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438" r:id="rId3"/>
    <p:sldId id="518" r:id="rId4"/>
    <p:sldId id="474" r:id="rId5"/>
    <p:sldId id="494" r:id="rId6"/>
    <p:sldId id="512" r:id="rId7"/>
    <p:sldId id="513" r:id="rId8"/>
    <p:sldId id="514" r:id="rId9"/>
    <p:sldId id="515" r:id="rId10"/>
    <p:sldId id="516" r:id="rId11"/>
    <p:sldId id="475" r:id="rId12"/>
    <p:sldId id="468" r:id="rId13"/>
    <p:sldId id="469" r:id="rId14"/>
    <p:sldId id="501" r:id="rId15"/>
    <p:sldId id="502" r:id="rId16"/>
    <p:sldId id="510" r:id="rId17"/>
    <p:sldId id="508" r:id="rId18"/>
    <p:sldId id="505" r:id="rId19"/>
    <p:sldId id="509" r:id="rId20"/>
    <p:sldId id="517" r:id="rId21"/>
    <p:sldId id="507" r:id="rId22"/>
    <p:sldId id="519" r:id="rId23"/>
    <p:sldId id="520" r:id="rId24"/>
    <p:sldId id="521" r:id="rId25"/>
    <p:sldId id="522" r:id="rId26"/>
    <p:sldId id="523" r:id="rId27"/>
    <p:sldId id="524" r:id="rId28"/>
    <p:sldId id="525" r:id="rId29"/>
    <p:sldId id="526" r:id="rId30"/>
    <p:sldId id="493" r:id="rId3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6F01"/>
    <a:srgbClr val="F59701"/>
    <a:srgbClr val="BF33A4"/>
    <a:srgbClr val="CA2187"/>
    <a:srgbClr val="E50D3E"/>
    <a:srgbClr val="99E84A"/>
    <a:srgbClr val="0694D4"/>
    <a:srgbClr val="AECA15"/>
    <a:srgbClr val="B0E84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65668" autoAdjust="0"/>
  </p:normalViewPr>
  <p:slideViewPr>
    <p:cSldViewPr>
      <p:cViewPr>
        <p:scale>
          <a:sx n="80" d="100"/>
          <a:sy n="80" d="100"/>
        </p:scale>
        <p:origin x="-210" y="336"/>
      </p:cViewPr>
      <p:guideLst>
        <p:guide orient="horz" pos="220"/>
        <p:guide pos="4332"/>
      </p:guideLst>
    </p:cSldViewPr>
  </p:slideViewPr>
  <p:outlineViewPr>
    <p:cViewPr>
      <p:scale>
        <a:sx n="33" d="100"/>
        <a:sy n="33" d="100"/>
      </p:scale>
      <p:origin x="0" y="64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5" d="100"/>
          <a:sy n="115" d="100"/>
        </p:scale>
        <p:origin x="-141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92.168.7.52\Partage\DST\SDOAS\BOPV\ONPV\RAPPORTS%20ONPV\Rapport%202017\Part%20des%20contributeu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Feuil1!$A$2</c:f>
              <c:strCache>
                <c:ptCount val="1"/>
                <c:pt idx="0">
                  <c:v>CGET - études</c:v>
                </c:pt>
              </c:strCache>
            </c:strRef>
          </c:tx>
          <c:spPr>
            <a:solidFill>
              <a:schemeClr val="accent5">
                <a:lumMod val="75000"/>
              </a:schemeClr>
            </a:solidFill>
            <a:ln>
              <a:noFill/>
            </a:ln>
          </c:spPr>
          <c:invertIfNegative val="0"/>
          <c:dLbls>
            <c:txPr>
              <a:bodyPr/>
              <a:lstStyle/>
              <a:p>
                <a:pPr>
                  <a:defRPr sz="900">
                    <a:solidFill>
                      <a:schemeClr val="bg1"/>
                    </a:solidFill>
                    <a:latin typeface="Book Antiqua" panose="02040602050305030304" pitchFamily="18" charset="0"/>
                  </a:defRPr>
                </a:pPr>
                <a:endParaRPr lang="fr-FR"/>
              </a:p>
            </c:txPr>
            <c:showLegendKey val="0"/>
            <c:showVal val="1"/>
            <c:showCatName val="0"/>
            <c:showSerName val="0"/>
            <c:showPercent val="0"/>
            <c:showBubbleSize val="0"/>
            <c:showLeaderLines val="0"/>
          </c:dLbls>
          <c:cat>
            <c:strRef>
              <c:f>Feuil1!$B$1:$C$1</c:f>
              <c:strCache>
                <c:ptCount val="2"/>
                <c:pt idx="0">
                  <c:v>Rapport 2016</c:v>
                </c:pt>
                <c:pt idx="1">
                  <c:v>Rapport 2017</c:v>
                </c:pt>
              </c:strCache>
            </c:strRef>
          </c:cat>
          <c:val>
            <c:numRef>
              <c:f>Feuil1!$B$2:$C$2</c:f>
              <c:numCache>
                <c:formatCode>General</c:formatCode>
                <c:ptCount val="2"/>
                <c:pt idx="0">
                  <c:v>78</c:v>
                </c:pt>
                <c:pt idx="1">
                  <c:v>62</c:v>
                </c:pt>
              </c:numCache>
            </c:numRef>
          </c:val>
        </c:ser>
        <c:ser>
          <c:idx val="1"/>
          <c:order val="1"/>
          <c:tx>
            <c:strRef>
              <c:f>Feuil1!$A$3</c:f>
              <c:strCache>
                <c:ptCount val="1"/>
                <c:pt idx="0">
                  <c:v>CGET - fiches</c:v>
                </c:pt>
              </c:strCache>
            </c:strRef>
          </c:tx>
          <c:spPr>
            <a:solidFill>
              <a:schemeClr val="accent5">
                <a:lumMod val="60000"/>
                <a:lumOff val="40000"/>
              </a:schemeClr>
            </a:solidFill>
            <a:ln>
              <a:noFill/>
            </a:ln>
          </c:spPr>
          <c:invertIfNegative val="0"/>
          <c:dLbls>
            <c:txPr>
              <a:bodyPr/>
              <a:lstStyle/>
              <a:p>
                <a:pPr>
                  <a:defRPr sz="900">
                    <a:latin typeface="Book Antiqua" panose="02040602050305030304" pitchFamily="18" charset="0"/>
                  </a:defRPr>
                </a:pPr>
                <a:endParaRPr lang="fr-FR"/>
              </a:p>
            </c:txPr>
            <c:showLegendKey val="0"/>
            <c:showVal val="1"/>
            <c:showCatName val="0"/>
            <c:showSerName val="0"/>
            <c:showPercent val="0"/>
            <c:showBubbleSize val="0"/>
            <c:showLeaderLines val="0"/>
          </c:dLbls>
          <c:cat>
            <c:strRef>
              <c:f>Feuil1!$B$1:$C$1</c:f>
              <c:strCache>
                <c:ptCount val="2"/>
                <c:pt idx="0">
                  <c:v>Rapport 2016</c:v>
                </c:pt>
                <c:pt idx="1">
                  <c:v>Rapport 2017</c:v>
                </c:pt>
              </c:strCache>
            </c:strRef>
          </c:cat>
          <c:val>
            <c:numRef>
              <c:f>Feuil1!$B$3:$C$3</c:f>
              <c:numCache>
                <c:formatCode>General</c:formatCode>
                <c:ptCount val="2"/>
                <c:pt idx="0">
                  <c:v>61</c:v>
                </c:pt>
                <c:pt idx="1">
                  <c:v>76</c:v>
                </c:pt>
              </c:numCache>
            </c:numRef>
          </c:val>
        </c:ser>
        <c:ser>
          <c:idx val="2"/>
          <c:order val="2"/>
          <c:tx>
            <c:strRef>
              <c:f>Feuil1!$A$4</c:f>
              <c:strCache>
                <c:ptCount val="1"/>
                <c:pt idx="0">
                  <c:v>Partenaires - études</c:v>
                </c:pt>
              </c:strCache>
            </c:strRef>
          </c:tx>
          <c:spPr>
            <a:solidFill>
              <a:schemeClr val="accent6">
                <a:lumMod val="75000"/>
              </a:schemeClr>
            </a:solidFill>
            <a:ln>
              <a:noFill/>
            </a:ln>
          </c:spPr>
          <c:invertIfNegative val="0"/>
          <c:dLbls>
            <c:dLbl>
              <c:idx val="0"/>
              <c:layout>
                <c:manualLayout>
                  <c:x val="0"/>
                  <c:y val="4.6296296296296294E-3"/>
                </c:manualLayout>
              </c:layout>
              <c:showLegendKey val="0"/>
              <c:showVal val="1"/>
              <c:showCatName val="0"/>
              <c:showSerName val="0"/>
              <c:showPercent val="0"/>
              <c:showBubbleSize val="0"/>
            </c:dLbl>
            <c:txPr>
              <a:bodyPr/>
              <a:lstStyle/>
              <a:p>
                <a:pPr>
                  <a:defRPr sz="900">
                    <a:latin typeface="Book Antiqua" panose="02040602050305030304" pitchFamily="18" charset="0"/>
                  </a:defRPr>
                </a:pPr>
                <a:endParaRPr lang="fr-FR"/>
              </a:p>
            </c:txPr>
            <c:showLegendKey val="0"/>
            <c:showVal val="1"/>
            <c:showCatName val="0"/>
            <c:showSerName val="0"/>
            <c:showPercent val="0"/>
            <c:showBubbleSize val="0"/>
            <c:showLeaderLines val="0"/>
          </c:dLbls>
          <c:cat>
            <c:strRef>
              <c:f>Feuil1!$B$1:$C$1</c:f>
              <c:strCache>
                <c:ptCount val="2"/>
                <c:pt idx="0">
                  <c:v>Rapport 2016</c:v>
                </c:pt>
                <c:pt idx="1">
                  <c:v>Rapport 2017</c:v>
                </c:pt>
              </c:strCache>
            </c:strRef>
          </c:cat>
          <c:val>
            <c:numRef>
              <c:f>Feuil1!$B$4:$C$4</c:f>
              <c:numCache>
                <c:formatCode>General</c:formatCode>
                <c:ptCount val="2"/>
                <c:pt idx="0">
                  <c:v>0</c:v>
                </c:pt>
                <c:pt idx="1">
                  <c:v>103</c:v>
                </c:pt>
              </c:numCache>
            </c:numRef>
          </c:val>
        </c:ser>
        <c:ser>
          <c:idx val="3"/>
          <c:order val="3"/>
          <c:tx>
            <c:strRef>
              <c:f>Feuil1!$A$5</c:f>
              <c:strCache>
                <c:ptCount val="1"/>
                <c:pt idx="0">
                  <c:v>Partenaires - fiches</c:v>
                </c:pt>
              </c:strCache>
            </c:strRef>
          </c:tx>
          <c:spPr>
            <a:solidFill>
              <a:schemeClr val="accent6">
                <a:lumMod val="60000"/>
                <a:lumOff val="40000"/>
              </a:schemeClr>
            </a:solidFill>
            <a:ln>
              <a:noFill/>
            </a:ln>
          </c:spPr>
          <c:invertIfNegative val="0"/>
          <c:dLbls>
            <c:dLbl>
              <c:idx val="0"/>
              <c:layout>
                <c:manualLayout>
                  <c:x val="0"/>
                  <c:y val="-1.3888888888888888E-2"/>
                </c:manualLayout>
              </c:layout>
              <c:showLegendKey val="0"/>
              <c:showVal val="1"/>
              <c:showCatName val="0"/>
              <c:showSerName val="0"/>
              <c:showPercent val="0"/>
              <c:showBubbleSize val="0"/>
            </c:dLbl>
            <c:dLbl>
              <c:idx val="1"/>
              <c:spPr/>
              <c:txPr>
                <a:bodyPr/>
                <a:lstStyle/>
                <a:p>
                  <a:pPr>
                    <a:defRPr sz="900">
                      <a:latin typeface="Book Antiqua" panose="02040602050305030304" pitchFamily="18" charset="0"/>
                    </a:defRPr>
                  </a:pPr>
                  <a:endParaRPr lang="fr-FR"/>
                </a:p>
              </c:txPr>
              <c:showLegendKey val="0"/>
              <c:showVal val="1"/>
              <c:showCatName val="0"/>
              <c:showSerName val="0"/>
              <c:showPercent val="0"/>
              <c:showBubbleSize val="0"/>
            </c:dLbl>
            <c:txPr>
              <a:bodyPr/>
              <a:lstStyle/>
              <a:p>
                <a:pPr>
                  <a:defRPr>
                    <a:latin typeface="Book Antiqua" panose="02040602050305030304" pitchFamily="18" charset="0"/>
                  </a:defRPr>
                </a:pPr>
                <a:endParaRPr lang="fr-FR"/>
              </a:p>
            </c:txPr>
            <c:showLegendKey val="0"/>
            <c:showVal val="1"/>
            <c:showCatName val="0"/>
            <c:showSerName val="0"/>
            <c:showPercent val="0"/>
            <c:showBubbleSize val="0"/>
            <c:showLeaderLines val="0"/>
          </c:dLbls>
          <c:cat>
            <c:strRef>
              <c:f>Feuil1!$B$1:$C$1</c:f>
              <c:strCache>
                <c:ptCount val="2"/>
                <c:pt idx="0">
                  <c:v>Rapport 2016</c:v>
                </c:pt>
                <c:pt idx="1">
                  <c:v>Rapport 2017</c:v>
                </c:pt>
              </c:strCache>
            </c:strRef>
          </c:cat>
          <c:val>
            <c:numRef>
              <c:f>Feuil1!$B$5:$C$5</c:f>
              <c:numCache>
                <c:formatCode>General</c:formatCode>
                <c:ptCount val="2"/>
                <c:pt idx="0">
                  <c:v>8</c:v>
                </c:pt>
                <c:pt idx="1">
                  <c:v>24</c:v>
                </c:pt>
              </c:numCache>
            </c:numRef>
          </c:val>
        </c:ser>
        <c:dLbls>
          <c:showLegendKey val="0"/>
          <c:showVal val="0"/>
          <c:showCatName val="0"/>
          <c:showSerName val="0"/>
          <c:showPercent val="0"/>
          <c:showBubbleSize val="0"/>
        </c:dLbls>
        <c:gapWidth val="150"/>
        <c:overlap val="100"/>
        <c:axId val="77106176"/>
        <c:axId val="77128448"/>
      </c:barChart>
      <c:catAx>
        <c:axId val="77106176"/>
        <c:scaling>
          <c:orientation val="minMax"/>
        </c:scaling>
        <c:delete val="0"/>
        <c:axPos val="b"/>
        <c:majorTickMark val="out"/>
        <c:minorTickMark val="none"/>
        <c:tickLblPos val="nextTo"/>
        <c:txPr>
          <a:bodyPr/>
          <a:lstStyle/>
          <a:p>
            <a:pPr>
              <a:defRPr>
                <a:latin typeface="Book Antiqua" panose="02040602050305030304" pitchFamily="18" charset="0"/>
              </a:defRPr>
            </a:pPr>
            <a:endParaRPr lang="fr-FR"/>
          </a:p>
        </c:txPr>
        <c:crossAx val="77128448"/>
        <c:crosses val="autoZero"/>
        <c:auto val="1"/>
        <c:lblAlgn val="ctr"/>
        <c:lblOffset val="100"/>
        <c:noMultiLvlLbl val="0"/>
      </c:catAx>
      <c:valAx>
        <c:axId val="77128448"/>
        <c:scaling>
          <c:orientation val="minMax"/>
        </c:scaling>
        <c:delete val="0"/>
        <c:axPos val="l"/>
        <c:majorGridlines/>
        <c:numFmt formatCode="General" sourceLinked="1"/>
        <c:majorTickMark val="out"/>
        <c:minorTickMark val="none"/>
        <c:tickLblPos val="nextTo"/>
        <c:crossAx val="77106176"/>
        <c:crosses val="autoZero"/>
        <c:crossBetween val="between"/>
      </c:valAx>
    </c:plotArea>
    <c:legend>
      <c:legendPos val="r"/>
      <c:layout>
        <c:manualLayout>
          <c:xMode val="edge"/>
          <c:yMode val="edge"/>
          <c:x val="0.73667940799370646"/>
          <c:y val="0.3741638184147098"/>
          <c:w val="0.24902037911703503"/>
          <c:h val="0.30101759980106485"/>
        </c:manualLayout>
      </c:layout>
      <c:overlay val="0"/>
      <c:txPr>
        <a:bodyPr/>
        <a:lstStyle/>
        <a:p>
          <a:pPr>
            <a:defRPr>
              <a:latin typeface="Book Antiqua" panose="02040602050305030304" pitchFamily="18" charset="0"/>
            </a:defRPr>
          </a:pPr>
          <a:endParaRPr lang="fr-FR"/>
        </a:p>
      </c:txPr>
    </c:legend>
    <c:plotVisOnly val="1"/>
    <c:dispBlanksAs val="gap"/>
    <c:showDLblsOverMax val="0"/>
  </c:chart>
  <c:spPr>
    <a:scene3d>
      <a:camera prst="orthographicFront"/>
      <a:lightRig rig="threePt" dir="t"/>
    </a:scene3d>
    <a:sp3d>
      <a:bevelB/>
    </a:sp3d>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Part d'élèves issus des quartiers prioritaires</a:t>
            </a:r>
          </a:p>
        </c:rich>
      </c:tx>
      <c:layout>
        <c:manualLayout>
          <c:xMode val="edge"/>
          <c:yMode val="edge"/>
          <c:x val="0.16227022748672881"/>
          <c:y val="2.0176542095495416E-2"/>
        </c:manualLayout>
      </c:layout>
      <c:overlay val="0"/>
    </c:title>
    <c:autoTitleDeleted val="0"/>
    <c:plotArea>
      <c:layout/>
      <c:barChart>
        <c:barDir val="col"/>
        <c:grouping val="clustered"/>
        <c:varyColors val="0"/>
        <c:ser>
          <c:idx val="0"/>
          <c:order val="0"/>
          <c:tx>
            <c:strRef>
              <c:f>Feuil1!$C$1</c:f>
              <c:strCache>
                <c:ptCount val="1"/>
                <c:pt idx="0">
                  <c:v>Part d'élèves des quartiers prioritaires</c:v>
                </c:pt>
              </c:strCache>
            </c:strRef>
          </c:tx>
          <c:spPr>
            <a:solidFill>
              <a:schemeClr val="accent2"/>
            </a:solidFill>
          </c:spPr>
          <c:invertIfNegative val="0"/>
          <c:dPt>
            <c:idx val="0"/>
            <c:invertIfNegative val="0"/>
            <c:bubble3D val="0"/>
            <c:spPr>
              <a:solidFill>
                <a:schemeClr val="accent1"/>
              </a:solidFill>
            </c:spPr>
          </c:dPt>
          <c:dPt>
            <c:idx val="2"/>
            <c:invertIfNegative val="0"/>
            <c:bubble3D val="0"/>
            <c:spPr>
              <a:solidFill>
                <a:schemeClr val="accent2">
                  <a:alpha val="56000"/>
                </a:schemeClr>
              </a:solidFill>
            </c:spPr>
          </c:dPt>
          <c:dPt>
            <c:idx val="3"/>
            <c:invertIfNegative val="0"/>
            <c:bubble3D val="0"/>
            <c:spPr>
              <a:solidFill>
                <a:schemeClr val="accent2">
                  <a:alpha val="56000"/>
                </a:schemeClr>
              </a:solidFill>
            </c:spPr>
          </c:dPt>
          <c:dPt>
            <c:idx val="4"/>
            <c:invertIfNegative val="0"/>
            <c:bubble3D val="0"/>
            <c:spPr>
              <a:solidFill>
                <a:schemeClr val="accent2">
                  <a:alpha val="56000"/>
                </a:schemeClr>
              </a:solidFill>
            </c:spPr>
          </c:dPt>
          <c:dPt>
            <c:idx val="5"/>
            <c:invertIfNegative val="0"/>
            <c:bubble3D val="0"/>
            <c:spPr>
              <a:pattFill prst="wdDnDiag">
                <a:fgClr>
                  <a:schemeClr val="accent2">
                    <a:lumMod val="40000"/>
                    <a:lumOff val="60000"/>
                  </a:schemeClr>
                </a:fgClr>
                <a:bgClr>
                  <a:schemeClr val="bg1"/>
                </a:bgClr>
              </a:pattFill>
            </c:spPr>
          </c:dPt>
          <c:dPt>
            <c:idx val="6"/>
            <c:invertIfNegative val="0"/>
            <c:bubble3D val="0"/>
            <c:spPr>
              <a:solidFill>
                <a:schemeClr val="accent3">
                  <a:lumMod val="75000"/>
                </a:schemeClr>
              </a:solidFill>
            </c:spPr>
          </c:dPt>
          <c:dLbls>
            <c:numFmt formatCode="0.0%" sourceLinked="0"/>
            <c:txPr>
              <a:bodyPr/>
              <a:lstStyle/>
              <a:p>
                <a:pPr>
                  <a:defRPr sz="1600"/>
                </a:pPr>
                <a:endParaRPr lang="fr-FR"/>
              </a:p>
            </c:txPr>
            <c:showLegendKey val="0"/>
            <c:showVal val="1"/>
            <c:showCatName val="0"/>
            <c:showSerName val="0"/>
            <c:showPercent val="0"/>
            <c:showBubbleSize val="0"/>
            <c:showLeaderLines val="0"/>
          </c:dLbls>
          <c:cat>
            <c:strRef>
              <c:f>Feuil1!$B$2:$B$8</c:f>
              <c:strCache>
                <c:ptCount val="7"/>
                <c:pt idx="0">
                  <c:v>Ensemble des collégiens</c:v>
                </c:pt>
                <c:pt idx="1">
                  <c:v>Ensemble des lycéens</c:v>
                </c:pt>
                <c:pt idx="2">
                  <c:v>Seconde</c:v>
                </c:pt>
                <c:pt idx="3">
                  <c:v>Première</c:v>
                </c:pt>
                <c:pt idx="4">
                  <c:v>Terminale</c:v>
                </c:pt>
                <c:pt idx="5">
                  <c:v>dont Terminale générale</c:v>
                </c:pt>
                <c:pt idx="6">
                  <c:v>Ensemble des élèves en CPGE</c:v>
                </c:pt>
              </c:strCache>
            </c:strRef>
          </c:cat>
          <c:val>
            <c:numRef>
              <c:f>Feuil1!$C$2:$C$8</c:f>
              <c:numCache>
                <c:formatCode>0.0%</c:formatCode>
                <c:ptCount val="7"/>
                <c:pt idx="0">
                  <c:v>8.8625789528070653E-2</c:v>
                </c:pt>
                <c:pt idx="1">
                  <c:v>8.4099999999999994E-2</c:v>
                </c:pt>
                <c:pt idx="2">
                  <c:v>8.9300000000000004E-2</c:v>
                </c:pt>
                <c:pt idx="3">
                  <c:v>8.4599999999999995E-2</c:v>
                </c:pt>
                <c:pt idx="4">
                  <c:v>7.7799999999999994E-2</c:v>
                </c:pt>
                <c:pt idx="5">
                  <c:v>4.7426305727974322E-2</c:v>
                </c:pt>
                <c:pt idx="6">
                  <c:v>3.2000000000000001E-2</c:v>
                </c:pt>
              </c:numCache>
            </c:numRef>
          </c:val>
        </c:ser>
        <c:dLbls>
          <c:showLegendKey val="0"/>
          <c:showVal val="0"/>
          <c:showCatName val="0"/>
          <c:showSerName val="0"/>
          <c:showPercent val="0"/>
          <c:showBubbleSize val="0"/>
        </c:dLbls>
        <c:gapWidth val="75"/>
        <c:overlap val="-25"/>
        <c:axId val="72455296"/>
        <c:axId val="72456832"/>
      </c:barChart>
      <c:catAx>
        <c:axId val="72455296"/>
        <c:scaling>
          <c:orientation val="minMax"/>
        </c:scaling>
        <c:delete val="0"/>
        <c:axPos val="b"/>
        <c:majorTickMark val="none"/>
        <c:minorTickMark val="none"/>
        <c:tickLblPos val="nextTo"/>
        <c:txPr>
          <a:bodyPr/>
          <a:lstStyle/>
          <a:p>
            <a:pPr>
              <a:defRPr sz="1600"/>
            </a:pPr>
            <a:endParaRPr lang="fr-FR"/>
          </a:p>
        </c:txPr>
        <c:crossAx val="72456832"/>
        <c:crosses val="autoZero"/>
        <c:auto val="1"/>
        <c:lblAlgn val="ctr"/>
        <c:lblOffset val="100"/>
        <c:noMultiLvlLbl val="0"/>
      </c:catAx>
      <c:valAx>
        <c:axId val="72456832"/>
        <c:scaling>
          <c:orientation val="minMax"/>
          <c:min val="0"/>
        </c:scaling>
        <c:delete val="1"/>
        <c:axPos val="l"/>
        <c:numFmt formatCode="0.0%" sourceLinked="1"/>
        <c:majorTickMark val="none"/>
        <c:minorTickMark val="none"/>
        <c:tickLblPos val="nextTo"/>
        <c:crossAx val="72455296"/>
        <c:crosses val="autoZero"/>
        <c:crossBetween val="between"/>
      </c:valAx>
    </c:plotArea>
    <c:plotVisOnly val="1"/>
    <c:dispBlanksAs val="gap"/>
    <c:showDLblsOverMax val="0"/>
  </c:chart>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0.3264</cdr:x>
      <cdr:y>0.60133</cdr:y>
    </cdr:from>
    <cdr:to>
      <cdr:x>0.4709</cdr:x>
      <cdr:y>0.7956</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739261" y="1857184"/>
          <a:ext cx="769949" cy="599987"/>
        </a:xfrm>
        <a:prstGeom xmlns:a="http://schemas.openxmlformats.org/drawingml/2006/main" prst="rect">
          <a:avLst/>
        </a:prstGeom>
        <a:noFill xmlns:a="http://schemas.openxmlformats.org/drawingml/2006/main"/>
      </cdr:spPr>
    </cdr:pic>
  </cdr:relSizeAnchor>
  <cdr:relSizeAnchor xmlns:cdr="http://schemas.openxmlformats.org/drawingml/2006/chartDrawing">
    <cdr:from>
      <cdr:x>0.2973</cdr:x>
      <cdr:y>0.16286</cdr:y>
    </cdr:from>
    <cdr:to>
      <cdr:x>0.48649</cdr:x>
      <cdr:y>0.48476</cdr:y>
    </cdr:to>
    <cdr:cxnSp macro="">
      <cdr:nvCxnSpPr>
        <cdr:cNvPr id="5" name="Connecteur droit 4"/>
        <cdr:cNvCxnSpPr/>
      </cdr:nvCxnSpPr>
      <cdr:spPr>
        <a:xfrm xmlns:a="http://schemas.openxmlformats.org/drawingml/2006/main" flipV="1">
          <a:off x="1584176" y="502986"/>
          <a:ext cx="1008112" cy="994158"/>
        </a:xfrm>
        <a:prstGeom xmlns:a="http://schemas.openxmlformats.org/drawingml/2006/main" prst="line">
          <a:avLst/>
        </a:prstGeom>
        <a:ln xmlns:a="http://schemas.openxmlformats.org/drawingml/2006/main">
          <a:solidFill>
            <a:schemeClr val="accent6">
              <a:lumMod val="60000"/>
              <a:lumOff val="4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0.35135</cdr:x>
      <cdr:y>0.35564</cdr:y>
    </cdr:from>
    <cdr:to>
      <cdr:x>0.5</cdr:x>
      <cdr:y>0.4243</cdr:y>
    </cdr:to>
    <cdr:sp macro="" textlink="">
      <cdr:nvSpPr>
        <cdr:cNvPr id="6" name="ZoneTexte 5"/>
        <cdr:cNvSpPr txBox="1"/>
      </cdr:nvSpPr>
      <cdr:spPr>
        <a:xfrm xmlns:a="http://schemas.openxmlformats.org/drawingml/2006/main">
          <a:off x="1872208" y="1098382"/>
          <a:ext cx="792088" cy="2120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900" dirty="0" smtClean="0">
              <a:solidFill>
                <a:schemeClr val="accent6">
                  <a:lumMod val="75000"/>
                </a:schemeClr>
              </a:solidFill>
              <a:latin typeface="Book Antiqua" panose="02040602050305030304" pitchFamily="18" charset="0"/>
            </a:rPr>
            <a:t>Partenaires</a:t>
          </a:r>
          <a:endParaRPr lang="fr-FR" sz="900" dirty="0">
            <a:solidFill>
              <a:schemeClr val="accent6">
                <a:lumMod val="75000"/>
              </a:schemeClr>
            </a:solidFill>
            <a:latin typeface="Book Antiqua" panose="0204060205030503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2" cy="495793"/>
          </a:xfrm>
          <a:prstGeom prst="rect">
            <a:avLst/>
          </a:prstGeom>
        </p:spPr>
        <p:txBody>
          <a:bodyPr vert="horz" lIns="88221" tIns="44111" rIns="88221" bIns="44111" rtlCol="0"/>
          <a:lstStyle>
            <a:lvl1pPr algn="l">
              <a:defRPr sz="1200"/>
            </a:lvl1pPr>
          </a:lstStyle>
          <a:p>
            <a:endParaRPr lang="fr-FR"/>
          </a:p>
        </p:txBody>
      </p:sp>
      <p:sp>
        <p:nvSpPr>
          <p:cNvPr id="3" name="Espace réservé de la date 2"/>
          <p:cNvSpPr>
            <a:spLocks noGrp="1"/>
          </p:cNvSpPr>
          <p:nvPr>
            <p:ph type="dt" sz="quarter" idx="1"/>
          </p:nvPr>
        </p:nvSpPr>
        <p:spPr>
          <a:xfrm>
            <a:off x="3850295" y="1"/>
            <a:ext cx="2945862" cy="495793"/>
          </a:xfrm>
          <a:prstGeom prst="rect">
            <a:avLst/>
          </a:prstGeom>
        </p:spPr>
        <p:txBody>
          <a:bodyPr vert="horz" lIns="88221" tIns="44111" rIns="88221" bIns="44111" rtlCol="0"/>
          <a:lstStyle>
            <a:lvl1pPr algn="r">
              <a:defRPr sz="1200"/>
            </a:lvl1pPr>
          </a:lstStyle>
          <a:p>
            <a:fld id="{AAA663B2-968C-49C7-BE16-F8E12C8069C6}" type="datetimeFigureOut">
              <a:rPr lang="fr-FR" smtClean="0"/>
              <a:t>07/12/2018</a:t>
            </a:fld>
            <a:endParaRPr lang="fr-FR"/>
          </a:p>
        </p:txBody>
      </p:sp>
      <p:sp>
        <p:nvSpPr>
          <p:cNvPr id="4" name="Espace réservé du pied de page 3"/>
          <p:cNvSpPr>
            <a:spLocks noGrp="1"/>
          </p:cNvSpPr>
          <p:nvPr>
            <p:ph type="ftr" sz="quarter" idx="2"/>
          </p:nvPr>
        </p:nvSpPr>
        <p:spPr>
          <a:xfrm>
            <a:off x="0" y="9429306"/>
            <a:ext cx="2945862" cy="495793"/>
          </a:xfrm>
          <a:prstGeom prst="rect">
            <a:avLst/>
          </a:prstGeom>
        </p:spPr>
        <p:txBody>
          <a:bodyPr vert="horz" lIns="88221" tIns="44111" rIns="88221" bIns="44111"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295" y="9429306"/>
            <a:ext cx="2945862" cy="495793"/>
          </a:xfrm>
          <a:prstGeom prst="rect">
            <a:avLst/>
          </a:prstGeom>
        </p:spPr>
        <p:txBody>
          <a:bodyPr vert="horz" lIns="88221" tIns="44111" rIns="88221" bIns="44111" rtlCol="0" anchor="b"/>
          <a:lstStyle>
            <a:lvl1pPr algn="r">
              <a:defRPr sz="1200"/>
            </a:lvl1pPr>
          </a:lstStyle>
          <a:p>
            <a:fld id="{542969E2-4A06-4544-BFA4-8EC31F73E1B0}" type="slidenum">
              <a:rPr lang="fr-FR" smtClean="0"/>
              <a:t>‹N°›</a:t>
            </a:fld>
            <a:endParaRPr lang="fr-FR"/>
          </a:p>
        </p:txBody>
      </p:sp>
    </p:spTree>
    <p:extLst>
      <p:ext uri="{BB962C8B-B14F-4D97-AF65-F5344CB8AC3E}">
        <p14:creationId xmlns:p14="http://schemas.microsoft.com/office/powerpoint/2010/main" val="1400462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5659" cy="496332"/>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idx="1"/>
          </p:nvPr>
        </p:nvSpPr>
        <p:spPr>
          <a:xfrm>
            <a:off x="3850445" y="2"/>
            <a:ext cx="2945659" cy="496332"/>
          </a:xfrm>
          <a:prstGeom prst="rect">
            <a:avLst/>
          </a:prstGeom>
        </p:spPr>
        <p:txBody>
          <a:bodyPr vert="horz" lIns="91432" tIns="45716" rIns="91432" bIns="45716" rtlCol="0"/>
          <a:lstStyle>
            <a:lvl1pPr algn="r">
              <a:defRPr sz="1200"/>
            </a:lvl1pPr>
          </a:lstStyle>
          <a:p>
            <a:fld id="{525311CD-4CF3-4950-AEF1-CFED2584F325}" type="datetimeFigureOut">
              <a:rPr lang="fr-FR" smtClean="0"/>
              <a:t>07/12/2018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428584"/>
            <a:ext cx="2945659" cy="496332"/>
          </a:xfrm>
          <a:prstGeom prst="rect">
            <a:avLst/>
          </a:prstGeom>
        </p:spPr>
        <p:txBody>
          <a:bodyPr vert="horz" lIns="91432" tIns="45716" rIns="91432"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4"/>
            <a:ext cx="2945659" cy="496332"/>
          </a:xfrm>
          <a:prstGeom prst="rect">
            <a:avLst/>
          </a:prstGeom>
        </p:spPr>
        <p:txBody>
          <a:bodyPr vert="horz" lIns="91432" tIns="45716" rIns="91432" bIns="45716" rtlCol="0" anchor="b"/>
          <a:lstStyle>
            <a:lvl1pPr algn="r">
              <a:defRPr sz="1200"/>
            </a:lvl1pPr>
          </a:lstStyle>
          <a:p>
            <a:fld id="{0B92D742-0C6E-46FB-B008-59F8DEC8CA85}" type="slidenum">
              <a:rPr lang="fr-FR" smtClean="0"/>
              <a:t>‹N°›</a:t>
            </a:fld>
            <a:endParaRPr lang="fr-FR"/>
          </a:p>
        </p:txBody>
      </p:sp>
    </p:spTree>
    <p:extLst>
      <p:ext uri="{BB962C8B-B14F-4D97-AF65-F5344CB8AC3E}">
        <p14:creationId xmlns:p14="http://schemas.microsoft.com/office/powerpoint/2010/main" val="222668035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aseline="0" dirty="0" smtClean="0"/>
              <a:t>Ce rapport a été remis </a:t>
            </a:r>
            <a:r>
              <a:rPr lang="fr-FR" sz="1000" baseline="0" smtClean="0"/>
              <a:t>mi juillet 2018.</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1</a:t>
            </a:fld>
            <a:endParaRPr lang="fr-FR"/>
          </a:p>
        </p:txBody>
      </p:sp>
    </p:spTree>
    <p:extLst>
      <p:ext uri="{BB962C8B-B14F-4D97-AF65-F5344CB8AC3E}">
        <p14:creationId xmlns:p14="http://schemas.microsoft.com/office/powerpoint/2010/main" val="88897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En quartier prioritaire comme ailleurs, les </a:t>
            </a:r>
            <a:r>
              <a:rPr lang="fr-FR" sz="1000" u="sng" dirty="0" smtClean="0"/>
              <a:t>changements de situation familiale </a:t>
            </a:r>
            <a:r>
              <a:rPr lang="fr-FR" sz="1000" dirty="0" smtClean="0"/>
              <a:t>et la</a:t>
            </a:r>
            <a:r>
              <a:rPr lang="fr-FR" sz="1000" baseline="0" dirty="0" smtClean="0"/>
              <a:t> nécessité d’adapter le logement à la </a:t>
            </a:r>
            <a:r>
              <a:rPr lang="fr-FR" sz="1000" u="sng" baseline="0" dirty="0" smtClean="0"/>
              <a:t>nouvelle composition familiale jouent un rôle majeur </a:t>
            </a:r>
            <a:r>
              <a:rPr lang="fr-FR" sz="1000" baseline="0" dirty="0" smtClean="0"/>
              <a:t>dans les mobilités résidentielles. Ainsi, sur une période de 5 ans, </a:t>
            </a:r>
            <a:r>
              <a:rPr lang="fr-FR" sz="1000" u="sng" baseline="0" dirty="0" smtClean="0"/>
              <a:t>la moitié des familles de </a:t>
            </a:r>
            <a:r>
              <a:rPr lang="fr-FR" sz="1000" u="sng" baseline="0" dirty="0" err="1" smtClean="0"/>
              <a:t>Zus</a:t>
            </a:r>
            <a:r>
              <a:rPr lang="fr-FR" sz="1000" u="sng" baseline="0" dirty="0" smtClean="0"/>
              <a:t> qui s’agrandissent </a:t>
            </a:r>
            <a:r>
              <a:rPr lang="fr-FR" sz="1000" baseline="0" dirty="0" smtClean="0"/>
              <a:t>d’au moins un enfant </a:t>
            </a:r>
            <a:r>
              <a:rPr lang="fr-FR" sz="1000" u="sng" baseline="0" dirty="0" smtClean="0"/>
              <a:t>déménage</a:t>
            </a:r>
            <a:r>
              <a:rPr lang="fr-FR" sz="1000" baseline="0" dirty="0" smtClean="0"/>
              <a:t>, contre </a:t>
            </a:r>
            <a:r>
              <a:rPr lang="fr-FR" sz="1000" u="sng" baseline="0" dirty="0" smtClean="0"/>
              <a:t>40 % de celles dont la fratrie n’a pas évolué</a:t>
            </a:r>
            <a:r>
              <a:rPr lang="fr-FR" sz="1000" baseline="0" dirty="0" smtClean="0"/>
              <a:t>. Ces familles résidant en </a:t>
            </a:r>
            <a:r>
              <a:rPr lang="fr-FR" sz="1000" baseline="0" dirty="0" err="1" smtClean="0"/>
              <a:t>Zus</a:t>
            </a:r>
            <a:r>
              <a:rPr lang="fr-FR" sz="1000" baseline="0" dirty="0" smtClean="0"/>
              <a:t> déménagent néanmoins moins souvent que les familles des autres quartiers pour des raisons liées à la situation familiale, sans doute du fait de contraintes matérielles plus fortes: </a:t>
            </a:r>
            <a:r>
              <a:rPr lang="fr-FR" sz="1000" u="sng" baseline="0" dirty="0" smtClean="0"/>
              <a:t>revenus plus faibles</a:t>
            </a:r>
            <a:r>
              <a:rPr lang="fr-FR" sz="1000" baseline="0" dirty="0" smtClean="0"/>
              <a:t>, </a:t>
            </a:r>
            <a:r>
              <a:rPr lang="fr-FR" sz="1000" u="sng" baseline="0" dirty="0" smtClean="0"/>
              <a:t>pénurie de grands logements </a:t>
            </a:r>
            <a:r>
              <a:rPr lang="fr-FR" sz="1000" baseline="0" dirty="0" smtClean="0"/>
              <a:t>adaptés à des familles déjà nombreuses au départ.</a:t>
            </a:r>
          </a:p>
          <a:p>
            <a:r>
              <a:rPr lang="fr-FR" sz="1000" u="sng" baseline="0" dirty="0" smtClean="0"/>
              <a:t>Les personnes qui partent des quartiers prioritaires ont un niveau de vie supérieur</a:t>
            </a:r>
            <a:r>
              <a:rPr lang="fr-FR" sz="1000" baseline="0" dirty="0" smtClean="0"/>
              <a:t> à celles qui restent. Elles se caractérisent généralement par une </a:t>
            </a:r>
            <a:r>
              <a:rPr lang="fr-FR" sz="1000" u="sng" baseline="0" dirty="0" smtClean="0"/>
              <a:t>stabilité familiale et professionnelle </a:t>
            </a:r>
            <a:r>
              <a:rPr lang="fr-FR" sz="1000" baseline="0" dirty="0" smtClean="0"/>
              <a:t>qui leur permet d’ « asseoir » leur installation: elles vivent en couple, sont en emploi et souhaitent mettre en </a:t>
            </a:r>
            <a:r>
              <a:rPr lang="fr-FR" sz="1000" u="sng" baseline="0" dirty="0" smtClean="0"/>
              <a:t>adéquation</a:t>
            </a:r>
            <a:r>
              <a:rPr lang="fr-FR" sz="1000" baseline="0" dirty="0" smtClean="0"/>
              <a:t> leur </a:t>
            </a:r>
            <a:r>
              <a:rPr lang="fr-FR" sz="1000" u="sng" baseline="0" dirty="0" smtClean="0"/>
              <a:t>niveau de vie </a:t>
            </a:r>
            <a:r>
              <a:rPr lang="fr-FR" sz="1000" baseline="0" dirty="0" smtClean="0"/>
              <a:t>et </a:t>
            </a:r>
            <a:r>
              <a:rPr lang="fr-FR" sz="1000" u="sng" baseline="0" dirty="0" smtClean="0"/>
              <a:t>leurs aspirations</a:t>
            </a:r>
            <a:r>
              <a:rPr lang="fr-FR" sz="1000" baseline="0" dirty="0" smtClean="0"/>
              <a:t>, par exemple en emménageant dans un logement plus grand ou dans un quartier plus central, qui leur plait davantage.</a:t>
            </a:r>
          </a:p>
          <a:p>
            <a:r>
              <a:rPr lang="fr-FR" sz="1000" baseline="0" dirty="0" smtClean="0"/>
              <a:t>Les </a:t>
            </a:r>
            <a:r>
              <a:rPr lang="fr-FR" sz="1000" u="sng" baseline="0" dirty="0" smtClean="0"/>
              <a:t>nouveaux arrivants disposent</a:t>
            </a:r>
            <a:r>
              <a:rPr lang="fr-FR" sz="1000" baseline="0" dirty="0" smtClean="0"/>
              <a:t>, </a:t>
            </a:r>
            <a:r>
              <a:rPr lang="fr-FR" sz="1000" u="sng" baseline="0" dirty="0" smtClean="0"/>
              <a:t>dans une majorité de quartiers prioritaires, de revenus plus faibles que les populations </a:t>
            </a:r>
            <a:r>
              <a:rPr lang="fr-FR" sz="1000" baseline="0" dirty="0" smtClean="0"/>
              <a:t>qui y sont </a:t>
            </a:r>
            <a:r>
              <a:rPr lang="fr-FR" sz="1000" u="sng" baseline="0" dirty="0" smtClean="0"/>
              <a:t>déjà installées</a:t>
            </a:r>
            <a:r>
              <a:rPr lang="fr-FR" sz="1000" baseline="0" dirty="0" smtClean="0"/>
              <a:t>, </a:t>
            </a:r>
            <a:r>
              <a:rPr lang="fr-FR" sz="1000" u="sng" baseline="0" dirty="0" smtClean="0"/>
              <a:t>principalement dans le cas des « quartiers HLM de banlieues éloignées »</a:t>
            </a:r>
            <a:r>
              <a:rPr lang="fr-FR" sz="1000" baseline="0" dirty="0" smtClean="0"/>
              <a:t>, particulièrement présents dans l’unité urbaine de Paris.</a:t>
            </a:r>
          </a:p>
          <a:p>
            <a:r>
              <a:rPr lang="fr-FR" sz="1000" baseline="0" dirty="0" smtClean="0"/>
              <a:t>Dans quelques quartiers prioritaires, </a:t>
            </a:r>
            <a:r>
              <a:rPr lang="fr-FR" sz="1000" u="sng" baseline="0" dirty="0" smtClean="0"/>
              <a:t>plutôt petits</a:t>
            </a:r>
            <a:r>
              <a:rPr lang="fr-FR" sz="1000" baseline="0" dirty="0" smtClean="0"/>
              <a:t>, </a:t>
            </a:r>
            <a:r>
              <a:rPr lang="fr-FR" sz="1000" u="sng" baseline="0" dirty="0" smtClean="0"/>
              <a:t>les arrivants disposent d’un niveau de vie supérieur aux résidents installés</a:t>
            </a:r>
            <a:r>
              <a:rPr lang="fr-FR" sz="1000" baseline="0" dirty="0" smtClean="0"/>
              <a:t>. Il s’agit plus fréquemment de quartiers prioritaires de type « centres anciens » ou « quartiers périphériques de petites adresses ». </a:t>
            </a:r>
            <a:r>
              <a:rPr lang="fr-FR" sz="1000" u="sng" baseline="0" dirty="0" smtClean="0"/>
              <a:t>Ce phénomène est lié à l’attractivité du centre ville pour les actifs.</a:t>
            </a:r>
            <a:endParaRPr lang="fr-FR" sz="1000" u="sng"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10</a:t>
            </a:fld>
            <a:endParaRPr lang="fr-FR"/>
          </a:p>
        </p:txBody>
      </p:sp>
    </p:spTree>
    <p:extLst>
      <p:ext uri="{BB962C8B-B14F-4D97-AF65-F5344CB8AC3E}">
        <p14:creationId xmlns:p14="http://schemas.microsoft.com/office/powerpoint/2010/main" val="3140340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Au-delà de ces études</a:t>
            </a:r>
            <a:r>
              <a:rPr lang="fr-FR" sz="1000" baseline="0" dirty="0" smtClean="0"/>
              <a:t> consacrées à la mobilité résidentielle, ce rapport de l’ONPV comprend un grand nombre de fiches thématiques intéressant chacun des trois piliers de la politique de la ville. </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11</a:t>
            </a:fld>
            <a:endParaRPr lang="fr-FR"/>
          </a:p>
        </p:txBody>
      </p:sp>
    </p:spTree>
    <p:extLst>
      <p:ext uri="{BB962C8B-B14F-4D97-AF65-F5344CB8AC3E}">
        <p14:creationId xmlns:p14="http://schemas.microsoft.com/office/powerpoint/2010/main" val="166631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smtClean="0"/>
              <a:t>Ces fiches présentent les principales données statistiques les plus récentes sur l’ensemble des axes déclinant les thématiques des contrats de ville, et donc les actualisent, aussi bien sur la cohésion sociale…</a:t>
            </a:r>
            <a:endParaRPr lang="fr-FR" sz="1000" dirty="0" smtClean="0"/>
          </a:p>
          <a:p>
            <a:endParaRPr lang="fr-FR"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12</a:t>
            </a:fld>
            <a:endParaRPr lang="fr-FR"/>
          </a:p>
        </p:txBody>
      </p:sp>
    </p:spTree>
    <p:extLst>
      <p:ext uri="{BB962C8B-B14F-4D97-AF65-F5344CB8AC3E}">
        <p14:creationId xmlns:p14="http://schemas.microsoft.com/office/powerpoint/2010/main" val="625917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 que sur le cadre de vie et le renouvellement urbain</a:t>
            </a:r>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13</a:t>
            </a:fld>
            <a:endParaRPr lang="fr-FR"/>
          </a:p>
        </p:txBody>
      </p:sp>
    </p:spTree>
    <p:extLst>
      <p:ext uri="{BB962C8B-B14F-4D97-AF65-F5344CB8AC3E}">
        <p14:creationId xmlns:p14="http://schemas.microsoft.com/office/powerpoint/2010/main" val="62591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…que</a:t>
            </a:r>
            <a:r>
              <a:rPr lang="fr-FR" sz="1000" baseline="0" dirty="0" smtClean="0"/>
              <a:t> sur l</a:t>
            </a:r>
            <a:r>
              <a:rPr lang="fr-FR" sz="1000" dirty="0" smtClean="0"/>
              <a:t>e développement de l’activité économique</a:t>
            </a:r>
            <a:r>
              <a:rPr lang="fr-FR" sz="1000" baseline="0" dirty="0" smtClean="0"/>
              <a:t> et de l’emploi…</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14</a:t>
            </a:fld>
            <a:endParaRPr lang="fr-FR"/>
          </a:p>
        </p:txBody>
      </p:sp>
    </p:spTree>
    <p:extLst>
      <p:ext uri="{BB962C8B-B14F-4D97-AF65-F5344CB8AC3E}">
        <p14:creationId xmlns:p14="http://schemas.microsoft.com/office/powerpoint/2010/main" val="625917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Enfin, la </a:t>
            </a:r>
            <a:r>
              <a:rPr lang="fr-FR" sz="1000" dirty="0" err="1" smtClean="0"/>
              <a:t>co</a:t>
            </a:r>
            <a:r>
              <a:rPr lang="fr-FR" sz="1000" dirty="0" smtClean="0"/>
              <a:t>-construction de la politique de la ville</a:t>
            </a:r>
            <a:r>
              <a:rPr lang="fr-FR" sz="1000" baseline="0" dirty="0" smtClean="0"/>
              <a:t> et les moyens financiers qui y sont consacrés sont également traités.</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15</a:t>
            </a:fld>
            <a:endParaRPr lang="fr-FR"/>
          </a:p>
        </p:txBody>
      </p:sp>
    </p:spTree>
    <p:extLst>
      <p:ext uri="{BB962C8B-B14F-4D97-AF65-F5344CB8AC3E}">
        <p14:creationId xmlns:p14="http://schemas.microsoft.com/office/powerpoint/2010/main" val="625917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Sur le </a:t>
            </a:r>
            <a:r>
              <a:rPr lang="fr-FR" sz="1000" b="1" dirty="0" smtClean="0"/>
              <a:t>volet Education du pilier Cohésion sociale </a:t>
            </a:r>
            <a:r>
              <a:rPr lang="fr-FR" sz="1000" dirty="0" smtClean="0"/>
              <a:t>d’abord, </a:t>
            </a:r>
            <a:r>
              <a:rPr lang="fr-FR" sz="1000" u="sng" dirty="0" smtClean="0"/>
              <a:t>les</a:t>
            </a:r>
            <a:r>
              <a:rPr lang="fr-FR" sz="1000" u="sng" baseline="0" dirty="0" smtClean="0"/>
              <a:t> parcours scolaires des élèves des quartiers prioritaires sont moins « poussés »</a:t>
            </a:r>
            <a:r>
              <a:rPr lang="fr-FR" sz="1000" baseline="0" dirty="0" smtClean="0"/>
              <a:t>: à partir de la 2</a:t>
            </a:r>
            <a:r>
              <a:rPr lang="fr-FR" sz="1000" baseline="30000" dirty="0" smtClean="0"/>
              <a:t>nde</a:t>
            </a:r>
            <a:r>
              <a:rPr lang="fr-FR" sz="1000" baseline="0" dirty="0" smtClean="0"/>
              <a:t>, la part des jeunes issus des quartiers prioritaires diminue, et particulièrement dans les filières générales</a:t>
            </a:r>
            <a:r>
              <a:rPr lang="fr-FR" sz="1000" b="0" i="0" kern="1200" dirty="0" smtClean="0">
                <a:solidFill>
                  <a:schemeClr val="tx1"/>
                </a:solidFill>
                <a:effectLst/>
                <a:latin typeface="+mn-lt"/>
                <a:ea typeface="+mn-ea"/>
                <a:cs typeface="+mn-cs"/>
              </a:rPr>
              <a:t>. Ce mouvement s’accentue dans les classes préparatoires.</a:t>
            </a:r>
          </a:p>
          <a:p>
            <a:r>
              <a:rPr lang="fr-FR" sz="1000" b="0" i="0" kern="1200" dirty="0" smtClean="0">
                <a:solidFill>
                  <a:schemeClr val="tx1"/>
                </a:solidFill>
                <a:effectLst/>
                <a:latin typeface="+mn-lt"/>
                <a:ea typeface="+mn-ea"/>
                <a:cs typeface="+mn-cs"/>
              </a:rPr>
              <a:t>Les jeunes issus des QPV représentent ainsi </a:t>
            </a:r>
            <a:r>
              <a:rPr lang="fr-FR" sz="1000" b="0" i="0" u="sng" kern="1200" dirty="0" smtClean="0">
                <a:solidFill>
                  <a:schemeClr val="tx1"/>
                </a:solidFill>
                <a:effectLst/>
                <a:latin typeface="+mn-lt"/>
                <a:ea typeface="+mn-ea"/>
                <a:cs typeface="+mn-cs"/>
              </a:rPr>
              <a:t>8,9% des collégiens</a:t>
            </a:r>
            <a:r>
              <a:rPr lang="fr-FR" sz="1000" b="0" i="0" kern="1200" dirty="0" smtClean="0">
                <a:solidFill>
                  <a:schemeClr val="tx1"/>
                </a:solidFill>
                <a:effectLst/>
                <a:latin typeface="+mn-lt"/>
                <a:ea typeface="+mn-ea"/>
                <a:cs typeface="+mn-cs"/>
              </a:rPr>
              <a:t>, </a:t>
            </a:r>
            <a:r>
              <a:rPr lang="fr-FR" sz="1000" b="0" i="0" u="sng" kern="1200" dirty="0" smtClean="0">
                <a:solidFill>
                  <a:schemeClr val="tx1"/>
                </a:solidFill>
                <a:effectLst/>
                <a:latin typeface="+mn-lt"/>
                <a:ea typeface="+mn-ea"/>
                <a:cs typeface="+mn-cs"/>
              </a:rPr>
              <a:t>7,8% des élèves de terminale </a:t>
            </a:r>
            <a:r>
              <a:rPr lang="fr-FR" sz="1000" b="0" i="0" kern="1200" dirty="0" smtClean="0">
                <a:solidFill>
                  <a:schemeClr val="tx1"/>
                </a:solidFill>
                <a:effectLst/>
                <a:latin typeface="+mn-lt"/>
                <a:ea typeface="+mn-ea"/>
                <a:cs typeface="+mn-cs"/>
              </a:rPr>
              <a:t>et seulement </a:t>
            </a:r>
            <a:r>
              <a:rPr lang="fr-FR" sz="1000" b="0" i="0" u="sng" kern="1200" dirty="0" smtClean="0">
                <a:solidFill>
                  <a:schemeClr val="tx1"/>
                </a:solidFill>
                <a:effectLst/>
                <a:latin typeface="+mn-lt"/>
                <a:ea typeface="+mn-ea"/>
                <a:cs typeface="+mn-cs"/>
              </a:rPr>
              <a:t>3,2% des élèves de classes préparatoires </a:t>
            </a:r>
            <a:r>
              <a:rPr lang="fr-FR" sz="1000" b="0" i="0" kern="1200" dirty="0" smtClean="0">
                <a:solidFill>
                  <a:schemeClr val="tx1"/>
                </a:solidFill>
                <a:effectLst/>
                <a:latin typeface="+mn-lt"/>
                <a:ea typeface="+mn-ea"/>
                <a:cs typeface="+mn-cs"/>
              </a:rPr>
              <a:t>aux grandes écoles. Leurs résultats scolaires globalement plus faibles, concomitants à une orientation plus fréquente vers une </a:t>
            </a:r>
            <a:r>
              <a:rPr lang="fr-FR" sz="1000" b="0" i="0" u="sng" kern="1200" dirty="0" smtClean="0">
                <a:solidFill>
                  <a:schemeClr val="tx1"/>
                </a:solidFill>
                <a:effectLst/>
                <a:latin typeface="+mn-lt"/>
                <a:ea typeface="+mn-ea"/>
                <a:cs typeface="+mn-cs"/>
              </a:rPr>
              <a:t>filière professionnelle courte,</a:t>
            </a:r>
            <a:r>
              <a:rPr lang="fr-FR" sz="1000" b="0" i="0" kern="1200" dirty="0" smtClean="0">
                <a:solidFill>
                  <a:schemeClr val="tx1"/>
                </a:solidFill>
                <a:effectLst/>
                <a:latin typeface="+mn-lt"/>
                <a:ea typeface="+mn-ea"/>
                <a:cs typeface="+mn-cs"/>
              </a:rPr>
              <a:t> participent à cette sous-représentation progressive des élèves des quartiers prioritaires à partir du lycée.</a:t>
            </a:r>
          </a:p>
          <a:p>
            <a:endParaRPr lang="fr-FR" sz="1000" b="0" i="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16</a:t>
            </a:fld>
            <a:endParaRPr lang="fr-FR"/>
          </a:p>
        </p:txBody>
      </p:sp>
    </p:spTree>
    <p:extLst>
      <p:ext uri="{BB962C8B-B14F-4D97-AF65-F5344CB8AC3E}">
        <p14:creationId xmlns:p14="http://schemas.microsoft.com/office/powerpoint/2010/main" val="3154092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0" i="0" kern="1200" dirty="0" smtClean="0">
                <a:solidFill>
                  <a:schemeClr val="tx1"/>
                </a:solidFill>
                <a:effectLst/>
                <a:latin typeface="+mn-lt"/>
                <a:ea typeface="+mn-ea"/>
                <a:cs typeface="+mn-cs"/>
              </a:rPr>
              <a:t>Sur les </a:t>
            </a:r>
            <a:r>
              <a:rPr lang="fr-FR" sz="1000" b="1" i="0" kern="1200" dirty="0" smtClean="0">
                <a:solidFill>
                  <a:schemeClr val="tx1"/>
                </a:solidFill>
                <a:effectLst/>
                <a:latin typeface="+mn-lt"/>
                <a:ea typeface="+mn-ea"/>
                <a:cs typeface="+mn-cs"/>
              </a:rPr>
              <a:t>autres volets du pilier cohésion sociale</a:t>
            </a:r>
            <a:r>
              <a:rPr lang="fr-FR" sz="1000" b="0" i="0" kern="1200" dirty="0" smtClean="0">
                <a:solidFill>
                  <a:schemeClr val="tx1"/>
                </a:solidFill>
                <a:effectLst/>
                <a:latin typeface="+mn-lt"/>
                <a:ea typeface="+mn-ea"/>
                <a:cs typeface="+mn-cs"/>
              </a:rPr>
              <a:t>, les habitants des quartiers prioritaires sont </a:t>
            </a:r>
            <a:r>
              <a:rPr lang="fr-FR" sz="1000" b="0" i="0" u="sng" kern="1200" dirty="0" smtClean="0">
                <a:solidFill>
                  <a:schemeClr val="tx1"/>
                </a:solidFill>
                <a:effectLst/>
                <a:latin typeface="+mn-lt"/>
                <a:ea typeface="+mn-ea"/>
                <a:cs typeface="+mn-cs"/>
              </a:rPr>
              <a:t>davantage</a:t>
            </a:r>
            <a:r>
              <a:rPr lang="fr-FR" sz="1000" b="0" i="0" kern="1200" dirty="0" smtClean="0">
                <a:solidFill>
                  <a:schemeClr val="tx1"/>
                </a:solidFill>
                <a:effectLst/>
                <a:latin typeface="+mn-lt"/>
                <a:ea typeface="+mn-ea"/>
                <a:cs typeface="+mn-cs"/>
              </a:rPr>
              <a:t> touchés par des </a:t>
            </a:r>
            <a:r>
              <a:rPr lang="fr-FR" sz="1000" b="0" i="0" u="sng" kern="1200" dirty="0" smtClean="0">
                <a:solidFill>
                  <a:schemeClr val="tx1"/>
                </a:solidFill>
                <a:effectLst/>
                <a:latin typeface="+mn-lt"/>
                <a:ea typeface="+mn-ea"/>
                <a:cs typeface="+mn-cs"/>
              </a:rPr>
              <a:t>fragilités sociales</a:t>
            </a:r>
            <a:r>
              <a:rPr lang="fr-FR" sz="1000" b="0" i="0" kern="1200" dirty="0" smtClean="0">
                <a:solidFill>
                  <a:schemeClr val="tx1"/>
                </a:solidFill>
                <a:effectLst/>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fr-FR" sz="1000" b="0" i="0" kern="1200" dirty="0" smtClean="0">
                <a:solidFill>
                  <a:schemeClr val="tx1"/>
                </a:solidFill>
                <a:effectLst/>
                <a:latin typeface="+mn-lt"/>
                <a:ea typeface="+mn-ea"/>
                <a:cs typeface="+mn-cs"/>
              </a:rPr>
              <a:t>La pauvreté est 3</a:t>
            </a:r>
            <a:r>
              <a:rPr lang="fr-FR" sz="1000" b="0" i="0" kern="1200" baseline="0" dirty="0" smtClean="0">
                <a:solidFill>
                  <a:schemeClr val="tx1"/>
                </a:solidFill>
                <a:effectLst/>
                <a:latin typeface="+mn-lt"/>
                <a:ea typeface="+mn-ea"/>
                <a:cs typeface="+mn-cs"/>
              </a:rPr>
              <a:t> fois plus importante en QPV, ce qui explique que les bénéficiaires du RSA soient deux fois plus nombreux. </a:t>
            </a:r>
            <a:r>
              <a:rPr lang="fr-FR" sz="1000" b="0" i="0" kern="1200" dirty="0" smtClean="0">
                <a:solidFill>
                  <a:schemeClr val="tx1"/>
                </a:solidFill>
                <a:effectLst/>
                <a:latin typeface="+mn-lt"/>
                <a:ea typeface="+mn-ea"/>
                <a:cs typeface="+mn-cs"/>
              </a:rPr>
              <a:t>Les quartiers prioritaires abritent 23 % de la population pauvre pour 8 % de l’ensemble de la population. </a:t>
            </a:r>
            <a:r>
              <a:rPr lang="fr-FR" sz="1000" kern="1200" dirty="0" smtClean="0">
                <a:solidFill>
                  <a:schemeClr val="tx1"/>
                </a:solidFill>
                <a:effectLst/>
                <a:latin typeface="+mn-lt"/>
                <a:ea typeface="+mn-ea"/>
                <a:cs typeface="+mn-cs"/>
              </a:rPr>
              <a:t>Parmi les 10 départements dont plus de la moitié de la population des habitants des QPV vit sous le seuil de pauvreté, 5 enregistrent également une pauvreté diffuse particulièrement élevée hors QPV </a:t>
            </a:r>
            <a:r>
              <a:rPr lang="fr-FR" sz="1000" b="0" i="0" kern="1200" baseline="0" dirty="0" smtClean="0">
                <a:solidFill>
                  <a:schemeClr val="tx1"/>
                </a:solidFill>
                <a:effectLst/>
                <a:latin typeface="+mn-lt"/>
                <a:ea typeface="+mn-ea"/>
                <a:cs typeface="+mn-cs"/>
              </a:rPr>
              <a:t>: les Pyrénées-Orientales, l’Hérault, le Gard, le Vaucluse et les Ardennes.</a:t>
            </a:r>
            <a:endParaRPr lang="fr-FR" sz="1000" b="0" i="0" kern="1200" dirty="0" smtClean="0">
              <a:solidFill>
                <a:schemeClr val="tx1"/>
              </a:solidFill>
              <a:effectLst/>
              <a:latin typeface="+mn-lt"/>
              <a:ea typeface="+mn-ea"/>
              <a:cs typeface="+mn-cs"/>
            </a:endParaRPr>
          </a:p>
          <a:p>
            <a:pPr marL="228600" indent="-228600">
              <a:buAutoNum type="arabicPeriod"/>
            </a:pPr>
            <a:r>
              <a:rPr lang="fr-FR" sz="1000" b="0" i="0" kern="1200" smtClean="0">
                <a:solidFill>
                  <a:schemeClr val="tx1"/>
                </a:solidFill>
                <a:effectLst/>
                <a:latin typeface="+mn-lt"/>
                <a:ea typeface="+mn-ea"/>
                <a:cs typeface="+mn-cs"/>
              </a:rPr>
              <a:t>La </a:t>
            </a:r>
            <a:r>
              <a:rPr lang="fr-FR" sz="1000" b="0" i="0" kern="1200" dirty="0" smtClean="0">
                <a:solidFill>
                  <a:schemeClr val="tx1"/>
                </a:solidFill>
                <a:effectLst/>
                <a:latin typeface="+mn-lt"/>
                <a:ea typeface="+mn-ea"/>
                <a:cs typeface="+mn-cs"/>
              </a:rPr>
              <a:t>population des QPV vieillit, même si</a:t>
            </a:r>
            <a:r>
              <a:rPr lang="fr-FR" sz="1000" b="0" i="0" kern="1200" baseline="0" dirty="0" smtClean="0">
                <a:solidFill>
                  <a:schemeClr val="tx1"/>
                </a:solidFill>
                <a:effectLst/>
                <a:latin typeface="+mn-lt"/>
                <a:ea typeface="+mn-ea"/>
                <a:cs typeface="+mn-cs"/>
              </a:rPr>
              <a:t> 1 </a:t>
            </a:r>
            <a:r>
              <a:rPr lang="fr-FR" sz="1000" b="0" i="0" kern="1200" dirty="0" smtClean="0">
                <a:solidFill>
                  <a:schemeClr val="tx1"/>
                </a:solidFill>
                <a:effectLst/>
                <a:latin typeface="+mn-lt"/>
                <a:ea typeface="+mn-ea"/>
                <a:cs typeface="+mn-cs"/>
              </a:rPr>
              <a:t>habitant sur 4 a moins de 15 ans,</a:t>
            </a:r>
            <a:r>
              <a:rPr lang="fr-FR" sz="1000" b="0" i="0" kern="1200" baseline="0" dirty="0" smtClean="0">
                <a:solidFill>
                  <a:schemeClr val="tx1"/>
                </a:solidFill>
                <a:effectLst/>
                <a:latin typeface="+mn-lt"/>
                <a:ea typeface="+mn-ea"/>
                <a:cs typeface="+mn-cs"/>
              </a:rPr>
              <a:t> alors qu’un sur six a plus de 60 ans</a:t>
            </a:r>
            <a:r>
              <a:rPr lang="fr-FR" sz="1000" b="0" i="0" kern="1200" dirty="0" smtClean="0">
                <a:solidFill>
                  <a:schemeClr val="tx1"/>
                </a:solidFill>
                <a:effectLst/>
                <a:latin typeface="+mn-lt"/>
                <a:ea typeface="+mn-ea"/>
                <a:cs typeface="+mn-cs"/>
              </a:rPr>
              <a:t>:</a:t>
            </a:r>
            <a:r>
              <a:rPr lang="fr-FR" sz="1000" b="0" i="0" kern="1200" baseline="0" dirty="0" smtClean="0">
                <a:solidFill>
                  <a:schemeClr val="tx1"/>
                </a:solidFill>
                <a:effectLst/>
                <a:latin typeface="+mn-lt"/>
                <a:ea typeface="+mn-ea"/>
                <a:cs typeface="+mn-cs"/>
              </a:rPr>
              <a:t> la part des 60 ans et plus est passé de 11,9% en 1990 (parmi les habitants des ex-</a:t>
            </a:r>
            <a:r>
              <a:rPr lang="fr-FR" sz="1000" b="0" i="0" kern="1200" baseline="0" dirty="0" err="1" smtClean="0">
                <a:solidFill>
                  <a:schemeClr val="tx1"/>
                </a:solidFill>
                <a:effectLst/>
                <a:latin typeface="+mn-lt"/>
                <a:ea typeface="+mn-ea"/>
                <a:cs typeface="+mn-cs"/>
              </a:rPr>
              <a:t>Zus</a:t>
            </a:r>
            <a:r>
              <a:rPr lang="fr-FR" sz="1000" b="0" i="0" kern="1200" baseline="0" dirty="0" smtClean="0">
                <a:solidFill>
                  <a:schemeClr val="tx1"/>
                </a:solidFill>
                <a:effectLst/>
                <a:latin typeface="+mn-lt"/>
                <a:ea typeface="+mn-ea"/>
                <a:cs typeface="+mn-cs"/>
              </a:rPr>
              <a:t>) à 15,5 % en 2010 (parmi les habitants des QPV)</a:t>
            </a:r>
            <a:endParaRPr lang="fr-FR" sz="1000" b="0" i="1" kern="1200" dirty="0" smtClean="0">
              <a:solidFill>
                <a:schemeClr val="tx1"/>
              </a:solidFill>
              <a:effectLst/>
              <a:latin typeface="+mn-lt"/>
              <a:ea typeface="+mn-ea"/>
              <a:cs typeface="+mn-cs"/>
            </a:endParaRPr>
          </a:p>
          <a:p>
            <a:pPr marL="228600" indent="-228600">
              <a:buAutoNum type="arabicPeriod"/>
            </a:pPr>
            <a:r>
              <a:rPr lang="fr-FR" sz="1000" b="0" i="0" kern="1200" dirty="0" smtClean="0">
                <a:solidFill>
                  <a:schemeClr val="tx1"/>
                </a:solidFill>
                <a:effectLst/>
                <a:latin typeface="+mn-lt"/>
                <a:ea typeface="+mn-ea"/>
                <a:cs typeface="+mn-cs"/>
              </a:rPr>
              <a:t>Le handicap</a:t>
            </a:r>
            <a:r>
              <a:rPr lang="fr-FR" sz="1000" b="0" i="0" kern="1200" baseline="0" dirty="0" smtClean="0">
                <a:solidFill>
                  <a:schemeClr val="tx1"/>
                </a:solidFill>
                <a:effectLst/>
                <a:latin typeface="+mn-lt"/>
                <a:ea typeface="+mn-ea"/>
                <a:cs typeface="+mn-cs"/>
              </a:rPr>
              <a:t> y est plus important: 10 % de la population des quartiers prioritaires déclarent bénéficier d’une reconnaissance administrative du handicap, contre 6,2 % au sein des unités urbaines englobant les QPV.</a:t>
            </a:r>
            <a:endParaRPr lang="fr-FR" sz="1000" b="0" i="1" kern="1200" dirty="0" smtClean="0">
              <a:solidFill>
                <a:schemeClr val="tx1"/>
              </a:solidFill>
              <a:effectLst/>
              <a:latin typeface="+mn-lt"/>
              <a:ea typeface="+mn-ea"/>
              <a:cs typeface="+mn-cs"/>
            </a:endParaRPr>
          </a:p>
          <a:p>
            <a:pPr marL="228600" indent="-228600">
              <a:buAutoNum type="arabicPeriod"/>
            </a:pPr>
            <a:r>
              <a:rPr lang="fr-FR" sz="1000" b="0" i="0" kern="1200" dirty="0" smtClean="0">
                <a:solidFill>
                  <a:schemeClr val="tx1"/>
                </a:solidFill>
                <a:effectLst/>
                <a:latin typeface="+mn-lt"/>
                <a:ea typeface="+mn-ea"/>
                <a:cs typeface="+mn-cs"/>
              </a:rPr>
              <a:t>Les habitants des quartiers prioritaires pratiquent moins souvent un sport dans le cadre d’une fédération. Cela ne signifie pas qu’ils pratiquent moins souvent un sport mais nous ne sommes actuellement pas en capacité d’objectiver cette pratique hors fédération.</a:t>
            </a:r>
          </a:p>
          <a:p>
            <a:pPr marL="228600" indent="-228600">
              <a:buAutoNum type="arabicPeriod"/>
            </a:pPr>
            <a:r>
              <a:rPr lang="fr-FR" sz="1000" b="0" i="0" kern="1200" dirty="0" smtClean="0">
                <a:solidFill>
                  <a:schemeClr val="tx1"/>
                </a:solidFill>
                <a:effectLst/>
                <a:latin typeface="+mn-lt"/>
                <a:ea typeface="+mn-ea"/>
                <a:cs typeface="+mn-cs"/>
              </a:rPr>
              <a:t>Les jeunes des quartiers</a:t>
            </a:r>
            <a:r>
              <a:rPr lang="fr-FR" sz="1000" b="0" i="0" kern="1200" baseline="0" dirty="0" smtClean="0">
                <a:solidFill>
                  <a:schemeClr val="tx1"/>
                </a:solidFill>
                <a:effectLst/>
                <a:latin typeface="+mn-lt"/>
                <a:ea typeface="+mn-ea"/>
                <a:cs typeface="+mn-cs"/>
              </a:rPr>
              <a:t> prioritaires s’engagent plus souvent comme </a:t>
            </a:r>
            <a:r>
              <a:rPr lang="fr-FR" sz="1000" b="0" i="0" kern="1200" dirty="0" smtClean="0">
                <a:solidFill>
                  <a:schemeClr val="tx1"/>
                </a:solidFill>
                <a:effectLst/>
                <a:latin typeface="+mn-lt"/>
                <a:ea typeface="+mn-ea"/>
                <a:cs typeface="+mn-cs"/>
              </a:rPr>
              <a:t>volontaires du service civique, ce qui</a:t>
            </a:r>
            <a:r>
              <a:rPr lang="fr-FR" sz="1000" b="0" i="0" kern="1200" baseline="0" dirty="0" smtClean="0">
                <a:solidFill>
                  <a:schemeClr val="tx1"/>
                </a:solidFill>
                <a:effectLst/>
                <a:latin typeface="+mn-lt"/>
                <a:ea typeface="+mn-ea"/>
                <a:cs typeface="+mn-cs"/>
              </a:rPr>
              <a:t> est lié à un fort ciblage effectif de ce dispositif: 13,3 % des volontaires en service civique sont issues des QPV, alors que 9,8 % des jeunes de 15 à 24 ans, représentant la population cible, est issue des QPV.</a:t>
            </a:r>
            <a:endParaRPr lang="fr-FR" sz="1000" b="0" i="0" kern="1200" dirty="0" smtClean="0">
              <a:solidFill>
                <a:schemeClr val="tx1"/>
              </a:solidFill>
              <a:effectLst/>
              <a:latin typeface="+mn-lt"/>
              <a:ea typeface="+mn-ea"/>
              <a:cs typeface="+mn-cs"/>
            </a:endParaRPr>
          </a:p>
          <a:p>
            <a:pPr marL="228600" indent="-228600">
              <a:buAutoNum type="arabicPeriod"/>
            </a:pPr>
            <a:r>
              <a:rPr lang="fr-FR" sz="1000" b="0" i="0" kern="1200" dirty="0" smtClean="0">
                <a:solidFill>
                  <a:schemeClr val="tx1"/>
                </a:solidFill>
                <a:effectLst/>
                <a:latin typeface="+mn-lt"/>
                <a:ea typeface="+mn-ea"/>
                <a:cs typeface="+mn-cs"/>
              </a:rPr>
              <a:t>Le rôle majeur des associations</a:t>
            </a:r>
            <a:r>
              <a:rPr lang="fr-FR" sz="1000" b="0" i="0" kern="1200" baseline="0" dirty="0" smtClean="0">
                <a:solidFill>
                  <a:schemeClr val="tx1"/>
                </a:solidFill>
                <a:effectLst/>
                <a:latin typeface="+mn-lt"/>
                <a:ea typeface="+mn-ea"/>
                <a:cs typeface="+mn-cs"/>
              </a:rPr>
              <a:t> est soutenu par l’Etat v</a:t>
            </a:r>
            <a:r>
              <a:rPr lang="fr-FR" sz="1000" b="0" i="0" kern="1200" dirty="0" smtClean="0">
                <a:solidFill>
                  <a:schemeClr val="tx1"/>
                </a:solidFill>
                <a:effectLst/>
                <a:latin typeface="+mn-lt"/>
                <a:ea typeface="+mn-ea"/>
                <a:cs typeface="+mn-cs"/>
              </a:rPr>
              <a:t>ia notamment le financement de 5 600 postes </a:t>
            </a:r>
            <a:r>
              <a:rPr lang="fr-FR" sz="1000" b="0" i="0" kern="1200" dirty="0" err="1" smtClean="0">
                <a:solidFill>
                  <a:schemeClr val="tx1"/>
                </a:solidFill>
                <a:effectLst/>
                <a:latin typeface="+mn-lt"/>
                <a:ea typeface="+mn-ea"/>
                <a:cs typeface="+mn-cs"/>
              </a:rPr>
              <a:t>Fonjep</a:t>
            </a:r>
            <a:r>
              <a:rPr lang="fr-FR" sz="1000" b="0" i="0" kern="1200" dirty="0" smtClean="0">
                <a:solidFill>
                  <a:schemeClr val="tx1"/>
                </a:solidFill>
                <a:effectLst/>
                <a:latin typeface="+mn-lt"/>
                <a:ea typeface="+mn-ea"/>
                <a:cs typeface="+mn-cs"/>
              </a:rPr>
              <a:t>, qui concernent majoritairement des femmes avec un niveau de formation supérieur au Bac. Ces postes viennent, principalement, soutenir de petites associations d’éducation populaire ou de jeunesse dans leurs projets associatifs.</a:t>
            </a:r>
          </a:p>
          <a:p>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17</a:t>
            </a:fld>
            <a:endParaRPr lang="fr-FR"/>
          </a:p>
        </p:txBody>
      </p:sp>
    </p:spTree>
    <p:extLst>
      <p:ext uri="{BB962C8B-B14F-4D97-AF65-F5344CB8AC3E}">
        <p14:creationId xmlns:p14="http://schemas.microsoft.com/office/powerpoint/2010/main" val="4261232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latin typeface="+mj-lt"/>
              </a:rPr>
              <a:t>Concernant le </a:t>
            </a:r>
            <a:r>
              <a:rPr lang="fr-FR" sz="1000" b="1" dirty="0" smtClean="0">
                <a:latin typeface="+mj-lt"/>
              </a:rPr>
              <a:t>2</a:t>
            </a:r>
            <a:r>
              <a:rPr lang="fr-FR" sz="1000" b="1" baseline="30000" dirty="0" smtClean="0">
                <a:latin typeface="+mj-lt"/>
              </a:rPr>
              <a:t>ème</a:t>
            </a:r>
            <a:r>
              <a:rPr lang="fr-FR" sz="1000" b="1" dirty="0" smtClean="0">
                <a:latin typeface="+mj-lt"/>
              </a:rPr>
              <a:t> pilier</a:t>
            </a:r>
            <a:r>
              <a:rPr lang="fr-FR" sz="1000" b="1" baseline="0" dirty="0" smtClean="0">
                <a:latin typeface="+mj-lt"/>
              </a:rPr>
              <a:t> relatif au cadre de vie et au renouvellement urbain</a:t>
            </a:r>
            <a:r>
              <a:rPr lang="fr-FR" sz="1000" baseline="0" dirty="0" smtClean="0">
                <a:latin typeface="+mj-lt"/>
              </a:rPr>
              <a:t>, plusieurs constats sont établis:</a:t>
            </a:r>
          </a:p>
          <a:p>
            <a:r>
              <a:rPr lang="fr-FR" sz="1000" baseline="0" dirty="0" smtClean="0">
                <a:latin typeface="+mj-lt"/>
              </a:rPr>
              <a:t>1. Les </a:t>
            </a:r>
            <a:r>
              <a:rPr lang="fr-FR" sz="1000" u="sng" baseline="0" dirty="0" smtClean="0">
                <a:latin typeface="+mj-lt"/>
              </a:rPr>
              <a:t>conditions de vie </a:t>
            </a:r>
            <a:r>
              <a:rPr lang="fr-FR" sz="1000" baseline="0" dirty="0" smtClean="0">
                <a:latin typeface="+mj-lt"/>
              </a:rPr>
              <a:t>dans les </a:t>
            </a:r>
            <a:r>
              <a:rPr lang="fr-FR" sz="1000" b="0" i="0" kern="1200" dirty="0" smtClean="0">
                <a:solidFill>
                  <a:schemeClr val="tx1"/>
                </a:solidFill>
                <a:effectLst/>
                <a:latin typeface="+mj-lt"/>
                <a:ea typeface="+mn-ea"/>
                <a:cs typeface="+mn-cs"/>
              </a:rPr>
              <a:t>quartiers prioritaires sont moins satisfaisantes aux yeux de leurs habitants. Comme le montre</a:t>
            </a:r>
            <a:r>
              <a:rPr lang="fr-FR" sz="1000" b="0" i="0" kern="1200" baseline="0" dirty="0" smtClean="0">
                <a:solidFill>
                  <a:schemeClr val="tx1"/>
                </a:solidFill>
                <a:effectLst/>
                <a:latin typeface="+mj-lt"/>
                <a:ea typeface="+mn-ea"/>
                <a:cs typeface="+mn-cs"/>
              </a:rPr>
              <a:t> ce graphique, e</a:t>
            </a:r>
            <a:r>
              <a:rPr lang="fr-FR" sz="1000" b="0" i="0" kern="1200" dirty="0" smtClean="0">
                <a:solidFill>
                  <a:schemeClr val="tx1"/>
                </a:solidFill>
                <a:effectLst/>
                <a:latin typeface="+mj-lt"/>
                <a:ea typeface="+mn-ea"/>
                <a:cs typeface="+mn-cs"/>
              </a:rPr>
              <a:t>lles sont perçues par les habitants comme étant moins satisfaisantes que lorsque l’on habite hors de ces quartiers. Leur </a:t>
            </a:r>
            <a:r>
              <a:rPr lang="fr-FR" sz="1000" b="0" i="0" u="sng" kern="1200" dirty="0" smtClean="0">
                <a:solidFill>
                  <a:schemeClr val="tx1"/>
                </a:solidFill>
                <a:effectLst/>
                <a:latin typeface="+mj-lt"/>
                <a:ea typeface="+mn-ea"/>
                <a:cs typeface="+mn-cs"/>
              </a:rPr>
              <a:t>état de santé</a:t>
            </a:r>
            <a:r>
              <a:rPr lang="fr-FR" sz="1000" b="0" i="0" kern="1200" dirty="0" smtClean="0">
                <a:solidFill>
                  <a:schemeClr val="tx1"/>
                </a:solidFill>
                <a:effectLst/>
                <a:latin typeface="+mj-lt"/>
                <a:ea typeface="+mn-ea"/>
                <a:cs typeface="+mn-cs"/>
              </a:rPr>
              <a:t>, la </a:t>
            </a:r>
            <a:r>
              <a:rPr lang="fr-FR" sz="1000" b="0" i="0" u="sng" kern="1200" dirty="0" smtClean="0">
                <a:solidFill>
                  <a:schemeClr val="tx1"/>
                </a:solidFill>
                <a:effectLst/>
                <a:latin typeface="+mj-lt"/>
                <a:ea typeface="+mn-ea"/>
                <a:cs typeface="+mn-cs"/>
              </a:rPr>
              <a:t>qualité de l’habitat</a:t>
            </a:r>
            <a:r>
              <a:rPr lang="fr-FR" sz="1000" b="0" i="0" kern="1200" dirty="0" smtClean="0">
                <a:solidFill>
                  <a:schemeClr val="tx1"/>
                </a:solidFill>
                <a:effectLst/>
                <a:latin typeface="+mj-lt"/>
                <a:ea typeface="+mn-ea"/>
                <a:cs typeface="+mn-cs"/>
              </a:rPr>
              <a:t>, le </a:t>
            </a:r>
            <a:r>
              <a:rPr lang="fr-FR" sz="1000" b="0" i="0" u="sng" kern="1200" dirty="0" smtClean="0">
                <a:solidFill>
                  <a:schemeClr val="tx1"/>
                </a:solidFill>
                <a:effectLst/>
                <a:latin typeface="+mj-lt"/>
                <a:ea typeface="+mn-ea"/>
                <a:cs typeface="+mn-cs"/>
              </a:rPr>
              <a:t>niveau de chômage </a:t>
            </a:r>
            <a:r>
              <a:rPr lang="fr-FR" sz="1000" b="0" i="0" kern="1200" dirty="0" smtClean="0">
                <a:solidFill>
                  <a:schemeClr val="tx1"/>
                </a:solidFill>
                <a:effectLst/>
                <a:latin typeface="+mj-lt"/>
                <a:ea typeface="+mn-ea"/>
                <a:cs typeface="+mn-cs"/>
              </a:rPr>
              <a:t>les préoccupe plus encore que la moyenne des français. Le </a:t>
            </a:r>
            <a:r>
              <a:rPr lang="fr-FR" sz="1000" b="0" i="0" u="sng" kern="1200" dirty="0" smtClean="0">
                <a:solidFill>
                  <a:schemeClr val="tx1"/>
                </a:solidFill>
                <a:effectLst/>
                <a:latin typeface="+mj-lt"/>
                <a:ea typeface="+mn-ea"/>
                <a:cs typeface="+mn-cs"/>
              </a:rPr>
              <a:t>taux de pauvreté</a:t>
            </a:r>
            <a:r>
              <a:rPr lang="fr-FR" sz="1000" b="0" i="0" kern="1200" dirty="0" smtClean="0">
                <a:solidFill>
                  <a:schemeClr val="tx1"/>
                </a:solidFill>
                <a:effectLst/>
                <a:latin typeface="+mj-lt"/>
                <a:ea typeface="+mn-ea"/>
                <a:cs typeface="+mn-cs"/>
              </a:rPr>
              <a:t>, trois fois plus élevé que la moyenne métropolitaine, leur impose régulièrement des restrictions budgétaires.</a:t>
            </a:r>
          </a:p>
          <a:p>
            <a:r>
              <a:rPr lang="fr-FR" sz="1000" b="0" i="0" kern="1200" dirty="0" smtClean="0">
                <a:solidFill>
                  <a:schemeClr val="tx1"/>
                </a:solidFill>
                <a:effectLst/>
                <a:latin typeface="+mj-lt"/>
                <a:ea typeface="+mn-ea"/>
                <a:cs typeface="+mn-cs"/>
              </a:rPr>
              <a:t>2. Ce sentiment de plus grande </a:t>
            </a:r>
            <a:r>
              <a:rPr lang="fr-FR" sz="1000" b="0" i="0" u="sng" kern="1200" dirty="0" smtClean="0">
                <a:solidFill>
                  <a:schemeClr val="tx1"/>
                </a:solidFill>
                <a:effectLst/>
                <a:latin typeface="+mj-lt"/>
                <a:ea typeface="+mn-ea"/>
                <a:cs typeface="+mn-cs"/>
              </a:rPr>
              <a:t>dégradation des conditions de vie </a:t>
            </a:r>
            <a:r>
              <a:rPr lang="fr-FR" sz="1000" b="0" i="0" kern="1200" dirty="0" smtClean="0">
                <a:solidFill>
                  <a:schemeClr val="tx1"/>
                </a:solidFill>
                <a:effectLst/>
                <a:latin typeface="+mj-lt"/>
                <a:ea typeface="+mn-ea"/>
                <a:cs typeface="+mn-cs"/>
              </a:rPr>
              <a:t>est renforcé par leur perception de </a:t>
            </a:r>
            <a:r>
              <a:rPr lang="fr-FR" sz="1000" b="0" i="0" u="sng" kern="1200" dirty="0" smtClean="0">
                <a:solidFill>
                  <a:schemeClr val="tx1"/>
                </a:solidFill>
                <a:effectLst/>
                <a:latin typeface="+mj-lt"/>
                <a:ea typeface="+mn-ea"/>
                <a:cs typeface="+mn-cs"/>
              </a:rPr>
              <a:t>l’insécurité</a:t>
            </a:r>
            <a:r>
              <a:rPr lang="fr-FR" sz="1000" b="0" i="0" kern="1200" dirty="0" smtClean="0">
                <a:solidFill>
                  <a:schemeClr val="tx1"/>
                </a:solidFill>
                <a:effectLst/>
                <a:latin typeface="+mj-lt"/>
                <a:ea typeface="+mn-ea"/>
                <a:cs typeface="+mn-cs"/>
              </a:rPr>
              <a:t>, l’intensité de la </a:t>
            </a:r>
            <a:r>
              <a:rPr lang="fr-FR" sz="1000" b="0" i="0" u="sng" kern="1200" dirty="0" smtClean="0">
                <a:solidFill>
                  <a:schemeClr val="tx1"/>
                </a:solidFill>
                <a:effectLst/>
                <a:latin typeface="+mj-lt"/>
                <a:ea typeface="+mn-ea"/>
                <a:cs typeface="+mn-cs"/>
              </a:rPr>
              <a:t>délinquance</a:t>
            </a:r>
            <a:r>
              <a:rPr lang="fr-FR" sz="1000" b="0" i="0" kern="1200" dirty="0" smtClean="0">
                <a:solidFill>
                  <a:schemeClr val="tx1"/>
                </a:solidFill>
                <a:effectLst/>
                <a:latin typeface="+mj-lt"/>
                <a:ea typeface="+mn-ea"/>
                <a:cs typeface="+mn-cs"/>
              </a:rPr>
              <a:t> enregistrée étant en moyenne plus élevée en QPV que sur le territoire métropolitain, et singulièrement plus forte pour les infractions à la législation sur les stupéfiants, les violences et les dégradations, même si les cambriolages y sont moins fréquents.</a:t>
            </a:r>
          </a:p>
          <a:p>
            <a:r>
              <a:rPr lang="fr-FR" sz="1000" b="0" i="0" kern="1200" dirty="0" smtClean="0">
                <a:solidFill>
                  <a:schemeClr val="tx1"/>
                </a:solidFill>
                <a:effectLst/>
                <a:latin typeface="+mj-lt"/>
                <a:ea typeface="+mn-ea"/>
                <a:cs typeface="+mn-cs"/>
              </a:rPr>
              <a:t>3. En ce qui concerne </a:t>
            </a:r>
            <a:r>
              <a:rPr lang="fr-FR" sz="1000" b="0" i="0" u="sng" kern="1200" dirty="0" smtClean="0">
                <a:solidFill>
                  <a:schemeClr val="tx1"/>
                </a:solidFill>
                <a:effectLst/>
                <a:latin typeface="+mj-lt"/>
                <a:ea typeface="+mn-ea"/>
                <a:cs typeface="+mn-cs"/>
              </a:rPr>
              <a:t>l’habitat</a:t>
            </a:r>
            <a:r>
              <a:rPr lang="fr-FR" sz="1000" b="0" i="0" kern="1200" dirty="0" smtClean="0">
                <a:solidFill>
                  <a:schemeClr val="tx1"/>
                </a:solidFill>
                <a:effectLst/>
                <a:latin typeface="+mj-lt"/>
                <a:ea typeface="+mn-ea"/>
                <a:cs typeface="+mn-cs"/>
              </a:rPr>
              <a:t>, les </a:t>
            </a:r>
            <a:r>
              <a:rPr lang="fr-FR" sz="1000" b="0" i="0" u="sng" kern="1200" dirty="0" smtClean="0">
                <a:solidFill>
                  <a:schemeClr val="tx1"/>
                </a:solidFill>
                <a:effectLst/>
                <a:latin typeface="+mj-lt"/>
                <a:ea typeface="+mn-ea"/>
                <a:cs typeface="+mn-cs"/>
              </a:rPr>
              <a:t>logements sociaux </a:t>
            </a:r>
            <a:r>
              <a:rPr lang="fr-FR" sz="1000" b="0" i="0" kern="1200" dirty="0" smtClean="0">
                <a:solidFill>
                  <a:schemeClr val="tx1"/>
                </a:solidFill>
                <a:effectLst/>
                <a:latin typeface="+mj-lt"/>
                <a:ea typeface="+mn-ea"/>
                <a:cs typeface="+mn-cs"/>
              </a:rPr>
              <a:t>en quartier prioritaire sont </a:t>
            </a:r>
            <a:r>
              <a:rPr lang="fr-FR" sz="1000" b="0" i="0" u="sng" kern="1200" dirty="0" smtClean="0">
                <a:solidFill>
                  <a:schemeClr val="tx1"/>
                </a:solidFill>
                <a:effectLst/>
                <a:latin typeface="+mj-lt"/>
                <a:ea typeface="+mn-ea"/>
                <a:cs typeface="+mn-cs"/>
              </a:rPr>
              <a:t>plus anciens </a:t>
            </a:r>
            <a:r>
              <a:rPr lang="fr-FR" sz="1000" b="0" i="0" kern="1200" dirty="0" smtClean="0">
                <a:solidFill>
                  <a:schemeClr val="tx1"/>
                </a:solidFill>
                <a:effectLst/>
                <a:latin typeface="+mj-lt"/>
                <a:ea typeface="+mn-ea"/>
                <a:cs typeface="+mn-cs"/>
              </a:rPr>
              <a:t>que le reste du parc social. Le taux de rotation est légèrement plus faible en quartier prioritaire. Les locataires ont tendance à y rester plus longtemps. Ce phénomène est dû à la </a:t>
            </a:r>
            <a:r>
              <a:rPr lang="fr-FR" sz="1000" b="0" i="0" u="sng" kern="1200" dirty="0" smtClean="0">
                <a:solidFill>
                  <a:schemeClr val="tx1"/>
                </a:solidFill>
                <a:effectLst/>
                <a:latin typeface="+mj-lt"/>
                <a:ea typeface="+mn-ea"/>
                <a:cs typeface="+mn-cs"/>
              </a:rPr>
              <a:t>concentration des logements sociaux des quartiers prioritaires dans les très grandes unités urbaines</a:t>
            </a:r>
            <a:r>
              <a:rPr lang="fr-FR" sz="1000" b="0" i="0" kern="1200" dirty="0" smtClean="0">
                <a:solidFill>
                  <a:schemeClr val="tx1"/>
                </a:solidFill>
                <a:effectLst/>
                <a:latin typeface="+mj-lt"/>
                <a:ea typeface="+mn-ea"/>
                <a:cs typeface="+mn-cs"/>
              </a:rPr>
              <a:t>, où la mobilité est faible à cause de la tension du marché du logement. </a:t>
            </a:r>
          </a:p>
          <a:p>
            <a:r>
              <a:rPr lang="fr-FR" sz="1000" b="0" i="0" kern="1200" dirty="0" smtClean="0">
                <a:solidFill>
                  <a:schemeClr val="tx1"/>
                </a:solidFill>
                <a:effectLst/>
                <a:latin typeface="+mj-lt"/>
                <a:ea typeface="+mn-ea"/>
                <a:cs typeface="+mn-cs"/>
              </a:rPr>
              <a:t>5.</a:t>
            </a:r>
            <a:r>
              <a:rPr lang="fr-FR" sz="1000" b="0" i="0" kern="1200" baseline="0" dirty="0" smtClean="0">
                <a:solidFill>
                  <a:schemeClr val="tx1"/>
                </a:solidFill>
                <a:effectLst/>
                <a:latin typeface="+mj-lt"/>
                <a:ea typeface="+mn-ea"/>
                <a:cs typeface="+mn-cs"/>
              </a:rPr>
              <a:t> </a:t>
            </a:r>
            <a:r>
              <a:rPr lang="fr-FR" sz="1000" b="0" i="0" kern="1200" dirty="0" smtClean="0">
                <a:solidFill>
                  <a:schemeClr val="tx1"/>
                </a:solidFill>
                <a:effectLst/>
                <a:latin typeface="+mj-lt"/>
                <a:ea typeface="+mn-ea"/>
                <a:cs typeface="+mn-cs"/>
              </a:rPr>
              <a:t>Pour leurs déplacements, les habitants de ces quartiers utilisent moins fréquemment la voiture que les habitants des autres quartiers, car ils sont moins souvent motorisés. Plus généralement, les </a:t>
            </a:r>
            <a:r>
              <a:rPr lang="fr-FR" sz="1000" b="0" i="0" u="sng" kern="1200" dirty="0" smtClean="0">
                <a:solidFill>
                  <a:schemeClr val="tx1"/>
                </a:solidFill>
                <a:effectLst/>
                <a:latin typeface="+mj-lt"/>
                <a:ea typeface="+mn-ea"/>
                <a:cs typeface="+mn-cs"/>
              </a:rPr>
              <a:t>habitants des QPV </a:t>
            </a:r>
            <a:r>
              <a:rPr lang="fr-FR" sz="1000" b="0" i="0" u="none" kern="1200" dirty="0" smtClean="0">
                <a:solidFill>
                  <a:schemeClr val="tx1"/>
                </a:solidFill>
                <a:effectLst/>
                <a:latin typeface="+mj-lt"/>
                <a:ea typeface="+mn-ea"/>
                <a:cs typeface="+mn-cs"/>
              </a:rPr>
              <a:t>sont </a:t>
            </a:r>
            <a:r>
              <a:rPr lang="fr-FR" sz="1000" b="0" i="0" u="sng" kern="1200" dirty="0" smtClean="0">
                <a:solidFill>
                  <a:schemeClr val="tx1"/>
                </a:solidFill>
                <a:effectLst/>
                <a:latin typeface="+mj-lt"/>
                <a:ea typeface="+mn-ea"/>
                <a:cs typeface="+mn-cs"/>
              </a:rPr>
              <a:t>moins mobiles </a:t>
            </a:r>
            <a:r>
              <a:rPr lang="fr-FR" sz="1000" b="0" i="0" kern="1200" dirty="0" smtClean="0">
                <a:solidFill>
                  <a:schemeClr val="tx1"/>
                </a:solidFill>
                <a:effectLst/>
                <a:latin typeface="+mj-lt"/>
                <a:ea typeface="+mn-ea"/>
                <a:cs typeface="+mn-cs"/>
              </a:rPr>
              <a:t>que les autres.</a:t>
            </a:r>
          </a:p>
          <a:p>
            <a:endParaRPr lang="fr-FR" sz="1000" dirty="0">
              <a:latin typeface="+mj-lt"/>
            </a:endParaRPr>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18</a:t>
            </a:fld>
            <a:endParaRPr lang="fr-FR"/>
          </a:p>
        </p:txBody>
      </p:sp>
    </p:spTree>
    <p:extLst>
      <p:ext uri="{BB962C8B-B14F-4D97-AF65-F5344CB8AC3E}">
        <p14:creationId xmlns:p14="http://schemas.microsoft.com/office/powerpoint/2010/main" val="343827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0" i="0" kern="1200" dirty="0" smtClean="0">
                <a:solidFill>
                  <a:schemeClr val="tx1"/>
                </a:solidFill>
                <a:effectLst/>
                <a:latin typeface="+mn-lt"/>
                <a:ea typeface="+mn-ea"/>
                <a:cs typeface="+mn-cs"/>
              </a:rPr>
              <a:t>Relativement</a:t>
            </a:r>
            <a:r>
              <a:rPr lang="fr-FR" sz="1000" b="0" i="0" kern="1200" baseline="0" dirty="0" smtClean="0">
                <a:solidFill>
                  <a:schemeClr val="tx1"/>
                </a:solidFill>
                <a:effectLst/>
                <a:latin typeface="+mn-lt"/>
                <a:ea typeface="+mn-ea"/>
                <a:cs typeface="+mn-cs"/>
              </a:rPr>
              <a:t> à ce même pilier, un état des lieux est dressé sur les </a:t>
            </a:r>
            <a:r>
              <a:rPr lang="fr-FR" sz="1000" b="0" i="0" u="sng" kern="1200" baseline="0" dirty="0" smtClean="0">
                <a:solidFill>
                  <a:schemeClr val="tx1"/>
                </a:solidFill>
                <a:effectLst/>
                <a:latin typeface="+mn-lt"/>
                <a:ea typeface="+mn-ea"/>
                <a:cs typeface="+mn-cs"/>
              </a:rPr>
              <a:t>programmes de rénovation et renouvellement urbains</a:t>
            </a:r>
            <a:r>
              <a:rPr lang="fr-FR" sz="1000" b="0" i="0" kern="1200" baseline="0" dirty="0" smtClean="0">
                <a:solidFill>
                  <a:schemeClr val="tx1"/>
                </a:solidFill>
                <a:effectLst/>
                <a:latin typeface="+mn-lt"/>
                <a:ea typeface="+mn-ea"/>
                <a:cs typeface="+mn-cs"/>
              </a:rPr>
              <a:t>.</a:t>
            </a:r>
          </a:p>
          <a:p>
            <a:r>
              <a:rPr lang="fr-FR" sz="1000" b="0" i="0" kern="1200" dirty="0" smtClean="0">
                <a:solidFill>
                  <a:schemeClr val="tx1"/>
                </a:solidFill>
                <a:effectLst/>
                <a:latin typeface="+mn-lt"/>
                <a:ea typeface="+mn-ea"/>
                <a:cs typeface="+mn-cs"/>
              </a:rPr>
              <a:t>1. Le programme national de </a:t>
            </a:r>
            <a:r>
              <a:rPr lang="fr-FR" sz="1000" b="0" i="0" u="sng" kern="1200" dirty="0" smtClean="0">
                <a:solidFill>
                  <a:schemeClr val="tx1"/>
                </a:solidFill>
                <a:effectLst/>
                <a:latin typeface="+mn-lt"/>
                <a:ea typeface="+mn-ea"/>
                <a:cs typeface="+mn-cs"/>
              </a:rPr>
              <a:t>rénovation urbaine </a:t>
            </a:r>
            <a:r>
              <a:rPr lang="fr-FR" sz="1000" b="0" i="0" kern="1200" dirty="0" smtClean="0">
                <a:solidFill>
                  <a:schemeClr val="tx1"/>
                </a:solidFill>
                <a:effectLst/>
                <a:latin typeface="+mn-lt"/>
                <a:ea typeface="+mn-ea"/>
                <a:cs typeface="+mn-cs"/>
              </a:rPr>
              <a:t>(PNRU), lancé par la loi du 1</a:t>
            </a:r>
            <a:r>
              <a:rPr lang="fr-FR" sz="1000" b="0" i="0" kern="1200" baseline="30000" dirty="0" smtClean="0">
                <a:solidFill>
                  <a:schemeClr val="tx1"/>
                </a:solidFill>
                <a:effectLst/>
                <a:latin typeface="+mn-lt"/>
                <a:ea typeface="+mn-ea"/>
                <a:cs typeface="+mn-cs"/>
              </a:rPr>
              <a:t>er</a:t>
            </a:r>
            <a:r>
              <a:rPr lang="fr-FR" sz="1000" b="0" i="0" kern="1200" dirty="0" smtClean="0">
                <a:solidFill>
                  <a:schemeClr val="tx1"/>
                </a:solidFill>
                <a:effectLst/>
                <a:latin typeface="+mn-lt"/>
                <a:ea typeface="+mn-ea"/>
                <a:cs typeface="+mn-cs"/>
              </a:rPr>
              <a:t> août 2003 de programmation pour la ville et la rénovation urbaine, concerne </a:t>
            </a:r>
            <a:r>
              <a:rPr lang="fr-FR" sz="1000" b="1" i="0" u="sng" kern="1200" dirty="0" smtClean="0">
                <a:solidFill>
                  <a:schemeClr val="tx1"/>
                </a:solidFill>
                <a:effectLst/>
                <a:latin typeface="+mn-lt"/>
                <a:ea typeface="+mn-ea"/>
                <a:cs typeface="+mn-cs"/>
              </a:rPr>
              <a:t>594</a:t>
            </a:r>
            <a:r>
              <a:rPr lang="fr-FR" sz="1000" b="0" i="0" u="sng" kern="1200" dirty="0" smtClean="0">
                <a:solidFill>
                  <a:schemeClr val="tx1"/>
                </a:solidFill>
                <a:effectLst/>
                <a:latin typeface="+mn-lt"/>
                <a:ea typeface="+mn-ea"/>
                <a:cs typeface="+mn-cs"/>
              </a:rPr>
              <a:t> quartiers </a:t>
            </a:r>
            <a:r>
              <a:rPr lang="fr-FR" sz="1000" b="0" i="0" kern="1200" dirty="0" smtClean="0">
                <a:solidFill>
                  <a:schemeClr val="tx1"/>
                </a:solidFill>
                <a:effectLst/>
                <a:latin typeface="+mn-lt"/>
                <a:ea typeface="+mn-ea"/>
                <a:cs typeface="+mn-cs"/>
              </a:rPr>
              <a:t>pour environ </a:t>
            </a:r>
            <a:r>
              <a:rPr lang="fr-FR" sz="1000" b="0" i="0" u="sng" kern="1200" dirty="0" smtClean="0">
                <a:solidFill>
                  <a:schemeClr val="tx1"/>
                </a:solidFill>
                <a:effectLst/>
                <a:latin typeface="+mn-lt"/>
                <a:ea typeface="+mn-ea"/>
                <a:cs typeface="+mn-cs"/>
              </a:rPr>
              <a:t>4 millions d’habitants </a:t>
            </a:r>
            <a:r>
              <a:rPr lang="fr-FR" sz="1000" b="0" i="0" kern="1200" dirty="0" smtClean="0">
                <a:solidFill>
                  <a:schemeClr val="tx1"/>
                </a:solidFill>
                <a:effectLst/>
                <a:latin typeface="+mn-lt"/>
                <a:ea typeface="+mn-ea"/>
                <a:cs typeface="+mn-cs"/>
              </a:rPr>
              <a:t>sur la </a:t>
            </a:r>
            <a:r>
              <a:rPr lang="fr-FR" sz="1000" b="0" i="0" u="sng" kern="1200" dirty="0" smtClean="0">
                <a:solidFill>
                  <a:schemeClr val="tx1"/>
                </a:solidFill>
                <a:effectLst/>
                <a:latin typeface="+mn-lt"/>
                <a:ea typeface="+mn-ea"/>
                <a:cs typeface="+mn-cs"/>
              </a:rPr>
              <a:t>période 2003-2015</a:t>
            </a:r>
            <a:r>
              <a:rPr lang="fr-FR" sz="1000" b="0" i="0" kern="1200" dirty="0" smtClean="0">
                <a:solidFill>
                  <a:schemeClr val="tx1"/>
                </a:solidFill>
                <a:effectLst/>
                <a:latin typeface="+mn-lt"/>
                <a:ea typeface="+mn-ea"/>
                <a:cs typeface="+mn-cs"/>
              </a:rPr>
              <a:t>. D’une enveloppe de </a:t>
            </a:r>
            <a:r>
              <a:rPr lang="fr-FR" sz="1000" b="0" i="0" u="sng" kern="1200" dirty="0" smtClean="0">
                <a:solidFill>
                  <a:schemeClr val="tx1"/>
                </a:solidFill>
                <a:effectLst/>
                <a:latin typeface="+mn-lt"/>
                <a:ea typeface="+mn-ea"/>
                <a:cs typeface="+mn-cs"/>
              </a:rPr>
              <a:t>11,7 milliards d’euros</a:t>
            </a:r>
            <a:r>
              <a:rPr lang="fr-FR" sz="1000" b="0" i="0" kern="1200" dirty="0" smtClean="0">
                <a:solidFill>
                  <a:schemeClr val="tx1"/>
                </a:solidFill>
                <a:effectLst/>
                <a:latin typeface="+mn-lt"/>
                <a:ea typeface="+mn-ea"/>
                <a:cs typeface="+mn-cs"/>
              </a:rPr>
              <a:t>, et s’articulant essentiellement autour de l’habitat (démolitions/reconstructions), il vise à transformer les quartiers qui présentent une forte concentration de ménages en difficulté sociale et économique. Aujourd’hui en voie d’achèvement, les transformations opérées dans le cadre de ce programme sont </a:t>
            </a:r>
            <a:r>
              <a:rPr lang="fr-FR" sz="1000" b="0" i="0" u="sng" kern="1200" dirty="0" smtClean="0">
                <a:solidFill>
                  <a:schemeClr val="tx1"/>
                </a:solidFill>
                <a:effectLst/>
                <a:latin typeface="+mn-lt"/>
                <a:ea typeface="+mn-ea"/>
                <a:cs typeface="+mn-cs"/>
              </a:rPr>
              <a:t>globalement bien perçues par les habitants </a:t>
            </a:r>
            <a:r>
              <a:rPr lang="fr-FR" sz="1000" b="0" i="0" kern="1200" dirty="0" smtClean="0">
                <a:solidFill>
                  <a:schemeClr val="tx1"/>
                </a:solidFill>
                <a:effectLst/>
                <a:latin typeface="+mn-lt"/>
                <a:ea typeface="+mn-ea"/>
                <a:cs typeface="+mn-cs"/>
              </a:rPr>
              <a:t>des quartiers en rénovation urbaine. Cela se traduit par une </a:t>
            </a:r>
            <a:r>
              <a:rPr lang="fr-FR" sz="1000" b="0" i="0" u="sng" kern="1200" dirty="0" smtClean="0">
                <a:solidFill>
                  <a:schemeClr val="tx1"/>
                </a:solidFill>
                <a:effectLst/>
                <a:latin typeface="+mn-lt"/>
                <a:ea typeface="+mn-ea"/>
                <a:cs typeface="+mn-cs"/>
              </a:rPr>
              <a:t>amélioration de la satisfaction de vivre dans ces quartiers depuis une dizaine d’années</a:t>
            </a:r>
            <a:r>
              <a:rPr lang="fr-FR" sz="1000" b="0" i="0" kern="1200" dirty="0" smtClean="0">
                <a:solidFill>
                  <a:schemeClr val="tx1"/>
                </a:solidFill>
                <a:effectLst/>
                <a:latin typeface="+mn-lt"/>
                <a:ea typeface="+mn-ea"/>
                <a:cs typeface="+mn-cs"/>
              </a:rPr>
              <a:t>. </a:t>
            </a:r>
          </a:p>
          <a:p>
            <a:r>
              <a:rPr lang="fr-FR" sz="1000" b="0" i="0" kern="1200" dirty="0" smtClean="0">
                <a:solidFill>
                  <a:schemeClr val="tx1"/>
                </a:solidFill>
                <a:effectLst/>
                <a:latin typeface="+mn-lt"/>
                <a:ea typeface="+mn-ea"/>
                <a:cs typeface="+mn-cs"/>
              </a:rPr>
              <a:t>2. Le </a:t>
            </a:r>
            <a:r>
              <a:rPr lang="fr-FR" sz="1000" b="0" i="0" u="sng" kern="1200" dirty="0" smtClean="0">
                <a:solidFill>
                  <a:schemeClr val="tx1"/>
                </a:solidFill>
                <a:effectLst/>
                <a:latin typeface="+mn-lt"/>
                <a:ea typeface="+mn-ea"/>
                <a:cs typeface="+mn-cs"/>
              </a:rPr>
              <a:t>nouveau programme national de renouvellement urbain </a:t>
            </a:r>
            <a:r>
              <a:rPr lang="fr-FR" sz="1000" b="0" i="0" kern="1200" dirty="0" smtClean="0">
                <a:solidFill>
                  <a:schemeClr val="tx1"/>
                </a:solidFill>
                <a:effectLst/>
                <a:latin typeface="+mn-lt"/>
                <a:ea typeface="+mn-ea"/>
                <a:cs typeface="+mn-cs"/>
              </a:rPr>
              <a:t>(NPNRU), lancé par la loi du 21 février 2014 de programmation pour la ville et la cohésion urbaine, fait suite au PNRU. Il concerne </a:t>
            </a:r>
            <a:r>
              <a:rPr lang="fr-FR" sz="1000" b="1" i="0" u="sng" kern="1200" dirty="0" smtClean="0">
                <a:solidFill>
                  <a:schemeClr val="tx1"/>
                </a:solidFill>
                <a:effectLst/>
                <a:latin typeface="+mn-lt"/>
                <a:ea typeface="+mn-ea"/>
                <a:cs typeface="+mn-cs"/>
              </a:rPr>
              <a:t>480</a:t>
            </a:r>
            <a:r>
              <a:rPr lang="fr-FR" sz="1000" b="0" i="0" u="sng" kern="1200" dirty="0" smtClean="0">
                <a:solidFill>
                  <a:schemeClr val="tx1"/>
                </a:solidFill>
                <a:effectLst/>
                <a:latin typeface="+mn-lt"/>
                <a:ea typeface="+mn-ea"/>
                <a:cs typeface="+mn-cs"/>
              </a:rPr>
              <a:t> quartiers </a:t>
            </a:r>
            <a:r>
              <a:rPr lang="fr-FR" sz="1000" b="0" i="0" kern="1200" dirty="0" smtClean="0">
                <a:solidFill>
                  <a:schemeClr val="tx1"/>
                </a:solidFill>
                <a:effectLst/>
                <a:latin typeface="+mn-lt"/>
                <a:ea typeface="+mn-ea"/>
                <a:cs typeface="+mn-cs"/>
              </a:rPr>
              <a:t>(216 quartiers d’intérêt national, 264 quartiers d’intérêt régional), soit </a:t>
            </a:r>
            <a:r>
              <a:rPr lang="fr-FR" sz="1000" b="0" i="0" u="sng" kern="1200" dirty="0" smtClean="0">
                <a:solidFill>
                  <a:schemeClr val="tx1"/>
                </a:solidFill>
                <a:effectLst/>
                <a:latin typeface="+mn-lt"/>
                <a:ea typeface="+mn-ea"/>
                <a:cs typeface="+mn-cs"/>
              </a:rPr>
              <a:t>un tiers des quartiers prioritaires de la politique de la ville </a:t>
            </a:r>
            <a:r>
              <a:rPr lang="fr-FR" sz="1000" b="0" i="0" kern="1200" dirty="0" smtClean="0">
                <a:solidFill>
                  <a:schemeClr val="tx1"/>
                </a:solidFill>
                <a:effectLst/>
                <a:latin typeface="+mn-lt"/>
                <a:ea typeface="+mn-ea"/>
                <a:cs typeface="+mn-cs"/>
              </a:rPr>
              <a:t>(QPV), pour environ </a:t>
            </a:r>
            <a:r>
              <a:rPr lang="fr-FR" sz="1000" b="0" i="0" u="sng" kern="1200" dirty="0" smtClean="0">
                <a:solidFill>
                  <a:schemeClr val="tx1"/>
                </a:solidFill>
                <a:effectLst/>
                <a:latin typeface="+mn-lt"/>
                <a:ea typeface="+mn-ea"/>
                <a:cs typeface="+mn-cs"/>
              </a:rPr>
              <a:t>3 millions d’habitants</a:t>
            </a:r>
            <a:r>
              <a:rPr lang="fr-FR" sz="1000" b="0" i="0" kern="1200" dirty="0" smtClean="0">
                <a:solidFill>
                  <a:schemeClr val="tx1"/>
                </a:solidFill>
                <a:effectLst/>
                <a:latin typeface="+mn-lt"/>
                <a:ea typeface="+mn-ea"/>
                <a:cs typeface="+mn-cs"/>
              </a:rPr>
              <a:t>. Une enveloppe de </a:t>
            </a:r>
            <a:r>
              <a:rPr lang="fr-FR" sz="1000" b="0" i="0" u="sng" kern="1200" dirty="0" smtClean="0">
                <a:solidFill>
                  <a:schemeClr val="tx1"/>
                </a:solidFill>
                <a:effectLst/>
                <a:latin typeface="+mn-lt"/>
                <a:ea typeface="+mn-ea"/>
                <a:cs typeface="+mn-cs"/>
              </a:rPr>
              <a:t>10 milliards d’euros </a:t>
            </a:r>
            <a:r>
              <a:rPr lang="fr-FR" sz="1000" b="0" i="0" kern="1200" dirty="0" smtClean="0">
                <a:solidFill>
                  <a:schemeClr val="tx1"/>
                </a:solidFill>
                <a:effectLst/>
                <a:latin typeface="+mn-lt"/>
                <a:ea typeface="+mn-ea"/>
                <a:cs typeface="+mn-cs"/>
              </a:rPr>
              <a:t>a été confiée à l’Agence nationale pour la rénovation urbaine (</a:t>
            </a:r>
            <a:r>
              <a:rPr lang="fr-FR" sz="1000" b="0" i="0" kern="1200" dirty="0" err="1" smtClean="0">
                <a:solidFill>
                  <a:schemeClr val="tx1"/>
                </a:solidFill>
                <a:effectLst/>
                <a:latin typeface="+mn-lt"/>
                <a:ea typeface="+mn-ea"/>
                <a:cs typeface="+mn-cs"/>
              </a:rPr>
              <a:t>Anru</a:t>
            </a:r>
            <a:r>
              <a:rPr lang="fr-FR" sz="1000" b="0" i="0" kern="1200" dirty="0" smtClean="0">
                <a:solidFill>
                  <a:schemeClr val="tx1"/>
                </a:solidFill>
                <a:effectLst/>
                <a:latin typeface="+mn-lt"/>
                <a:ea typeface="+mn-ea"/>
                <a:cs typeface="+mn-cs"/>
              </a:rPr>
              <a:t>) pour financer ce programme de 2014 à 2024. L’Etat participe à ce financement à hauteur </a:t>
            </a:r>
            <a:r>
              <a:rPr lang="fr-FR" sz="1000" b="0" i="0" u="none" kern="1200" dirty="0" smtClean="0">
                <a:solidFill>
                  <a:schemeClr val="tx1"/>
                </a:solidFill>
                <a:effectLst/>
                <a:latin typeface="+mn-lt"/>
                <a:ea typeface="+mn-ea"/>
                <a:cs typeface="+mn-cs"/>
              </a:rPr>
              <a:t>d’</a:t>
            </a:r>
            <a:r>
              <a:rPr lang="fr-FR" sz="1000" b="0" i="0" u="sng" kern="1200" dirty="0" smtClean="0">
                <a:solidFill>
                  <a:schemeClr val="tx1"/>
                </a:solidFill>
                <a:effectLst/>
                <a:latin typeface="+mn-lt"/>
                <a:ea typeface="+mn-ea"/>
                <a:cs typeface="+mn-cs"/>
              </a:rPr>
              <a:t>1 milliard d’euros à travers les crédits de la politique de la ville sur toute la durée du programme</a:t>
            </a:r>
            <a:r>
              <a:rPr lang="fr-FR" sz="1000" b="0" i="0" kern="1200" dirty="0" smtClean="0">
                <a:solidFill>
                  <a:schemeClr val="tx1"/>
                </a:solidFill>
                <a:effectLst/>
                <a:latin typeface="+mn-lt"/>
                <a:ea typeface="+mn-ea"/>
                <a:cs typeface="+mn-cs"/>
              </a:rPr>
              <a:t>(programme 147 géré par le CGET).</a:t>
            </a:r>
          </a:p>
          <a:p>
            <a:r>
              <a:rPr lang="fr-FR" sz="1000" b="0" i="0" u="none" strike="noStrike" kern="1200" baseline="0" dirty="0" smtClean="0">
                <a:solidFill>
                  <a:schemeClr val="tx1"/>
                </a:solidFill>
                <a:latin typeface="+mn-lt"/>
                <a:ea typeface="+mn-ea"/>
                <a:cs typeface="+mn-cs"/>
              </a:rPr>
              <a:t>Cette carte représente les quartiers d’intérêt national du NPNRU.</a:t>
            </a:r>
          </a:p>
          <a:p>
            <a:r>
              <a:rPr lang="fr-FR" sz="1000" b="0" i="0" u="none" strike="noStrike" kern="1200" baseline="0" dirty="0" smtClean="0">
                <a:solidFill>
                  <a:schemeClr val="tx1"/>
                </a:solidFill>
                <a:latin typeface="+mn-lt"/>
                <a:ea typeface="+mn-ea"/>
                <a:cs typeface="+mn-cs"/>
              </a:rPr>
              <a:t>Contractualisation en 2 temps :</a:t>
            </a:r>
          </a:p>
          <a:p>
            <a:r>
              <a:rPr lang="fr-FR" sz="1000" b="0" i="0" u="none" strike="noStrike" kern="1200" baseline="0" dirty="0" smtClean="0">
                <a:solidFill>
                  <a:schemeClr val="tx1"/>
                </a:solidFill>
                <a:latin typeface="+mn-lt"/>
                <a:ea typeface="+mn-ea"/>
                <a:cs typeface="+mn-cs"/>
              </a:rPr>
              <a:t>- Les </a:t>
            </a:r>
            <a:r>
              <a:rPr lang="fr-FR" sz="1000" b="0" i="0" u="none" strike="noStrike" kern="1200" baseline="0" dirty="0" smtClean="0">
                <a:solidFill>
                  <a:schemeClr val="tx2">
                    <a:lumMod val="60000"/>
                    <a:lumOff val="40000"/>
                  </a:schemeClr>
                </a:solidFill>
                <a:latin typeface="+mn-lt"/>
                <a:ea typeface="+mn-ea"/>
                <a:cs typeface="+mn-cs"/>
              </a:rPr>
              <a:t>116 </a:t>
            </a:r>
            <a:r>
              <a:rPr lang="fr-FR" sz="1000" b="0" i="0" u="none" strike="noStrike" kern="1200" baseline="0" dirty="0" smtClean="0">
                <a:solidFill>
                  <a:schemeClr val="tx1"/>
                </a:solidFill>
                <a:latin typeface="+mn-lt"/>
                <a:ea typeface="+mn-ea"/>
                <a:cs typeface="+mn-cs"/>
              </a:rPr>
              <a:t>protocoles de préfiguration (à l’échelle des intercommunalités) précisent l’ambition, le programme d’études et les moyens d’ingénierie permettant d’aboutir à des programmes urbains. 114 sont signés.</a:t>
            </a:r>
          </a:p>
          <a:p>
            <a:pPr marL="0" indent="0">
              <a:buFontTx/>
              <a:buNone/>
            </a:pPr>
            <a:r>
              <a:rPr lang="fr-FR" sz="1000" smtClean="0"/>
              <a:t>- Les </a:t>
            </a:r>
            <a:r>
              <a:rPr lang="fr-FR" sz="1000" dirty="0" smtClean="0"/>
              <a:t>conventions de renouvellement urbain, approuvées par l’ANRU, déterminent les projets opérationnels et les conditions de leur mise en œuvre. A la rédaction de la fiche, 6 étaient signées pour une cinquantaine aujourd’hui.</a:t>
            </a:r>
          </a:p>
          <a:p>
            <a:endParaRPr lang="fr-FR" sz="1000" b="0" i="0" kern="1200" dirty="0" smtClean="0">
              <a:solidFill>
                <a:schemeClr val="tx1"/>
              </a:solidFill>
              <a:effectLst/>
              <a:latin typeface="+mn-lt"/>
              <a:ea typeface="+mn-ea"/>
              <a:cs typeface="+mn-cs"/>
            </a:endParaRPr>
          </a:p>
          <a:p>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19</a:t>
            </a:fld>
            <a:endParaRPr lang="fr-FR"/>
          </a:p>
        </p:txBody>
      </p:sp>
    </p:spTree>
    <p:extLst>
      <p:ext uri="{BB962C8B-B14F-4D97-AF65-F5344CB8AC3E}">
        <p14:creationId xmlns:p14="http://schemas.microsoft.com/office/powerpoint/2010/main" val="165338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Le rapport 2017 prend </a:t>
            </a:r>
            <a:r>
              <a:rPr lang="fr-FR" sz="1000" dirty="0" smtClean="0">
                <a:solidFill>
                  <a:schemeClr val="tx1"/>
                </a:solidFill>
              </a:rPr>
              <a:t>en compte les choix effectués par le comité d’orientation de l’ONPV,</a:t>
            </a:r>
            <a:r>
              <a:rPr lang="fr-FR" sz="1000" baseline="0" dirty="0" smtClean="0">
                <a:solidFill>
                  <a:schemeClr val="tx1"/>
                </a:solidFill>
              </a:rPr>
              <a:t> en approfondissant chaque année l’étude d’un thème nouveau et en facilitant l’accès à des données précises </a:t>
            </a:r>
            <a:r>
              <a:rPr lang="fr-FR" sz="1000" baseline="0" dirty="0" smtClean="0"/>
              <a:t>sur chacun des trois piliers de la politique de la ville par la réalisation de courtes fiches thématiques (sous forme de recto/verso). La mobilité résidentielle, traitée en première partie cette année, est un thème essentiel de la politique de la ville et de l’appréciation de l’effet réel des politiques publiques mises en œuvre sur ces territoires.</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2</a:t>
            </a:fld>
            <a:endParaRPr lang="fr-FR"/>
          </a:p>
        </p:txBody>
      </p:sp>
    </p:spTree>
    <p:extLst>
      <p:ext uri="{BB962C8B-B14F-4D97-AF65-F5344CB8AC3E}">
        <p14:creationId xmlns:p14="http://schemas.microsoft.com/office/powerpoint/2010/main" val="1970990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Sur le </a:t>
            </a:r>
            <a:r>
              <a:rPr lang="fr-FR" sz="1000" b="1" dirty="0" smtClean="0"/>
              <a:t>3</a:t>
            </a:r>
            <a:r>
              <a:rPr lang="fr-FR" sz="1000" b="1" baseline="30000" dirty="0" smtClean="0"/>
              <a:t>ème</a:t>
            </a:r>
            <a:r>
              <a:rPr lang="fr-FR" sz="1000" b="1" dirty="0" smtClean="0"/>
              <a:t> pilier des contrats de ville</a:t>
            </a:r>
            <a:r>
              <a:rPr lang="fr-FR" sz="1000" dirty="0" smtClean="0"/>
              <a:t>, les constats portent essentiellement sur</a:t>
            </a:r>
            <a:r>
              <a:rPr lang="fr-FR" sz="1000" baseline="0" dirty="0" smtClean="0"/>
              <a:t> la </a:t>
            </a:r>
            <a:r>
              <a:rPr lang="fr-FR" sz="1000" b="1" baseline="0" dirty="0" smtClean="0"/>
              <a:t>situation d’emploi et de chômage </a:t>
            </a:r>
            <a:r>
              <a:rPr lang="fr-FR" sz="1000" baseline="0" dirty="0" smtClean="0"/>
              <a:t>des habitants des quartiers prioritaires .</a:t>
            </a:r>
          </a:p>
          <a:p>
            <a:pPr marL="228600" indent="-228600">
              <a:buAutoNum type="arabicPeriod"/>
            </a:pPr>
            <a:r>
              <a:rPr lang="fr-FR" sz="1000" i="0" kern="1200" dirty="0" smtClean="0">
                <a:solidFill>
                  <a:schemeClr val="tx1"/>
                </a:solidFill>
                <a:effectLst/>
                <a:latin typeface="+mn-lt"/>
                <a:ea typeface="+mn-ea"/>
                <a:cs typeface="+mn-cs"/>
              </a:rPr>
              <a:t>En 2016, le </a:t>
            </a:r>
            <a:r>
              <a:rPr lang="fr-FR" sz="1000" i="0" u="sng" kern="1200" dirty="0" smtClean="0">
                <a:solidFill>
                  <a:schemeClr val="tx1"/>
                </a:solidFill>
                <a:effectLst/>
                <a:latin typeface="+mn-lt"/>
                <a:ea typeface="+mn-ea"/>
                <a:cs typeface="+mn-cs"/>
              </a:rPr>
              <a:t>taux de chômage </a:t>
            </a:r>
            <a:r>
              <a:rPr lang="fr-FR" sz="1000" i="0" kern="1200" dirty="0" smtClean="0">
                <a:solidFill>
                  <a:schemeClr val="tx1"/>
                </a:solidFill>
                <a:effectLst/>
                <a:latin typeface="+mn-lt"/>
                <a:ea typeface="+mn-ea"/>
                <a:cs typeface="+mn-cs"/>
              </a:rPr>
              <a:t>des habitants des quartiers prioritaires s’établit à 25,3 %, contre 26,4 % un an plus tôt,</a:t>
            </a:r>
            <a:r>
              <a:rPr lang="fr-FR" sz="1000" i="0" kern="1200" baseline="0" dirty="0" smtClean="0">
                <a:solidFill>
                  <a:schemeClr val="tx1"/>
                </a:solidFill>
                <a:effectLst/>
                <a:latin typeface="+mn-lt"/>
                <a:ea typeface="+mn-ea"/>
                <a:cs typeface="+mn-cs"/>
              </a:rPr>
              <a:t> comme on le voit en bleu marine sur ce graphique, alors qu’il s’établit à 9,9 % dans les autres quartiers de l’unité urbaine (en </a:t>
            </a:r>
            <a:r>
              <a:rPr lang="fr-FR" sz="1000" i="0" kern="1200" baseline="0" smtClean="0">
                <a:solidFill>
                  <a:schemeClr val="tx1"/>
                </a:solidFill>
                <a:effectLst/>
                <a:latin typeface="+mn-lt"/>
                <a:ea typeface="+mn-ea"/>
                <a:cs typeface="+mn-cs"/>
              </a:rPr>
              <a:t>bleu clair).</a:t>
            </a:r>
            <a:r>
              <a:rPr lang="fr-FR" sz="1000" i="0" kern="1200" smtClean="0">
                <a:solidFill>
                  <a:schemeClr val="tx1"/>
                </a:solidFill>
                <a:effectLst/>
                <a:latin typeface="+mn-lt"/>
                <a:ea typeface="+mn-ea"/>
                <a:cs typeface="+mn-cs"/>
              </a:rPr>
              <a:t> </a:t>
            </a:r>
            <a:r>
              <a:rPr lang="fr-FR" sz="1000" i="0" kern="1200" dirty="0" smtClean="0">
                <a:solidFill>
                  <a:schemeClr val="tx1"/>
                </a:solidFill>
                <a:effectLst/>
                <a:latin typeface="+mn-lt"/>
                <a:ea typeface="+mn-ea"/>
                <a:cs typeface="+mn-cs"/>
              </a:rPr>
              <a:t>Cette baisse du chômage concerne principalement les hommes et les plus diplômés.</a:t>
            </a:r>
          </a:p>
          <a:p>
            <a:pPr marL="228600" indent="-228600">
              <a:buAutoNum type="arabicPeriod"/>
            </a:pPr>
            <a:r>
              <a:rPr lang="fr-FR" sz="1000" i="0" kern="1200" dirty="0" smtClean="0">
                <a:solidFill>
                  <a:schemeClr val="tx1"/>
                </a:solidFill>
                <a:effectLst/>
                <a:latin typeface="+mn-lt"/>
                <a:ea typeface="+mn-ea"/>
                <a:cs typeface="+mn-cs"/>
              </a:rPr>
              <a:t>Parmi les jeunes, la diminution annuelle du chômage est la conséquence d’une augmentation du nombre de personnes en études ou formation (35,2 % des moins de 30 ans). Pour autant, </a:t>
            </a:r>
            <a:r>
              <a:rPr lang="fr-FR" sz="1000" i="0" u="sng" kern="1200" dirty="0" smtClean="0">
                <a:solidFill>
                  <a:schemeClr val="tx1"/>
                </a:solidFill>
                <a:effectLst/>
                <a:latin typeface="+mn-lt"/>
                <a:ea typeface="+mn-ea"/>
                <a:cs typeface="+mn-cs"/>
              </a:rPr>
              <a:t>les jeunes </a:t>
            </a:r>
            <a:r>
              <a:rPr lang="fr-FR" sz="1000" i="0" kern="1200" dirty="0" smtClean="0">
                <a:solidFill>
                  <a:schemeClr val="tx1"/>
                </a:solidFill>
                <a:effectLst/>
                <a:latin typeface="+mn-lt"/>
                <a:ea typeface="+mn-ea"/>
                <a:cs typeface="+mn-cs"/>
              </a:rPr>
              <a:t>qui ne sont ni en emploi, ni en études, ni en formation représentent toujours en 2016 29 % des 15 à 29 ans des quartiers prioritaires, soit un taux </a:t>
            </a:r>
            <a:r>
              <a:rPr lang="fr-FR" sz="1000" i="0" u="sng" kern="1200" dirty="0" smtClean="0">
                <a:solidFill>
                  <a:schemeClr val="tx1"/>
                </a:solidFill>
                <a:effectLst/>
                <a:latin typeface="+mn-lt"/>
                <a:ea typeface="+mn-ea"/>
                <a:cs typeface="+mn-cs"/>
              </a:rPr>
              <a:t>deux fois et demi supérieur à celui des autres quartiers des unités urbaines englobantes</a:t>
            </a:r>
            <a:r>
              <a:rPr lang="fr-FR" sz="1000" i="0" kern="1200" dirty="0" smtClean="0">
                <a:solidFill>
                  <a:schemeClr val="tx1"/>
                </a:solidFill>
                <a:effectLst/>
                <a:latin typeface="+mn-lt"/>
                <a:ea typeface="+mn-ea"/>
                <a:cs typeface="+mn-cs"/>
              </a:rPr>
              <a:t> (12,7 %).</a:t>
            </a:r>
          </a:p>
          <a:p>
            <a:pPr marL="228600" indent="-228600">
              <a:buAutoNum type="arabicPeriod"/>
            </a:pPr>
            <a:r>
              <a:rPr lang="fr-FR" sz="1000" i="0" kern="1200" dirty="0" smtClean="0">
                <a:solidFill>
                  <a:schemeClr val="tx1"/>
                </a:solidFill>
                <a:effectLst/>
                <a:latin typeface="+mn-lt"/>
                <a:ea typeface="+mn-ea"/>
                <a:cs typeface="+mn-cs"/>
              </a:rPr>
              <a:t>Les personnes en emploi des quartiers prioritaires sont plus souvent employés ou ouvriers (dans 71 % des cas, contre 42 % dans les autres quartiers des unités urbaines englobantes) et exercent moins souvent un emploi en contrat à durée indéterminée (75 %, contre 86 %). </a:t>
            </a:r>
          </a:p>
          <a:p>
            <a:pPr marL="228600" indent="-228600">
              <a:buAutoNum type="arabicPeriod"/>
            </a:pPr>
            <a:r>
              <a:rPr lang="fr-FR" sz="1000" i="0" kern="1200" dirty="0" smtClean="0">
                <a:solidFill>
                  <a:schemeClr val="tx1"/>
                </a:solidFill>
                <a:effectLst/>
                <a:latin typeface="+mn-lt"/>
                <a:ea typeface="+mn-ea"/>
                <a:cs typeface="+mn-cs"/>
              </a:rPr>
              <a:t>En 2016, 58 400 habitants des quartiers prioritaires ont signé un </a:t>
            </a:r>
            <a:r>
              <a:rPr lang="fr-FR" sz="1000" i="0" u="sng" kern="1200" dirty="0" smtClean="0">
                <a:solidFill>
                  <a:schemeClr val="tx1"/>
                </a:solidFill>
                <a:effectLst/>
                <a:latin typeface="+mn-lt"/>
                <a:ea typeface="+mn-ea"/>
                <a:cs typeface="+mn-cs"/>
              </a:rPr>
              <a:t>contrat aidé </a:t>
            </a:r>
            <a:r>
              <a:rPr lang="fr-FR" sz="1000" i="0" kern="1200" dirty="0" smtClean="0">
                <a:solidFill>
                  <a:schemeClr val="tx1"/>
                </a:solidFill>
                <a:effectLst/>
                <a:latin typeface="+mn-lt"/>
                <a:ea typeface="+mn-ea"/>
                <a:cs typeface="+mn-cs"/>
              </a:rPr>
              <a:t>(dans le secteur marchand ou non marchand) ou un emploi d’avenir, soit 14,1 % de l’ensemble des nouveaux entrants. Pour autant, en 2016, </a:t>
            </a:r>
            <a:r>
              <a:rPr lang="fr-FR" sz="1000" i="0" u="sng" kern="1200" dirty="0" smtClean="0">
                <a:solidFill>
                  <a:schemeClr val="tx1"/>
                </a:solidFill>
                <a:effectLst/>
                <a:latin typeface="+mn-lt"/>
                <a:ea typeface="+mn-ea"/>
                <a:cs typeface="+mn-cs"/>
              </a:rPr>
              <a:t>seuls 42 % des bénéficiaires de contrats aidés sont en emploi six mois après leur sortie du dispositif</a:t>
            </a:r>
            <a:r>
              <a:rPr lang="fr-FR" sz="1000" i="0" kern="1200" dirty="0" smtClean="0">
                <a:solidFill>
                  <a:schemeClr val="tx1"/>
                </a:solidFill>
                <a:effectLst/>
                <a:latin typeface="+mn-lt"/>
                <a:ea typeface="+mn-ea"/>
                <a:cs typeface="+mn-cs"/>
              </a:rPr>
              <a:t>, soit un </a:t>
            </a:r>
            <a:r>
              <a:rPr lang="fr-FR" sz="1000" i="0" u="sng" kern="1200" dirty="0" smtClean="0">
                <a:solidFill>
                  <a:schemeClr val="tx1"/>
                </a:solidFill>
                <a:effectLst/>
                <a:latin typeface="+mn-lt"/>
                <a:ea typeface="+mn-ea"/>
                <a:cs typeface="+mn-cs"/>
              </a:rPr>
              <a:t>taux d’insertion dans l’emploi plus faible </a:t>
            </a:r>
            <a:r>
              <a:rPr lang="fr-FR" sz="1000" i="0" kern="1200" dirty="0" smtClean="0">
                <a:solidFill>
                  <a:schemeClr val="tx1"/>
                </a:solidFill>
                <a:effectLst/>
                <a:latin typeface="+mn-lt"/>
                <a:ea typeface="+mn-ea"/>
                <a:cs typeface="+mn-cs"/>
              </a:rPr>
              <a:t>que celui des bénéficiaires des autres quartiers des unités englobantes (52 %).</a:t>
            </a:r>
          </a:p>
          <a:p>
            <a:pPr marL="228600" indent="-228600">
              <a:buAutoNum type="arabicPeriod"/>
            </a:pPr>
            <a:r>
              <a:rPr lang="fr-FR" sz="1000" i="0" kern="1200" dirty="0" smtClean="0">
                <a:solidFill>
                  <a:schemeClr val="tx1"/>
                </a:solidFill>
                <a:effectLst/>
                <a:latin typeface="+mn-lt"/>
                <a:ea typeface="+mn-ea"/>
                <a:cs typeface="+mn-cs"/>
              </a:rPr>
              <a:t>Parallèlement à la baisse du chômage, au 3</a:t>
            </a:r>
            <a:r>
              <a:rPr lang="fr-FR" sz="1000" i="0" kern="1200" baseline="30000" dirty="0" smtClean="0">
                <a:solidFill>
                  <a:schemeClr val="tx1"/>
                </a:solidFill>
                <a:effectLst/>
                <a:latin typeface="+mn-lt"/>
                <a:ea typeface="+mn-ea"/>
                <a:cs typeface="+mn-cs"/>
              </a:rPr>
              <a:t>e</a:t>
            </a:r>
            <a:r>
              <a:rPr lang="fr-FR" sz="1000" i="0" kern="1200" dirty="0" smtClean="0">
                <a:solidFill>
                  <a:schemeClr val="tx1"/>
                </a:solidFill>
                <a:effectLst/>
                <a:latin typeface="+mn-lt"/>
                <a:ea typeface="+mn-ea"/>
                <a:cs typeface="+mn-cs"/>
              </a:rPr>
              <a:t> trimestre 2017, </a:t>
            </a:r>
            <a:r>
              <a:rPr lang="fr-FR" sz="1000" i="0" u="sng" kern="1200" dirty="0" smtClean="0">
                <a:solidFill>
                  <a:schemeClr val="tx1"/>
                </a:solidFill>
                <a:effectLst/>
                <a:latin typeface="+mn-lt"/>
                <a:ea typeface="+mn-ea"/>
                <a:cs typeface="+mn-cs"/>
              </a:rPr>
              <a:t>le nombre de demandeurs d’emploi de catégorie A</a:t>
            </a:r>
            <a:r>
              <a:rPr lang="fr-FR" sz="1000" i="0" kern="1200" dirty="0" smtClean="0">
                <a:solidFill>
                  <a:schemeClr val="tx1"/>
                </a:solidFill>
                <a:effectLst/>
                <a:latin typeface="+mn-lt"/>
                <a:ea typeface="+mn-ea"/>
                <a:cs typeface="+mn-cs"/>
              </a:rPr>
              <a:t> inscrits à Pôle emploi (les demandeurs tenus d’effectuer des recherches d’emploi et sans aucune activité) et résidant en quartiers prioritaires </a:t>
            </a:r>
            <a:r>
              <a:rPr lang="fr-FR" sz="1000" i="0" u="sng" kern="1200" dirty="0" smtClean="0">
                <a:solidFill>
                  <a:schemeClr val="tx1"/>
                </a:solidFill>
                <a:effectLst/>
                <a:latin typeface="+mn-lt"/>
                <a:ea typeface="+mn-ea"/>
                <a:cs typeface="+mn-cs"/>
              </a:rPr>
              <a:t>diminue de 6 300 personnes par rapport à l’année précédente. </a:t>
            </a:r>
            <a:r>
              <a:rPr lang="fr-FR" sz="1000" i="0" kern="1200" dirty="0" smtClean="0">
                <a:solidFill>
                  <a:schemeClr val="tx1"/>
                </a:solidFill>
                <a:effectLst/>
                <a:latin typeface="+mn-lt"/>
                <a:ea typeface="+mn-ea"/>
                <a:cs typeface="+mn-cs"/>
              </a:rPr>
              <a:t>Les demandeurs d’emploi des quartiers prioritaires sont globalement moins diplômés que ceux du reste du territoire et </a:t>
            </a:r>
            <a:r>
              <a:rPr lang="fr-FR" sz="1000" i="0" u="sng" kern="1200" dirty="0" smtClean="0">
                <a:solidFill>
                  <a:schemeClr val="tx1"/>
                </a:solidFill>
                <a:effectLst/>
                <a:latin typeface="+mn-lt"/>
                <a:ea typeface="+mn-ea"/>
                <a:cs typeface="+mn-cs"/>
              </a:rPr>
              <a:t>moins d’un sur deux accède à l’emploi dans l’année qui suit son inscription à Pôle emploi</a:t>
            </a:r>
            <a:r>
              <a:rPr lang="fr-FR" sz="1000" i="0" kern="1200" dirty="0" smtClean="0">
                <a:solidFill>
                  <a:schemeClr val="tx1"/>
                </a:solidFill>
                <a:effectLst/>
                <a:latin typeface="+mn-lt"/>
                <a:ea typeface="+mn-ea"/>
                <a:cs typeface="+mn-cs"/>
              </a:rPr>
              <a:t>. Compte tenu de leurs difficultés plus importantes d’insertion professionnelle, </a:t>
            </a:r>
            <a:r>
              <a:rPr lang="fr-FR" sz="1000" i="0" u="sng" kern="1200" dirty="0" smtClean="0">
                <a:solidFill>
                  <a:schemeClr val="tx1"/>
                </a:solidFill>
                <a:effectLst/>
                <a:latin typeface="+mn-lt"/>
                <a:ea typeface="+mn-ea"/>
                <a:cs typeface="+mn-cs"/>
              </a:rPr>
              <a:t>les demandeurs d’emploi des quartiers prioritaires bénéficient relativement plus souvent d’un accompagnement renforcé de Pôle emploi</a:t>
            </a:r>
            <a:r>
              <a:rPr lang="fr-FR" sz="1000" i="0" kern="1200" dirty="0" smtClean="0">
                <a:solidFill>
                  <a:schemeClr val="tx1"/>
                </a:solidFill>
                <a:effectLst/>
                <a:latin typeface="+mn-lt"/>
                <a:ea typeface="+mn-ea"/>
                <a:cs typeface="+mn-cs"/>
              </a:rPr>
              <a:t>.</a:t>
            </a:r>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20</a:t>
            </a:fld>
            <a:endParaRPr lang="fr-FR"/>
          </a:p>
        </p:txBody>
      </p:sp>
    </p:spTree>
    <p:extLst>
      <p:ext uri="{BB962C8B-B14F-4D97-AF65-F5344CB8AC3E}">
        <p14:creationId xmlns:p14="http://schemas.microsoft.com/office/powerpoint/2010/main" val="2990112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i="0" dirty="0" smtClean="0"/>
              <a:t>Et, enfin, les fiches de ce rapport abordent la </a:t>
            </a:r>
            <a:r>
              <a:rPr lang="fr-FR" sz="1000" b="1" i="0" u="none" dirty="0" err="1" smtClean="0"/>
              <a:t>co</a:t>
            </a:r>
            <a:r>
              <a:rPr lang="fr-FR" sz="1000" b="1" i="0" u="none" dirty="0" smtClean="0"/>
              <a:t>-construction</a:t>
            </a:r>
            <a:r>
              <a:rPr lang="fr-FR" sz="1000" b="1" i="0" u="none" baseline="0" dirty="0" smtClean="0"/>
              <a:t> de la politique de la ville </a:t>
            </a:r>
            <a:r>
              <a:rPr lang="fr-FR" sz="1000" i="0" baseline="0" dirty="0" smtClean="0"/>
              <a:t>vu à travers la dynamique des conseils citoyens. </a:t>
            </a:r>
            <a:endParaRPr lang="fr-FR" sz="1000" i="0" kern="1200" dirty="0" smtClean="0">
              <a:solidFill>
                <a:schemeClr val="tx1"/>
              </a:solidFill>
              <a:effectLst/>
              <a:latin typeface="+mn-lt"/>
              <a:ea typeface="+mn-ea"/>
              <a:cs typeface="+mn-cs"/>
            </a:endParaRPr>
          </a:p>
          <a:p>
            <a:r>
              <a:rPr lang="fr-FR" sz="1000" i="0" kern="1200" dirty="0" smtClean="0">
                <a:solidFill>
                  <a:schemeClr val="tx1"/>
                </a:solidFill>
                <a:effectLst/>
                <a:latin typeface="+mn-lt"/>
                <a:ea typeface="+mn-ea"/>
                <a:cs typeface="+mn-cs"/>
              </a:rPr>
              <a:t>La participation des habitants, des associations et des acteurs économiques dans l’élaboration, le pilotage et la mise en œuvre des contrats de ville est un </a:t>
            </a:r>
            <a:r>
              <a:rPr lang="fr-FR" sz="1000" i="0" u="sng" kern="1200" dirty="0" smtClean="0">
                <a:solidFill>
                  <a:schemeClr val="tx1"/>
                </a:solidFill>
                <a:effectLst/>
                <a:latin typeface="+mn-lt"/>
                <a:ea typeface="+mn-ea"/>
                <a:cs typeface="+mn-cs"/>
              </a:rPr>
              <a:t>principe réaffirmé par la loi du 21 février 2014</a:t>
            </a:r>
            <a:r>
              <a:rPr lang="fr-FR" sz="1000" i="0" kern="1200" dirty="0" smtClean="0">
                <a:solidFill>
                  <a:schemeClr val="tx1"/>
                </a:solidFill>
                <a:effectLst/>
                <a:latin typeface="+mn-lt"/>
                <a:ea typeface="+mn-ea"/>
                <a:cs typeface="+mn-cs"/>
              </a:rPr>
              <a:t>. En application, la mise en place de </a:t>
            </a:r>
            <a:r>
              <a:rPr lang="fr-FR" sz="1000" i="0" u="sng" kern="1200" dirty="0" smtClean="0">
                <a:solidFill>
                  <a:schemeClr val="tx1"/>
                </a:solidFill>
                <a:effectLst/>
                <a:latin typeface="+mn-lt"/>
                <a:ea typeface="+mn-ea"/>
                <a:cs typeface="+mn-cs"/>
              </a:rPr>
              <a:t>conseils citoyens </a:t>
            </a:r>
            <a:r>
              <a:rPr lang="fr-FR" sz="1000" i="0" kern="1200" dirty="0" smtClean="0">
                <a:solidFill>
                  <a:schemeClr val="tx1"/>
                </a:solidFill>
                <a:effectLst/>
                <a:latin typeface="+mn-lt"/>
                <a:ea typeface="+mn-ea"/>
                <a:cs typeface="+mn-cs"/>
              </a:rPr>
              <a:t>sur l’ensemble des quartiers prioritaires a pour objectif de créer un espace favorisant cette </a:t>
            </a:r>
            <a:r>
              <a:rPr lang="fr-FR" sz="1000" i="0" kern="1200" dirty="0" err="1" smtClean="0">
                <a:solidFill>
                  <a:schemeClr val="tx1"/>
                </a:solidFill>
                <a:effectLst/>
                <a:latin typeface="+mn-lt"/>
                <a:ea typeface="+mn-ea"/>
                <a:cs typeface="+mn-cs"/>
              </a:rPr>
              <a:t>co</a:t>
            </a:r>
            <a:r>
              <a:rPr lang="fr-FR" sz="1000" i="0" kern="1200" dirty="0" smtClean="0">
                <a:solidFill>
                  <a:schemeClr val="tx1"/>
                </a:solidFill>
                <a:effectLst/>
                <a:latin typeface="+mn-lt"/>
                <a:ea typeface="+mn-ea"/>
                <a:cs typeface="+mn-cs"/>
              </a:rPr>
              <a:t>-construction locale de la politique de la ville.</a:t>
            </a:r>
          </a:p>
          <a:p>
            <a:r>
              <a:rPr lang="fr-FR" sz="1000" i="0" kern="1200" dirty="0" smtClean="0">
                <a:solidFill>
                  <a:schemeClr val="tx1"/>
                </a:solidFill>
                <a:effectLst/>
                <a:latin typeface="+mn-lt"/>
                <a:ea typeface="+mn-ea"/>
                <a:cs typeface="+mn-cs"/>
              </a:rPr>
              <a:t>Au premier trimestre </a:t>
            </a:r>
            <a:r>
              <a:rPr lang="fr-FR" sz="1000" i="0" u="none" kern="1200" dirty="0" smtClean="0">
                <a:solidFill>
                  <a:schemeClr val="tx1"/>
                </a:solidFill>
                <a:effectLst/>
                <a:latin typeface="+mn-lt"/>
                <a:ea typeface="+mn-ea"/>
                <a:cs typeface="+mn-cs"/>
              </a:rPr>
              <a:t>2017</a:t>
            </a:r>
            <a:r>
              <a:rPr lang="fr-FR" sz="1000" i="0" kern="1200" dirty="0" smtClean="0">
                <a:solidFill>
                  <a:schemeClr val="tx1"/>
                </a:solidFill>
                <a:effectLst/>
                <a:latin typeface="+mn-lt"/>
                <a:ea typeface="+mn-ea"/>
                <a:cs typeface="+mn-cs"/>
              </a:rPr>
              <a:t>, comme cela avait été étudié dans le rapport 2016, </a:t>
            </a:r>
            <a:r>
              <a:rPr lang="fr-FR" sz="1000" i="0" u="sng" kern="1200" dirty="0" smtClean="0">
                <a:solidFill>
                  <a:schemeClr val="tx1"/>
                </a:solidFill>
                <a:effectLst/>
                <a:latin typeface="+mn-lt"/>
                <a:ea typeface="+mn-ea"/>
                <a:cs typeface="+mn-cs"/>
              </a:rPr>
              <a:t>plus de 85 % des 1 514 quartiers prioritaires sont couverts par au moins 1 157 conseils citoyens</a:t>
            </a:r>
            <a:r>
              <a:rPr lang="fr-FR" sz="1000" i="0" kern="1200" dirty="0" smtClean="0">
                <a:solidFill>
                  <a:schemeClr val="tx1"/>
                </a:solidFill>
                <a:effectLst/>
                <a:latin typeface="+mn-lt"/>
                <a:ea typeface="+mn-ea"/>
                <a:cs typeface="+mn-cs"/>
              </a:rPr>
              <a:t>, arrêtés par les préfets ou sur le point de l’être. Les analyses et les travaux menés à</a:t>
            </a:r>
            <a:r>
              <a:rPr lang="fr-FR" sz="1000" i="0" kern="1200" baseline="0" dirty="0" smtClean="0">
                <a:solidFill>
                  <a:schemeClr val="tx1"/>
                </a:solidFill>
                <a:effectLst/>
                <a:latin typeface="+mn-lt"/>
                <a:ea typeface="+mn-ea"/>
                <a:cs typeface="+mn-cs"/>
              </a:rPr>
              <a:t> l’occasion de ce nouveau rapport 2017 précisent les aspects de cet dynamique : </a:t>
            </a:r>
          </a:p>
          <a:p>
            <a:r>
              <a:rPr lang="fr-FR" sz="1000" i="0" kern="1200" baseline="0" dirty="0" smtClean="0">
                <a:solidFill>
                  <a:schemeClr val="tx1"/>
                </a:solidFill>
                <a:effectLst/>
                <a:latin typeface="+mn-lt"/>
                <a:ea typeface="+mn-ea"/>
                <a:cs typeface="+mn-cs"/>
              </a:rPr>
              <a:t>- globalement, la </a:t>
            </a:r>
            <a:r>
              <a:rPr lang="fr-FR" sz="1000" b="1" i="0" kern="1200" baseline="0" dirty="0" smtClean="0">
                <a:solidFill>
                  <a:schemeClr val="tx1"/>
                </a:solidFill>
                <a:effectLst/>
                <a:latin typeface="+mn-lt"/>
                <a:ea typeface="+mn-ea"/>
                <a:cs typeface="+mn-cs"/>
              </a:rPr>
              <a:t>capacité d’autonomie </a:t>
            </a:r>
            <a:r>
              <a:rPr lang="fr-FR" sz="1000" i="0" kern="1200" baseline="0" dirty="0" smtClean="0">
                <a:solidFill>
                  <a:schemeClr val="tx1"/>
                </a:solidFill>
                <a:effectLst/>
                <a:latin typeface="+mn-lt"/>
                <a:ea typeface="+mn-ea"/>
                <a:cs typeface="+mn-cs"/>
              </a:rPr>
              <a:t>des conseils citoyens : </a:t>
            </a:r>
          </a:p>
          <a:p>
            <a:pPr marL="171450" lvl="0" indent="-171450">
              <a:buFont typeface="Arial" panose="020B0604020202020204" pitchFamily="34" charset="0"/>
              <a:buChar char="•"/>
            </a:pPr>
            <a:r>
              <a:rPr lang="fr-FR" sz="1000" i="0" u="sng" kern="1200" baseline="0" dirty="0" smtClean="0">
                <a:solidFill>
                  <a:schemeClr val="tx1"/>
                </a:solidFill>
                <a:effectLst/>
                <a:latin typeface="+mn-lt"/>
                <a:ea typeface="+mn-ea"/>
                <a:cs typeface="+mn-cs"/>
              </a:rPr>
              <a:t>s’acquière avec le temps</a:t>
            </a:r>
            <a:r>
              <a:rPr lang="fr-FR" sz="1000" i="0" u="none" kern="1200" baseline="0" dirty="0" smtClean="0">
                <a:solidFill>
                  <a:schemeClr val="tx1"/>
                </a:solidFill>
                <a:effectLst/>
                <a:latin typeface="+mn-lt"/>
                <a:ea typeface="+mn-ea"/>
                <a:cs typeface="+mn-cs"/>
              </a:rPr>
              <a:t> ;</a:t>
            </a:r>
            <a:r>
              <a:rPr lang="fr-FR" sz="1000" i="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fr-FR" sz="1000" i="0" kern="1200" baseline="0" dirty="0" smtClean="0">
                <a:solidFill>
                  <a:schemeClr val="tx1"/>
                </a:solidFill>
                <a:effectLst/>
                <a:latin typeface="+mn-lt"/>
                <a:ea typeface="+mn-ea"/>
                <a:cs typeface="+mn-cs"/>
              </a:rPr>
              <a:t>est favorisée pour les conseils citoyens ayant fait l’objet d’une </a:t>
            </a:r>
            <a:r>
              <a:rPr lang="fr-FR" sz="1000" i="0" u="sng" kern="1200" baseline="0" dirty="0" smtClean="0">
                <a:solidFill>
                  <a:schemeClr val="tx1"/>
                </a:solidFill>
                <a:effectLst/>
                <a:latin typeface="+mn-lt"/>
                <a:ea typeface="+mn-ea"/>
                <a:cs typeface="+mn-cs"/>
              </a:rPr>
              <a:t>réflexion spécifique sur leur place dans le paysage local de la démocratie participative</a:t>
            </a:r>
            <a:r>
              <a:rPr lang="fr-FR" sz="1000" i="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fr-FR" sz="1000" i="0" u="none" kern="1200" baseline="0" dirty="0" smtClean="0">
                <a:solidFill>
                  <a:schemeClr val="tx1"/>
                </a:solidFill>
                <a:effectLst/>
                <a:latin typeface="+mn-lt"/>
                <a:ea typeface="+mn-ea"/>
                <a:cs typeface="+mn-cs"/>
              </a:rPr>
              <a:t>est favorisée pour les conseils citoyens </a:t>
            </a:r>
            <a:r>
              <a:rPr lang="fr-FR" sz="1000" i="0" u="sng" kern="1200" baseline="0" dirty="0" smtClean="0">
                <a:solidFill>
                  <a:schemeClr val="tx1"/>
                </a:solidFill>
                <a:effectLst/>
                <a:latin typeface="+mn-lt"/>
                <a:ea typeface="+mn-ea"/>
                <a:cs typeface="+mn-cs"/>
              </a:rPr>
              <a:t>accompagnés lors de leur structuration</a:t>
            </a:r>
            <a:r>
              <a:rPr lang="fr-FR" sz="1000" i="0" u="none" kern="1200" baseline="0" dirty="0" smtClean="0">
                <a:solidFill>
                  <a:schemeClr val="tx1"/>
                </a:solidFill>
                <a:effectLst/>
                <a:latin typeface="+mn-lt"/>
                <a:ea typeface="+mn-ea"/>
                <a:cs typeface="+mn-cs"/>
              </a:rPr>
              <a:t> (animation, formation).</a:t>
            </a:r>
          </a:p>
          <a:p>
            <a:pPr marL="0" lvl="0" indent="0">
              <a:buFont typeface="Arial" panose="020B0604020202020204" pitchFamily="34" charset="0"/>
              <a:buNone/>
            </a:pPr>
            <a:r>
              <a:rPr lang="fr-FR" sz="1000" i="0" u="none" kern="1200" baseline="0" dirty="0" smtClean="0">
                <a:solidFill>
                  <a:schemeClr val="tx1"/>
                </a:solidFill>
                <a:effectLst/>
                <a:latin typeface="+mn-lt"/>
                <a:ea typeface="+mn-ea"/>
                <a:cs typeface="+mn-cs"/>
              </a:rPr>
              <a:t>- par ailleurs, </a:t>
            </a:r>
            <a:r>
              <a:rPr lang="fr-FR" sz="1000" b="1" i="0" u="none" kern="1200" baseline="0" dirty="0" smtClean="0">
                <a:solidFill>
                  <a:schemeClr val="tx1"/>
                </a:solidFill>
                <a:effectLst/>
                <a:latin typeface="+mn-lt"/>
                <a:ea typeface="+mn-ea"/>
                <a:cs typeface="+mn-cs"/>
              </a:rPr>
              <a:t>les conseils citoyens les plus autonomes sont aussi les plus actifs </a:t>
            </a:r>
            <a:r>
              <a:rPr lang="fr-FR" sz="1000" i="0" u="none" kern="1200" baseline="0" dirty="0" smtClean="0">
                <a:solidFill>
                  <a:schemeClr val="tx1"/>
                </a:solidFill>
                <a:effectLst/>
                <a:latin typeface="+mn-lt"/>
                <a:ea typeface="+mn-ea"/>
                <a:cs typeface="+mn-cs"/>
              </a:rPr>
              <a:t>(fréquence des réunions, conduite de projets…)</a:t>
            </a:r>
          </a:p>
          <a:p>
            <a:pPr marL="0" lvl="0" indent="0">
              <a:buFontTx/>
              <a:buNone/>
            </a:pPr>
            <a:r>
              <a:rPr lang="fr-FR" sz="1000" i="0" u="none" kern="1200" baseline="0" dirty="0" smtClean="0">
                <a:solidFill>
                  <a:schemeClr val="tx1"/>
                </a:solidFill>
                <a:effectLst/>
                <a:latin typeface="+mn-lt"/>
                <a:ea typeface="+mn-ea"/>
                <a:cs typeface="+mn-cs"/>
              </a:rPr>
              <a:t>- toutefois, la </a:t>
            </a:r>
            <a:r>
              <a:rPr lang="fr-FR" sz="1000" b="1" i="0" u="none" kern="1200" baseline="0" dirty="0" smtClean="0">
                <a:solidFill>
                  <a:schemeClr val="tx1"/>
                </a:solidFill>
                <a:effectLst/>
                <a:latin typeface="+mn-lt"/>
                <a:ea typeface="+mn-ea"/>
                <a:cs typeface="+mn-cs"/>
              </a:rPr>
              <a:t>dynamique des conseils citoyens </a:t>
            </a:r>
            <a:r>
              <a:rPr lang="fr-FR" sz="1000" b="0" i="0" u="none" kern="1200" baseline="0" dirty="0" smtClean="0">
                <a:solidFill>
                  <a:schemeClr val="tx1"/>
                </a:solidFill>
                <a:effectLst/>
                <a:latin typeface="+mn-lt"/>
                <a:ea typeface="+mn-ea"/>
                <a:cs typeface="+mn-cs"/>
              </a:rPr>
              <a:t>(et notamment les modalités et leur niveau d’implication dans le pilotage et les mise en œuvre des contrats de ville)</a:t>
            </a:r>
            <a:r>
              <a:rPr lang="fr-FR" sz="1000" b="1" i="0" u="none" kern="1200" baseline="0" dirty="0" smtClean="0">
                <a:solidFill>
                  <a:schemeClr val="tx1"/>
                </a:solidFill>
                <a:effectLst/>
                <a:latin typeface="+mn-lt"/>
                <a:ea typeface="+mn-ea"/>
                <a:cs typeface="+mn-cs"/>
              </a:rPr>
              <a:t> est contrastée </a:t>
            </a:r>
            <a:r>
              <a:rPr lang="fr-FR" sz="1000" i="0" u="none"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fr-FR" sz="1000" i="0" u="none" kern="1200" baseline="0" dirty="0" smtClean="0">
                <a:solidFill>
                  <a:schemeClr val="tx1"/>
                </a:solidFill>
                <a:effectLst/>
                <a:latin typeface="+mn-lt"/>
                <a:ea typeface="+mn-ea"/>
                <a:cs typeface="+mn-cs"/>
              </a:rPr>
              <a:t>selon le </a:t>
            </a:r>
            <a:r>
              <a:rPr lang="fr-FR" sz="1000" i="0" u="sng" kern="1200" baseline="0" dirty="0" smtClean="0">
                <a:solidFill>
                  <a:schemeClr val="tx1"/>
                </a:solidFill>
                <a:effectLst/>
                <a:latin typeface="+mn-lt"/>
                <a:ea typeface="+mn-ea"/>
                <a:cs typeface="+mn-cs"/>
              </a:rPr>
              <a:t>pilier du contrat de ville</a:t>
            </a:r>
            <a:r>
              <a:rPr lang="fr-FR" sz="1000" i="0" u="none" kern="1200" baseline="0" dirty="0" smtClean="0">
                <a:solidFill>
                  <a:schemeClr val="tx1"/>
                </a:solidFill>
                <a:effectLst/>
                <a:latin typeface="+mn-lt"/>
                <a:ea typeface="+mn-ea"/>
                <a:cs typeface="+mn-cs"/>
              </a:rPr>
              <a:t> : ils sont davantage mobilisés dans le cadre du pilier « cohésion sociale », moins souvent dans le cadre des piliers « cadre de vie et renouvellement urbain », très peu dans le cadre du pilier « développement économique et emploi » ; </a:t>
            </a:r>
          </a:p>
          <a:p>
            <a:pPr marL="171450" lvl="0" indent="-171450">
              <a:buFont typeface="Arial" panose="020B0604020202020204" pitchFamily="34" charset="0"/>
              <a:buChar char="•"/>
            </a:pPr>
            <a:r>
              <a:rPr lang="fr-FR" sz="1000" i="0" u="none" kern="1200" baseline="0" dirty="0" smtClean="0">
                <a:solidFill>
                  <a:schemeClr val="tx1"/>
                </a:solidFill>
                <a:effectLst/>
                <a:latin typeface="+mn-lt"/>
                <a:ea typeface="+mn-ea"/>
                <a:cs typeface="+mn-cs"/>
              </a:rPr>
              <a:t>et selon leurs </a:t>
            </a:r>
            <a:r>
              <a:rPr lang="fr-FR" sz="1000" i="0" u="sng" kern="1200" baseline="0" dirty="0" smtClean="0">
                <a:solidFill>
                  <a:schemeClr val="tx1"/>
                </a:solidFill>
                <a:effectLst/>
                <a:latin typeface="+mn-lt"/>
                <a:ea typeface="+mn-ea"/>
                <a:cs typeface="+mn-cs"/>
              </a:rPr>
              <a:t>relations aux pouvoirs publics</a:t>
            </a:r>
            <a:r>
              <a:rPr lang="fr-FR" sz="1000" i="0" u="none" kern="1200" baseline="0" dirty="0" smtClean="0">
                <a:solidFill>
                  <a:schemeClr val="tx1"/>
                </a:solidFill>
                <a:effectLst/>
                <a:latin typeface="+mn-lt"/>
                <a:ea typeface="+mn-ea"/>
                <a:cs typeface="+mn-cs"/>
              </a:rPr>
              <a:t>, et notamment vis-à-vis des agents techniques ; </a:t>
            </a:r>
            <a:endParaRPr lang="fr-FR" sz="1000" i="0" kern="1200" baseline="0" dirty="0" smtClean="0">
              <a:solidFill>
                <a:schemeClr val="tx1"/>
              </a:solidFill>
              <a:effectLst/>
              <a:latin typeface="+mn-lt"/>
              <a:ea typeface="+mn-ea"/>
              <a:cs typeface="+mn-cs"/>
            </a:endParaRPr>
          </a:p>
          <a:p>
            <a:pPr marL="0" indent="0">
              <a:buFontTx/>
              <a:buNone/>
            </a:pPr>
            <a:r>
              <a:rPr lang="fr-FR" sz="1000" i="0" kern="1200" dirty="0" smtClean="0">
                <a:solidFill>
                  <a:schemeClr val="tx1"/>
                </a:solidFill>
                <a:effectLst/>
                <a:latin typeface="+mn-lt"/>
                <a:ea typeface="+mn-ea"/>
                <a:cs typeface="+mn-cs"/>
              </a:rPr>
              <a:t>- enfin, on peut souligner que dans la mise en place des conseils citoyens </a:t>
            </a:r>
            <a:r>
              <a:rPr lang="fr-FR" sz="1000" i="0" u="sng" kern="1200" dirty="0" smtClean="0">
                <a:solidFill>
                  <a:schemeClr val="tx1"/>
                </a:solidFill>
                <a:effectLst/>
                <a:latin typeface="+mn-lt"/>
                <a:ea typeface="+mn-ea"/>
                <a:cs typeface="+mn-cs"/>
              </a:rPr>
              <a:t>comme espaces de </a:t>
            </a:r>
            <a:r>
              <a:rPr lang="fr-FR" sz="1000" i="0" u="sng" kern="1200" dirty="0" err="1" smtClean="0">
                <a:solidFill>
                  <a:schemeClr val="tx1"/>
                </a:solidFill>
                <a:effectLst/>
                <a:latin typeface="+mn-lt"/>
                <a:ea typeface="+mn-ea"/>
                <a:cs typeface="+mn-cs"/>
              </a:rPr>
              <a:t>co</a:t>
            </a:r>
            <a:r>
              <a:rPr lang="fr-FR" sz="1000" i="0" u="sng" kern="1200" dirty="0" smtClean="0">
                <a:solidFill>
                  <a:schemeClr val="tx1"/>
                </a:solidFill>
                <a:effectLst/>
                <a:latin typeface="+mn-lt"/>
                <a:ea typeface="+mn-ea"/>
                <a:cs typeface="+mn-cs"/>
              </a:rPr>
              <a:t>-construction</a:t>
            </a:r>
            <a:r>
              <a:rPr lang="fr-FR" sz="1000" i="0" kern="1200" dirty="0" smtClean="0">
                <a:solidFill>
                  <a:schemeClr val="tx1"/>
                </a:solidFill>
                <a:effectLst/>
                <a:latin typeface="+mn-lt"/>
                <a:ea typeface="+mn-ea"/>
                <a:cs typeface="+mn-cs"/>
              </a:rPr>
              <a:t>, les associations représentées (collège associations et acteurs locaux) jouent un </a:t>
            </a:r>
            <a:r>
              <a:rPr lang="fr-FR" sz="1000" i="0" u="sng" kern="1200" dirty="0" smtClean="0">
                <a:solidFill>
                  <a:schemeClr val="tx1"/>
                </a:solidFill>
                <a:effectLst/>
                <a:latin typeface="+mn-lt"/>
                <a:ea typeface="+mn-ea"/>
                <a:cs typeface="+mn-cs"/>
              </a:rPr>
              <a:t>rôle décisif d’interface entre pouvoirs publics et habitants</a:t>
            </a:r>
            <a:r>
              <a:rPr lang="fr-FR" sz="1000" i="0" kern="1200" dirty="0" smtClean="0">
                <a:solidFill>
                  <a:schemeClr val="tx1"/>
                </a:solidFill>
                <a:effectLst/>
                <a:latin typeface="+mn-lt"/>
                <a:ea typeface="+mn-ea"/>
                <a:cs typeface="+mn-cs"/>
              </a:rPr>
              <a:t>. En effet, en apportant une expertise logistique, opérationnelle et institutionnelle aux habitants, elles sont susceptibles de fluidifier les relations de ces derniers avec les institutions. En ce sens, les associations favorisent donc une meilleure dynamique collective.</a:t>
            </a:r>
          </a:p>
          <a:p>
            <a:r>
              <a:rPr lang="fr-FR" sz="1000" i="0" kern="1200" dirty="0" smtClean="0">
                <a:solidFill>
                  <a:schemeClr val="tx1"/>
                </a:solidFill>
                <a:effectLst/>
                <a:latin typeface="+mn-lt"/>
                <a:ea typeface="+mn-ea"/>
                <a:cs typeface="+mn-cs"/>
              </a:rPr>
              <a:t>Une nouvelle enquête nationale</a:t>
            </a:r>
            <a:r>
              <a:rPr lang="fr-FR" sz="1000" i="0" kern="1200" baseline="0" dirty="0" smtClean="0">
                <a:solidFill>
                  <a:schemeClr val="tx1"/>
                </a:solidFill>
                <a:effectLst/>
                <a:latin typeface="+mn-lt"/>
                <a:ea typeface="+mn-ea"/>
                <a:cs typeface="+mn-cs"/>
              </a:rPr>
              <a:t> est en cours. Elle devra permettre d’identifier avec encore plus de précisions les modalités de fonctionnement et les enjeux de pérennisation des conseils citoyens, 4 ans après la promulgation de la loi du 21 février 2014. </a:t>
            </a:r>
            <a:endParaRPr lang="fr-FR" sz="1000" i="0" kern="1200" dirty="0" smtClean="0">
              <a:solidFill>
                <a:schemeClr val="tx1"/>
              </a:solidFill>
              <a:effectLst/>
              <a:latin typeface="+mn-lt"/>
              <a:ea typeface="+mn-ea"/>
              <a:cs typeface="+mn-cs"/>
            </a:endParaRPr>
          </a:p>
          <a:p>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21</a:t>
            </a:fld>
            <a:endParaRPr lang="fr-FR"/>
          </a:p>
        </p:txBody>
      </p:sp>
    </p:spTree>
    <p:extLst>
      <p:ext uri="{BB962C8B-B14F-4D97-AF65-F5344CB8AC3E}">
        <p14:creationId xmlns:p14="http://schemas.microsoft.com/office/powerpoint/2010/main" val="450135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Au-delà de ces études</a:t>
            </a:r>
            <a:r>
              <a:rPr lang="fr-FR" sz="1000" baseline="0" dirty="0" smtClean="0"/>
              <a:t> consacrées à la mobilité résidentielle constituant la première partie du rapport de l’ONPV (et de fiches thématiques), l’ONPV a publié fin octobre une analyse sur les conditions de logement des habitants des QPV, réalisée à partir de l’enquête logement de l’Insee.</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22</a:t>
            </a:fld>
            <a:endParaRPr lang="fr-FR"/>
          </a:p>
        </p:txBody>
      </p:sp>
    </p:spTree>
    <p:extLst>
      <p:ext uri="{BB962C8B-B14F-4D97-AF65-F5344CB8AC3E}">
        <p14:creationId xmlns:p14="http://schemas.microsoft.com/office/powerpoint/2010/main" val="1666311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23</a:t>
            </a:fld>
            <a:endParaRPr lang="fr-FR"/>
          </a:p>
        </p:txBody>
      </p:sp>
    </p:spTree>
    <p:extLst>
      <p:ext uri="{BB962C8B-B14F-4D97-AF65-F5344CB8AC3E}">
        <p14:creationId xmlns:p14="http://schemas.microsoft.com/office/powerpoint/2010/main" val="3140340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74 % des ménages des QPV sont locataires d’un logement HLM, contre 16 % dans le reste des unités urbaines englobantes.</a:t>
            </a:r>
          </a:p>
          <a:p>
            <a:r>
              <a:rPr lang="fr-FR" sz="1000" dirty="0" smtClean="0"/>
              <a:t>Le</a:t>
            </a:r>
            <a:r>
              <a:rPr lang="fr-FR" sz="1000" baseline="0" dirty="0" smtClean="0"/>
              <a:t> parc social est moins présent dans les Dom qu’en métropole.</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24</a:t>
            </a:fld>
            <a:endParaRPr lang="fr-FR"/>
          </a:p>
        </p:txBody>
      </p:sp>
    </p:spTree>
    <p:extLst>
      <p:ext uri="{BB962C8B-B14F-4D97-AF65-F5344CB8AC3E}">
        <p14:creationId xmlns:p14="http://schemas.microsoft.com/office/powerpoint/2010/main" val="3140340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Les logements situés en QPV sont plus petits que ceux situés dans les autres quartiers de</a:t>
            </a:r>
            <a:r>
              <a:rPr lang="fr-FR" sz="1000" baseline="0" dirty="0" smtClean="0"/>
              <a:t> l’unité urbaine: la moitié mesure moins de 68m², contre moins de 79m² pour les logements des autres quartiers.</a:t>
            </a:r>
          </a:p>
          <a:p>
            <a:r>
              <a:rPr lang="fr-FR" sz="1000" baseline="0" dirty="0" smtClean="0"/>
              <a:t>Cette différence est intégralement due à la prépondérance des logements collectifs en QPV, les logements individuels étant en moyenne plus grands, quel que soit le quartier: si on se retreint aux logements collectifs, les logements en QPV sont plus grands que ceux des autres quartiers (66m², contre 61m²).</a:t>
            </a:r>
          </a:p>
          <a:p>
            <a:r>
              <a:rPr lang="fr-FR" sz="1000" baseline="0" dirty="0" smtClean="0"/>
              <a:t>Les logements surpeuplés sont plus fréquents en QPV: 22 % des ménages des QPV habitent un logement surpeuplé, contre 12 % hors QPV. </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25</a:t>
            </a:fld>
            <a:endParaRPr lang="fr-FR"/>
          </a:p>
        </p:txBody>
      </p:sp>
    </p:spTree>
    <p:extLst>
      <p:ext uri="{BB962C8B-B14F-4D97-AF65-F5344CB8AC3E}">
        <p14:creationId xmlns:p14="http://schemas.microsoft.com/office/powerpoint/2010/main" val="3140340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En métropole, les logements des QPV souffrent globalement des mêmes défauts graves de confort que les logements des autres quartiers des unités urbaines à quelques exceptions: la façade principale de leur logement est plus souvent très dégradée, de même que leur installation électrique.</a:t>
            </a:r>
            <a:r>
              <a:rPr lang="fr-FR" sz="1000" baseline="0" dirty="0" smtClean="0"/>
              <a:t> 22 % des logements des QPV ont un défaut grave de confort (18 % hors QPV). En QPV comme en dehors, les logements qui souffrent le plus de défauts sont ceux du parc locatif privé, suivi par le parc locatif social. C’est encore plus vrai dans les QPV.</a:t>
            </a:r>
          </a:p>
          <a:p>
            <a:r>
              <a:rPr lang="fr-FR" sz="1000" baseline="0" dirty="0" smtClean="0"/>
              <a:t>Dans les Dom hors Mayotte, les défauts graves sont plus fréquents qu’en métropole: en Martinique, 74 % des logements en QPV ont au moins un défaut grave (contre 62 % dans les autres quartiers des unités urbaines englobantes).</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26</a:t>
            </a:fld>
            <a:endParaRPr lang="fr-FR"/>
          </a:p>
        </p:txBody>
      </p:sp>
    </p:spTree>
    <p:extLst>
      <p:ext uri="{BB962C8B-B14F-4D97-AF65-F5344CB8AC3E}">
        <p14:creationId xmlns:p14="http://schemas.microsoft.com/office/powerpoint/2010/main" val="3140340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Le taux d’effort brut pour le logement des ménages des QPV est bien supérieur à celui des ménages des autres quartiers des unités urbaines englobantes (30 %, contre 20 %). Mais les aides au logement étant plus élevées pour les ménages des QPV, leur taux d’effort net (des aides) se rapproche de celui des ménages des autres quartiers, tout en restant supérieur (23 %, contre 19 %).</a:t>
            </a:r>
          </a:p>
          <a:p>
            <a:r>
              <a:rPr lang="fr-FR" sz="1000" dirty="0" smtClean="0"/>
              <a:t>Quelque que soit le statut d’occupation du ménage, le taux d’effort en logement est systématiquement plus élevé pour les ménages résidant en</a:t>
            </a:r>
            <a:r>
              <a:rPr lang="fr-FR" sz="1000" baseline="0" dirty="0" smtClean="0"/>
              <a:t> QPV, notamment pour les locataires: en QPV, leur taux d’effort brut excède 32 % dans le parc social et 38 % dans le parc privé (les taux d’effort nets, une fois les aides au logement déduites, sont alors inférieures à 30 % pour les locataires des QPV).</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27</a:t>
            </a:fld>
            <a:endParaRPr lang="fr-FR"/>
          </a:p>
        </p:txBody>
      </p:sp>
    </p:spTree>
    <p:extLst>
      <p:ext uri="{BB962C8B-B14F-4D97-AF65-F5344CB8AC3E}">
        <p14:creationId xmlns:p14="http://schemas.microsoft.com/office/powerpoint/2010/main" val="3140340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L’ancienneté dans le logement diffère peu selon les territoires: 10 % des ménages ont emménagé il y a moins d’un an en QPV comme hors QPV, 30 % depuis moins de 4 ans et plus de 40 % des ménages occupent leur logement depuis 12 ans ou plus.</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28</a:t>
            </a:fld>
            <a:endParaRPr lang="fr-FR"/>
          </a:p>
        </p:txBody>
      </p:sp>
    </p:spTree>
    <p:extLst>
      <p:ext uri="{BB962C8B-B14F-4D97-AF65-F5344CB8AC3E}">
        <p14:creationId xmlns:p14="http://schemas.microsoft.com/office/powerpoint/2010/main" val="3140340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Les habitants des QPV ont quitté leur logement précédent pour trouver plus grand ou moins cher, ou encore suite à un changement dans</a:t>
            </a:r>
            <a:r>
              <a:rPr lang="fr-FR" sz="1000" baseline="0" dirty="0" smtClean="0"/>
              <a:t> la composition du ménage. Dans les autres quartiers, les motifs le plus souvent cités sont le rapprochement du lieu de travail ou d’études et la volonté d’accéder à la propriété.</a:t>
            </a:r>
          </a:p>
          <a:p>
            <a:r>
              <a:rPr lang="fr-FR" sz="1000" baseline="0" dirty="0" smtClean="0"/>
              <a:t>Les habitants des QPV sont plus nombreux à vouloir quitter leur logement que les habitants des autres quartiers (44 %, contre 25 %). Ils sont moins satisfaits de leur logement et surtout de leur quartier.</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29</a:t>
            </a:fld>
            <a:endParaRPr lang="fr-FR"/>
          </a:p>
        </p:txBody>
      </p:sp>
    </p:spTree>
    <p:extLst>
      <p:ext uri="{BB962C8B-B14F-4D97-AF65-F5344CB8AC3E}">
        <p14:creationId xmlns:p14="http://schemas.microsoft.com/office/powerpoint/2010/main" val="314034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t>Le rapport 2017, par rapport au rapport 2016, couvre un plus grand nombre de thématiques et d’approches, avec une contribution</a:t>
            </a:r>
            <a:r>
              <a:rPr lang="fr-FR" sz="1000" baseline="0" dirty="0" smtClean="0"/>
              <a:t> toujours soutenue du CGET et une contribution directe des partenaires, plus seulement en terme de fourniture de données mais bien de réalisations d’analyses statistiques. Ainsi, en plus de la </a:t>
            </a:r>
            <a:r>
              <a:rPr lang="fr-FR" sz="1000" baseline="0" dirty="0" err="1" smtClean="0"/>
              <a:t>Dares</a:t>
            </a:r>
            <a:r>
              <a:rPr lang="fr-FR" sz="1000" baseline="0" dirty="0" smtClean="0"/>
              <a:t>, contributeur historique, d’autres services statistiques ont contribué comme l’Insee, la Depp pour le Ministère de l’Education nationale, </a:t>
            </a:r>
            <a:r>
              <a:rPr lang="fr-FR" sz="1000" baseline="0" dirty="0" err="1" smtClean="0"/>
              <a:t>Interstats</a:t>
            </a:r>
            <a:r>
              <a:rPr lang="fr-FR" sz="1000" baseline="0" dirty="0" smtClean="0"/>
              <a:t> pour le Ministère de l’Intérieur, l’</a:t>
            </a:r>
            <a:r>
              <a:rPr lang="fr-FR" sz="1000" baseline="0" dirty="0" err="1" smtClean="0"/>
              <a:t>Injep</a:t>
            </a:r>
            <a:r>
              <a:rPr lang="fr-FR" sz="1000" baseline="0" dirty="0" smtClean="0"/>
              <a:t> pour le Ministère des Sports, l’Observatoire de la lecture publique pour le Ministère de la culture ainsi que Pôle emploi, la </a:t>
            </a:r>
            <a:r>
              <a:rPr lang="fr-FR" sz="1000" baseline="0" dirty="0" err="1" smtClean="0"/>
              <a:t>Cnaf</a:t>
            </a:r>
            <a:r>
              <a:rPr lang="fr-FR" sz="1000" baseline="0" dirty="0" smtClean="0"/>
              <a:t>, l’agence du service civique. Deux agences d’urbanisme ont contribué ainsi que des laboratoires de recherche (comme le </a:t>
            </a:r>
            <a:r>
              <a:rPr lang="fr-FR" sz="1000" baseline="0" dirty="0" err="1" smtClean="0"/>
              <a:t>Laet</a:t>
            </a:r>
            <a:r>
              <a:rPr lang="fr-FR" sz="1000" baseline="0" dirty="0" smtClean="0"/>
              <a:t>). Des travaux financés par le CGET ont également été valorisés comme avec le </a:t>
            </a:r>
            <a:r>
              <a:rPr lang="fr-FR" sz="1000" baseline="0" dirty="0" err="1" smtClean="0"/>
              <a:t>Cerema</a:t>
            </a:r>
            <a:r>
              <a:rPr lang="fr-FR" sz="1000" baseline="0" dirty="0" smtClean="0"/>
              <a:t>, l’Université Paris Nanterre, le Mouvement associatif…</a:t>
            </a:r>
            <a:endParaRPr lang="fr-FR" sz="1000" dirty="0" smtClean="0"/>
          </a:p>
          <a:p>
            <a:endParaRPr lang="fr-FR"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3</a:t>
            </a:fld>
            <a:endParaRPr lang="fr-FR"/>
          </a:p>
        </p:txBody>
      </p:sp>
    </p:spTree>
    <p:extLst>
      <p:ext uri="{BB962C8B-B14F-4D97-AF65-F5344CB8AC3E}">
        <p14:creationId xmlns:p14="http://schemas.microsoft.com/office/powerpoint/2010/main" val="1726994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aseline="0" dirty="0" smtClean="0"/>
              <a:t>Ce rapport est accessible sur le site onpv.fr.</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smtClean="0"/>
              <a:t>Dès que cela est possible, les données sur chaque quartier prioritaire sont intégrées sur le site www.sig.ville.gouv.fr pour l’utilisation des acteurs locaux.</a:t>
            </a:r>
          </a:p>
          <a:p>
            <a:endParaRPr lang="fr-FR" sz="1000" baseline="0" dirty="0" smtClean="0"/>
          </a:p>
          <a:p>
            <a:r>
              <a:rPr lang="fr-FR" sz="1000" baseline="0" dirty="0" smtClean="0"/>
              <a:t>Le rapport de l’an prochain portera sur la thématique du développement économique et de l’emploi, avec une publication prévue fin mars 2019.</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30</a:t>
            </a:fld>
            <a:endParaRPr lang="fr-FR"/>
          </a:p>
        </p:txBody>
      </p:sp>
    </p:spTree>
    <p:extLst>
      <p:ext uri="{BB962C8B-B14F-4D97-AF65-F5344CB8AC3E}">
        <p14:creationId xmlns:p14="http://schemas.microsoft.com/office/powerpoint/2010/main" val="19676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Choisi par le comité d’orientation de l’ONPV, le thème de la mobilité résidentielle est présenté</a:t>
            </a:r>
            <a:r>
              <a:rPr lang="fr-FR" sz="1000" baseline="0" dirty="0" smtClean="0"/>
              <a:t> cette année sous forme de sept études dont je vais essayer de vous présenter les principaux enseignements.</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4</a:t>
            </a:fld>
            <a:endParaRPr lang="fr-FR"/>
          </a:p>
        </p:txBody>
      </p:sp>
    </p:spTree>
    <p:extLst>
      <p:ext uri="{BB962C8B-B14F-4D97-AF65-F5344CB8AC3E}">
        <p14:creationId xmlns:p14="http://schemas.microsoft.com/office/powerpoint/2010/main" val="173911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Ces études, effectuées à partir d’analyses </a:t>
            </a:r>
            <a:r>
              <a:rPr lang="fr-FR" sz="1000" baseline="0" dirty="0" smtClean="0">
                <a:solidFill>
                  <a:schemeClr val="tx1"/>
                </a:solidFill>
              </a:rPr>
              <a:t>statistiques composées de données </a:t>
            </a:r>
            <a:r>
              <a:rPr lang="fr-FR" sz="1000" baseline="0" dirty="0" smtClean="0"/>
              <a:t>et de territoires variés portent sur l’ensemble du </a:t>
            </a:r>
            <a:r>
              <a:rPr lang="fr-FR" sz="1000" u="sng" baseline="0" dirty="0" smtClean="0"/>
              <a:t>territoire métropolitain</a:t>
            </a:r>
            <a:r>
              <a:rPr lang="fr-FR" sz="1000" baseline="0" dirty="0" smtClean="0"/>
              <a:t>.</a:t>
            </a:r>
          </a:p>
          <a:p>
            <a:r>
              <a:rPr lang="fr-FR" sz="1000" baseline="0" dirty="0" smtClean="0"/>
              <a:t>Ainsi,</a:t>
            </a:r>
          </a:p>
          <a:p>
            <a:pPr>
              <a:buFontTx/>
              <a:buChar char="-"/>
            </a:pPr>
            <a:r>
              <a:rPr lang="fr-FR" sz="1000" i="0" dirty="0" smtClean="0">
                <a:latin typeface="Book Antiqua" panose="02040602050305030304" pitchFamily="18" charset="0"/>
              </a:rPr>
              <a:t> Valérie </a:t>
            </a:r>
            <a:r>
              <a:rPr lang="fr-FR" sz="1000" i="0" dirty="0" err="1" smtClean="0">
                <a:latin typeface="Book Antiqua" panose="02040602050305030304" pitchFamily="18" charset="0"/>
              </a:rPr>
              <a:t>Darriau</a:t>
            </a:r>
            <a:r>
              <a:rPr lang="fr-FR" sz="1000" i="0" dirty="0" smtClean="0">
                <a:latin typeface="Book Antiqua" panose="02040602050305030304" pitchFamily="18" charset="0"/>
              </a:rPr>
              <a:t>, Cynthia Faivre, François Sémécurbe et Vincent Vicaire</a:t>
            </a:r>
            <a:r>
              <a:rPr lang="fr-FR" sz="1000" i="0" baseline="0" dirty="0" smtClean="0">
                <a:latin typeface="Book Antiqua" panose="02040602050305030304" pitchFamily="18" charset="0"/>
              </a:rPr>
              <a:t> de l’Insee exploitent la nouvelle source </a:t>
            </a:r>
            <a:r>
              <a:rPr lang="fr-FR" sz="1000" i="0" dirty="0" err="1" smtClean="0">
                <a:latin typeface="Book Antiqua" panose="02040602050305030304" pitchFamily="18" charset="0"/>
              </a:rPr>
              <a:t>Fideli</a:t>
            </a:r>
            <a:r>
              <a:rPr lang="fr-FR" sz="1000" i="0" dirty="0" smtClean="0">
                <a:latin typeface="Book Antiqua" panose="02040602050305030304" pitchFamily="18" charset="0"/>
              </a:rPr>
              <a:t>, issue</a:t>
            </a:r>
            <a:r>
              <a:rPr lang="fr-FR" sz="1000" i="0" baseline="0" dirty="0" smtClean="0">
                <a:latin typeface="Book Antiqua" panose="02040602050305030304" pitchFamily="18" charset="0"/>
              </a:rPr>
              <a:t> des sources fiscales,</a:t>
            </a:r>
            <a:r>
              <a:rPr lang="fr-FR" sz="1000" i="0" dirty="0" smtClean="0">
                <a:latin typeface="Book Antiqua" panose="02040602050305030304" pitchFamily="18" charset="0"/>
              </a:rPr>
              <a:t> pour une mesure de la mobilité résidentielle sur deux années successives</a:t>
            </a:r>
          </a:p>
          <a:p>
            <a:pPr>
              <a:buFontTx/>
              <a:buChar char="-"/>
            </a:pPr>
            <a:r>
              <a:rPr lang="fr-FR" sz="1000" i="0" dirty="0" smtClean="0">
                <a:latin typeface="Book Antiqua" panose="02040602050305030304" pitchFamily="18" charset="0"/>
              </a:rPr>
              <a:t> Pascal </a:t>
            </a:r>
            <a:r>
              <a:rPr lang="fr-FR" sz="1000" i="0" dirty="0" err="1" smtClean="0">
                <a:latin typeface="Book Antiqua" panose="02040602050305030304" pitchFamily="18" charset="0"/>
              </a:rPr>
              <a:t>Dieusaert</a:t>
            </a:r>
            <a:r>
              <a:rPr lang="fr-FR" sz="1000" i="0" baseline="0" dirty="0" smtClean="0">
                <a:latin typeface="Book Antiqua" panose="02040602050305030304" pitchFamily="18" charset="0"/>
              </a:rPr>
              <a:t> et</a:t>
            </a:r>
            <a:r>
              <a:rPr lang="fr-FR" sz="1000" i="0" dirty="0" smtClean="0">
                <a:latin typeface="Book Antiqua" panose="02040602050305030304" pitchFamily="18" charset="0"/>
              </a:rPr>
              <a:t> Marie Sala du CGET exploitent le Panel Politique de la ville sur le point de vue des habitants</a:t>
            </a:r>
          </a:p>
          <a:p>
            <a:pPr>
              <a:buFontTx/>
              <a:buChar char="-"/>
            </a:pPr>
            <a:r>
              <a:rPr lang="fr-FR" sz="1000" i="0" dirty="0" smtClean="0">
                <a:latin typeface="Book Antiqua" panose="02040602050305030304" pitchFamily="18" charset="0"/>
              </a:rPr>
              <a:t> Fabrice Murat de la Depp exploite le</a:t>
            </a:r>
            <a:r>
              <a:rPr lang="fr-FR" sz="1000" i="0" baseline="0" dirty="0" smtClean="0">
                <a:latin typeface="Book Antiqua" panose="02040602050305030304" pitchFamily="18" charset="0"/>
              </a:rPr>
              <a:t> Panel des élèves de 6</a:t>
            </a:r>
            <a:r>
              <a:rPr lang="fr-FR" sz="1000" i="0" baseline="30000" dirty="0" smtClean="0">
                <a:latin typeface="Book Antiqua" panose="02040602050305030304" pitchFamily="18" charset="0"/>
              </a:rPr>
              <a:t>ème</a:t>
            </a:r>
            <a:r>
              <a:rPr lang="fr-FR" sz="1000" i="0" baseline="0" dirty="0" smtClean="0">
                <a:latin typeface="Book Antiqua" panose="02040602050305030304" pitchFamily="18" charset="0"/>
              </a:rPr>
              <a:t> suivis durant cinq années successives</a:t>
            </a:r>
            <a:endParaRPr lang="fr-FR" sz="1000" i="0" dirty="0" smtClean="0">
              <a:latin typeface="Book Antiqua" panose="02040602050305030304" pitchFamily="18" charset="0"/>
            </a:endParaRPr>
          </a:p>
          <a:p>
            <a:pPr>
              <a:buFontTx/>
              <a:buChar char="-"/>
            </a:pPr>
            <a:r>
              <a:rPr lang="fr-FR" sz="1000" i="0" dirty="0" smtClean="0">
                <a:latin typeface="Book Antiqua" panose="02040602050305030304" pitchFamily="18" charset="0"/>
              </a:rPr>
              <a:t> Noémie </a:t>
            </a:r>
            <a:r>
              <a:rPr lang="fr-FR" sz="1000" i="0" dirty="0" err="1" smtClean="0">
                <a:latin typeface="Book Antiqua" panose="02040602050305030304" pitchFamily="18" charset="0"/>
              </a:rPr>
              <a:t>Oswalt</a:t>
            </a:r>
            <a:r>
              <a:rPr lang="fr-FR" sz="1000" i="0" dirty="0" smtClean="0">
                <a:latin typeface="Book Antiqua" panose="02040602050305030304" pitchFamily="18" charset="0"/>
              </a:rPr>
              <a:t> du CGET, en lien avec la Caisse nationale des allocations familiales exploite leurs données du fait du poids important des allocataires dans les quartiers prioritaires</a:t>
            </a:r>
          </a:p>
          <a:p>
            <a:pPr>
              <a:buFontTx/>
              <a:buNone/>
            </a:pPr>
            <a:r>
              <a:rPr lang="fr-FR" sz="1000" i="0" dirty="0" smtClean="0">
                <a:latin typeface="Book Antiqua" panose="02040602050305030304" pitchFamily="18" charset="0"/>
              </a:rPr>
              <a:t>Ces analyses sont aussi déclinées sur des territoires plus ciblés,</a:t>
            </a:r>
            <a:r>
              <a:rPr lang="fr-FR" sz="1000" i="0" baseline="0" dirty="0" smtClean="0">
                <a:latin typeface="Book Antiqua" panose="02040602050305030304" pitchFamily="18" charset="0"/>
              </a:rPr>
              <a:t> avec deux contributions sur </a:t>
            </a:r>
            <a:r>
              <a:rPr lang="fr-FR" sz="1000" i="0" u="sng" baseline="0" dirty="0" smtClean="0">
                <a:latin typeface="Book Antiqua" panose="02040602050305030304" pitchFamily="18" charset="0"/>
              </a:rPr>
              <a:t>la métropole de Lyon</a:t>
            </a:r>
            <a:endParaRPr lang="fr-FR" sz="1000" i="0" u="sng" dirty="0" smtClean="0">
              <a:latin typeface="Book Antiqua" panose="02040602050305030304" pitchFamily="18" charset="0"/>
            </a:endParaRPr>
          </a:p>
          <a:p>
            <a:pPr>
              <a:buFontTx/>
              <a:buChar char="-"/>
            </a:pPr>
            <a:r>
              <a:rPr lang="fr-FR" sz="1000" i="0" dirty="0" smtClean="0">
                <a:latin typeface="Book Antiqua" panose="02040602050305030304" pitchFamily="18" charset="0"/>
              </a:rPr>
              <a:t> de Hind Aissaoui, Ioannis </a:t>
            </a:r>
            <a:r>
              <a:rPr lang="fr-FR" sz="1000" i="0" dirty="0" err="1" smtClean="0">
                <a:latin typeface="Book Antiqua" panose="02040602050305030304" pitchFamily="18" charset="0"/>
              </a:rPr>
              <a:t>Baraklianos</a:t>
            </a:r>
            <a:r>
              <a:rPr lang="fr-FR" sz="1000" i="0" dirty="0" smtClean="0">
                <a:latin typeface="Book Antiqua" panose="02040602050305030304" pitchFamily="18" charset="0"/>
              </a:rPr>
              <a:t>, Louafi </a:t>
            </a:r>
            <a:r>
              <a:rPr lang="fr-FR" sz="1000" i="0" dirty="0" err="1" smtClean="0">
                <a:latin typeface="Book Antiqua" panose="02040602050305030304" pitchFamily="18" charset="0"/>
              </a:rPr>
              <a:t>Bouzouina</a:t>
            </a:r>
            <a:r>
              <a:rPr lang="fr-FR" sz="1000" i="0" dirty="0" smtClean="0">
                <a:latin typeface="Book Antiqua" panose="02040602050305030304" pitchFamily="18" charset="0"/>
              </a:rPr>
              <a:t> du Laboratoire aménagement économie transports (</a:t>
            </a:r>
            <a:r>
              <a:rPr lang="fr-FR" sz="1000" i="0" dirty="0" err="1" smtClean="0">
                <a:latin typeface="Book Antiqua" panose="02040602050305030304" pitchFamily="18" charset="0"/>
              </a:rPr>
              <a:t>Laet</a:t>
            </a:r>
            <a:r>
              <a:rPr lang="fr-FR" sz="1000" i="0" dirty="0" smtClean="0">
                <a:latin typeface="Book Antiqua" panose="02040602050305030304" pitchFamily="18" charset="0"/>
              </a:rPr>
              <a:t>) </a:t>
            </a:r>
          </a:p>
          <a:p>
            <a:pPr>
              <a:buFontTx/>
              <a:buChar char="-"/>
            </a:pPr>
            <a:r>
              <a:rPr lang="fr-FR" sz="1000" i="0" dirty="0" smtClean="0">
                <a:latin typeface="Book Antiqua" panose="02040602050305030304" pitchFamily="18" charset="0"/>
              </a:rPr>
              <a:t> et de Nicole </a:t>
            </a:r>
            <a:r>
              <a:rPr lang="fr-FR" sz="1000" i="0" dirty="0" err="1" smtClean="0">
                <a:latin typeface="Book Antiqua" panose="02040602050305030304" pitchFamily="18" charset="0"/>
              </a:rPr>
              <a:t>Frénay</a:t>
            </a:r>
            <a:r>
              <a:rPr lang="fr-FR" sz="1000" i="0" dirty="0" smtClean="0">
                <a:latin typeface="Book Antiqua" panose="02040602050305030304" pitchFamily="18" charset="0"/>
              </a:rPr>
              <a:t>-Ponton de l’Agence d’urbanisme de l’aire métropolitaine lyonnaise</a:t>
            </a:r>
          </a:p>
          <a:p>
            <a:pPr>
              <a:buFontTx/>
              <a:buNone/>
            </a:pPr>
            <a:r>
              <a:rPr lang="fr-FR" sz="1000" i="0" dirty="0" smtClean="0">
                <a:latin typeface="Book Antiqua" panose="02040602050305030304" pitchFamily="18" charset="0"/>
              </a:rPr>
              <a:t>Et une contribution sur la métropole de Grenoble:</a:t>
            </a:r>
          </a:p>
          <a:p>
            <a:pPr>
              <a:buFontTx/>
              <a:buChar char="-"/>
            </a:pPr>
            <a:r>
              <a:rPr lang="fr-FR" sz="1000" i="0" dirty="0" smtClean="0">
                <a:latin typeface="Book Antiqua" panose="02040602050305030304" pitchFamily="18" charset="0"/>
              </a:rPr>
              <a:t> d’Olivier Baills de l’Agence d’urbanisme de la </a:t>
            </a:r>
            <a:r>
              <a:rPr lang="fr-FR" sz="1000" i="0" u="sng" dirty="0" smtClean="0">
                <a:latin typeface="Book Antiqua" panose="02040602050305030304" pitchFamily="18" charset="0"/>
              </a:rPr>
              <a:t>région grenobloise </a:t>
            </a:r>
          </a:p>
          <a:p>
            <a:pPr marL="0" indent="0">
              <a:buNone/>
            </a:pPr>
            <a:r>
              <a:rPr lang="fr-FR" sz="1000" i="0" dirty="0" smtClean="0">
                <a:latin typeface="Book Antiqua" panose="02040602050305030304" pitchFamily="18" charset="0"/>
              </a:rPr>
              <a:t>Et</a:t>
            </a:r>
            <a:r>
              <a:rPr lang="fr-FR" sz="1000" i="0" baseline="0" dirty="0" smtClean="0">
                <a:latin typeface="Book Antiqua" panose="02040602050305030304" pitchFamily="18" charset="0"/>
              </a:rPr>
              <a:t> une</a:t>
            </a:r>
            <a:r>
              <a:rPr lang="fr-FR" sz="1000" i="0" dirty="0" smtClean="0">
                <a:latin typeface="Book Antiqua" panose="02040602050305030304" pitchFamily="18" charset="0"/>
              </a:rPr>
              <a:t> synthèse réalisée</a:t>
            </a:r>
            <a:r>
              <a:rPr lang="fr-FR" sz="1000" i="0" baseline="0" dirty="0" smtClean="0">
                <a:latin typeface="Book Antiqua" panose="02040602050305030304" pitchFamily="18" charset="0"/>
              </a:rPr>
              <a:t> par</a:t>
            </a:r>
            <a:r>
              <a:rPr lang="fr-FR" sz="1000" i="0" dirty="0" smtClean="0">
                <a:latin typeface="Book Antiqua" panose="02040602050305030304" pitchFamily="18" charset="0"/>
              </a:rPr>
              <a:t> Stéphanie Mas du</a:t>
            </a:r>
            <a:r>
              <a:rPr lang="fr-FR" sz="1000" i="0" baseline="0" dirty="0" smtClean="0">
                <a:latin typeface="Book Antiqua" panose="02040602050305030304" pitchFamily="18" charset="0"/>
              </a:rPr>
              <a:t> </a:t>
            </a:r>
            <a:r>
              <a:rPr lang="fr-FR" sz="1000" i="0" dirty="0" smtClean="0">
                <a:latin typeface="Book Antiqua" panose="02040602050305030304" pitchFamily="18" charset="0"/>
              </a:rPr>
              <a:t>CGET.</a:t>
            </a:r>
          </a:p>
          <a:p>
            <a:pPr marL="0" indent="0">
              <a:buNone/>
            </a:pPr>
            <a:r>
              <a:rPr lang="fr-FR" sz="1000" i="0" dirty="0" smtClean="0">
                <a:latin typeface="Book Antiqua" panose="02040602050305030304" pitchFamily="18" charset="0"/>
              </a:rPr>
              <a:t>Ces</a:t>
            </a:r>
            <a:r>
              <a:rPr lang="fr-FR" sz="1000" i="0" baseline="0" dirty="0" smtClean="0">
                <a:latin typeface="Book Antiqua" panose="02040602050305030304" pitchFamily="18" charset="0"/>
              </a:rPr>
              <a:t> études ont été réalisées sur le périmètre des quartiers prioritaires de la politique de la ville entrées en vigueur en 2015 ou sur le zonage précédent des zones urbaines sensibles pour les données moins récentes.</a:t>
            </a:r>
            <a:endParaRPr lang="fr-FR" sz="1000" i="0" dirty="0" smtClean="0">
              <a:latin typeface="Book Antiqua" panose="02040602050305030304" pitchFamily="18" charset="0"/>
            </a:endParaRPr>
          </a:p>
          <a:p>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5</a:t>
            </a:fld>
            <a:endParaRPr lang="fr-FR"/>
          </a:p>
        </p:txBody>
      </p:sp>
    </p:spTree>
    <p:extLst>
      <p:ext uri="{BB962C8B-B14F-4D97-AF65-F5344CB8AC3E}">
        <p14:creationId xmlns:p14="http://schemas.microsoft.com/office/powerpoint/2010/main" val="314034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u="sng" dirty="0" smtClean="0"/>
              <a:t>Premier résultat d’importance</a:t>
            </a:r>
            <a:r>
              <a:rPr lang="fr-FR" sz="1000" u="sng" baseline="0" dirty="0" smtClean="0"/>
              <a:t> </a:t>
            </a:r>
            <a:r>
              <a:rPr lang="fr-FR" sz="1000" baseline="0" dirty="0" smtClean="0"/>
              <a:t>qui se retrouve dans trois des études : un résident des quartiers prioritaires sur dix déménage chaque année, avec quelques différences selon les sources de données de 8 % d’après le Panel politique de la ville du CGET à 12 % d’après le fichier </a:t>
            </a:r>
            <a:r>
              <a:rPr lang="fr-FR" sz="1000" baseline="0" dirty="0" err="1" smtClean="0"/>
              <a:t>Fideli</a:t>
            </a:r>
            <a:r>
              <a:rPr lang="fr-FR" sz="1000" baseline="0" dirty="0" smtClean="0"/>
              <a:t> (issu des fichiers fonciers et fiscaux) de l’Insee. Ce taux est </a:t>
            </a:r>
            <a:r>
              <a:rPr lang="fr-FR" sz="1000" u="sng" baseline="0" dirty="0" smtClean="0"/>
              <a:t>comparable à la mobilité résidentielle des habitants des autres quartiers de l’unité urbaine.</a:t>
            </a:r>
          </a:p>
          <a:p>
            <a:r>
              <a:rPr lang="fr-FR" sz="1000" baseline="0" dirty="0" smtClean="0"/>
              <a:t>La mobilité est plus </a:t>
            </a:r>
            <a:r>
              <a:rPr lang="fr-FR" sz="1000" u="sng" baseline="0" dirty="0" smtClean="0"/>
              <a:t>faible</a:t>
            </a:r>
            <a:r>
              <a:rPr lang="fr-FR" sz="1000" baseline="0" dirty="0" smtClean="0"/>
              <a:t> dans certaines </a:t>
            </a:r>
            <a:r>
              <a:rPr lang="fr-FR" sz="1000" u="sng" baseline="0" dirty="0" smtClean="0"/>
              <a:t>agglomérations comme Nice, Strasbourg et Paris </a:t>
            </a:r>
            <a:r>
              <a:rPr lang="fr-FR" sz="1000" baseline="0" dirty="0" smtClean="0"/>
              <a:t>(autour de 10 %) et </a:t>
            </a:r>
            <a:r>
              <a:rPr lang="fr-FR" sz="1000" u="sng" baseline="0" dirty="0" smtClean="0"/>
              <a:t>plus importante </a:t>
            </a:r>
            <a:r>
              <a:rPr lang="fr-FR" sz="1000" baseline="0" dirty="0" smtClean="0"/>
              <a:t>dans d’autres comme </a:t>
            </a:r>
            <a:r>
              <a:rPr lang="fr-FR" sz="1000" u="sng" baseline="0" dirty="0" smtClean="0"/>
              <a:t>Lille, Bordeaux et Toulouse</a:t>
            </a:r>
            <a:r>
              <a:rPr lang="fr-FR" sz="1000" baseline="0" dirty="0" smtClean="0"/>
              <a:t> (autour de 13 %).</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6</a:t>
            </a:fld>
            <a:endParaRPr lang="fr-FR"/>
          </a:p>
        </p:txBody>
      </p:sp>
    </p:spTree>
    <p:extLst>
      <p:ext uri="{BB962C8B-B14F-4D97-AF65-F5344CB8AC3E}">
        <p14:creationId xmlns:p14="http://schemas.microsoft.com/office/powerpoint/2010/main" val="314034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solidFill>
                  <a:schemeClr val="tx1"/>
                </a:solidFill>
              </a:rPr>
              <a:t>Ces </a:t>
            </a:r>
            <a:r>
              <a:rPr lang="fr-FR" sz="1000" u="sng" dirty="0" smtClean="0">
                <a:solidFill>
                  <a:schemeClr val="tx1"/>
                </a:solidFill>
              </a:rPr>
              <a:t>ménages mobiles </a:t>
            </a:r>
            <a:r>
              <a:rPr lang="fr-FR" sz="1000" dirty="0" smtClean="0">
                <a:solidFill>
                  <a:schemeClr val="tx1"/>
                </a:solidFill>
              </a:rPr>
              <a:t>déménagent dans </a:t>
            </a:r>
            <a:r>
              <a:rPr lang="fr-FR" sz="1000" u="sng" dirty="0" smtClean="0">
                <a:solidFill>
                  <a:schemeClr val="tx1"/>
                </a:solidFill>
              </a:rPr>
              <a:t>6 cas sur 10 hors quartier prioritaire.</a:t>
            </a:r>
            <a:r>
              <a:rPr lang="fr-FR" sz="1000" u="none" dirty="0" smtClean="0">
                <a:solidFill>
                  <a:schemeClr val="tx1"/>
                </a:solidFill>
              </a:rPr>
              <a:t> Ils </a:t>
            </a:r>
            <a:r>
              <a:rPr lang="fr-FR" sz="1000" dirty="0" smtClean="0">
                <a:solidFill>
                  <a:schemeClr val="tx1"/>
                </a:solidFill>
              </a:rPr>
              <a:t>restent dans le </a:t>
            </a:r>
            <a:r>
              <a:rPr lang="fr-FR" sz="1000" u="sng" dirty="0" smtClean="0">
                <a:solidFill>
                  <a:schemeClr val="tx1"/>
                </a:solidFill>
              </a:rPr>
              <a:t>même quartier dans 3 cas sur 10</a:t>
            </a:r>
            <a:r>
              <a:rPr lang="fr-FR" sz="1000" dirty="0" smtClean="0">
                <a:solidFill>
                  <a:schemeClr val="tx1"/>
                </a:solidFill>
              </a:rPr>
              <a:t> et </a:t>
            </a:r>
            <a:r>
              <a:rPr lang="fr-FR" sz="1000" u="sng" dirty="0" smtClean="0">
                <a:solidFill>
                  <a:schemeClr val="tx1"/>
                </a:solidFill>
              </a:rPr>
              <a:t>changent de quartier </a:t>
            </a:r>
            <a:r>
              <a:rPr lang="fr-FR" sz="1000" dirty="0" smtClean="0">
                <a:solidFill>
                  <a:schemeClr val="tx1"/>
                </a:solidFill>
              </a:rPr>
              <a:t>prioritaire </a:t>
            </a:r>
            <a:r>
              <a:rPr lang="fr-FR" sz="1000" u="sng" dirty="0" smtClean="0">
                <a:solidFill>
                  <a:schemeClr val="tx1"/>
                </a:solidFill>
              </a:rPr>
              <a:t>dans 1 cas sur 10</a:t>
            </a:r>
            <a:r>
              <a:rPr lang="fr-FR" sz="1000" dirty="0" smtClean="0">
                <a:solidFill>
                  <a:schemeClr val="tx1"/>
                </a:solidFill>
              </a:rPr>
              <a:t>.</a:t>
            </a:r>
          </a:p>
          <a:p>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7</a:t>
            </a:fld>
            <a:endParaRPr lang="fr-FR"/>
          </a:p>
        </p:txBody>
      </p:sp>
    </p:spTree>
    <p:extLst>
      <p:ext uri="{BB962C8B-B14F-4D97-AF65-F5344CB8AC3E}">
        <p14:creationId xmlns:p14="http://schemas.microsoft.com/office/powerpoint/2010/main" val="314034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Les habitants des quartiers prioritaires, lorsqu’ils déménagent,</a:t>
            </a:r>
            <a:r>
              <a:rPr lang="fr-FR" sz="1000" baseline="0" dirty="0" smtClean="0"/>
              <a:t> vont moins loin: la moitié des</a:t>
            </a:r>
            <a:r>
              <a:rPr lang="fr-FR" sz="1000" dirty="0" smtClean="0"/>
              <a:t> habitants des </a:t>
            </a:r>
            <a:r>
              <a:rPr lang="fr-FR" sz="1000" u="sng" dirty="0" smtClean="0"/>
              <a:t>quartiers prioritaires </a:t>
            </a:r>
            <a:r>
              <a:rPr lang="fr-FR" sz="1000" u="none" dirty="0" smtClean="0"/>
              <a:t>déménagent</a:t>
            </a:r>
            <a:r>
              <a:rPr lang="fr-FR" sz="1000" u="none" baseline="0" dirty="0" smtClean="0"/>
              <a:t> à moins de </a:t>
            </a:r>
            <a:r>
              <a:rPr lang="fr-FR" sz="1000" dirty="0" smtClean="0"/>
              <a:t>2,2 km contre 4 km pour les habitants des autres quartiers de l’agglomération. Ceux qui vont plus loin sont ceux qui deviennent propriétaires ou emménagent dans une maison.</a:t>
            </a:r>
            <a:endParaRPr lang="fr-FR" sz="1000" u="sng"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8</a:t>
            </a:fld>
            <a:endParaRPr lang="fr-FR"/>
          </a:p>
        </p:txBody>
      </p:sp>
    </p:spTree>
    <p:extLst>
      <p:ext uri="{BB962C8B-B14F-4D97-AF65-F5344CB8AC3E}">
        <p14:creationId xmlns:p14="http://schemas.microsoft.com/office/powerpoint/2010/main" val="3140340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Dans les </a:t>
            </a:r>
            <a:r>
              <a:rPr lang="fr-FR" sz="1000" dirty="0" err="1" smtClean="0"/>
              <a:t>Zus</a:t>
            </a:r>
            <a:r>
              <a:rPr lang="fr-FR" sz="1000" dirty="0" smtClean="0"/>
              <a:t>, 3 habitants sur 10 souhaitent déménager dans l’année, alors qu’un sur dix</a:t>
            </a:r>
            <a:r>
              <a:rPr lang="fr-FR" sz="1000" baseline="0" dirty="0" smtClean="0"/>
              <a:t> réalise son vœu, comme on vient de le voir..</a:t>
            </a:r>
          </a:p>
          <a:p>
            <a:r>
              <a:rPr lang="fr-FR" sz="1000" baseline="0" dirty="0" smtClean="0"/>
              <a:t>Les principales causes sont un </a:t>
            </a:r>
            <a:r>
              <a:rPr lang="fr-FR" sz="1000" u="sng" baseline="0" dirty="0" smtClean="0"/>
              <a:t>logement jugé trop petit </a:t>
            </a:r>
            <a:r>
              <a:rPr lang="fr-FR" sz="1000" baseline="0" dirty="0" smtClean="0"/>
              <a:t>et un </a:t>
            </a:r>
            <a:r>
              <a:rPr lang="fr-FR" sz="1000" u="sng" baseline="0" dirty="0" smtClean="0"/>
              <a:t>sentiment d’insécurité </a:t>
            </a:r>
            <a:r>
              <a:rPr lang="fr-FR" sz="1000" baseline="0" dirty="0" smtClean="0"/>
              <a:t>dans le quartier.</a:t>
            </a:r>
          </a:p>
          <a:p>
            <a:endParaRPr lang="fr-FR" sz="1000" baseline="0" dirty="0" smtClean="0"/>
          </a:p>
          <a:p>
            <a:r>
              <a:rPr lang="fr-FR" sz="1000" baseline="0" dirty="0" smtClean="0"/>
              <a:t>Par ailleurs, dans près de la moitié des cas, les habitants de </a:t>
            </a:r>
            <a:r>
              <a:rPr lang="fr-FR" sz="1000" baseline="0" dirty="0" err="1" smtClean="0"/>
              <a:t>Zus</a:t>
            </a:r>
            <a:r>
              <a:rPr lang="fr-FR" sz="1000" baseline="0" dirty="0" smtClean="0"/>
              <a:t> souhaitent </a:t>
            </a:r>
            <a:r>
              <a:rPr lang="fr-FR" sz="1000" u="sng" baseline="0" dirty="0" smtClean="0"/>
              <a:t>déménager hors de la commune</a:t>
            </a:r>
            <a:r>
              <a:rPr lang="fr-FR" sz="1000" baseline="0" dirty="0" smtClean="0"/>
              <a:t>, notamment pour les jeunes de 16 à 29 ans et les ménages relativement à l’aise financièrement.</a:t>
            </a:r>
            <a:endParaRPr lang="fr-FR" sz="1000" dirty="0"/>
          </a:p>
        </p:txBody>
      </p:sp>
      <p:sp>
        <p:nvSpPr>
          <p:cNvPr id="4" name="Espace réservé du numéro de diapositive 3"/>
          <p:cNvSpPr>
            <a:spLocks noGrp="1"/>
          </p:cNvSpPr>
          <p:nvPr>
            <p:ph type="sldNum" sz="quarter" idx="10"/>
          </p:nvPr>
        </p:nvSpPr>
        <p:spPr/>
        <p:txBody>
          <a:bodyPr/>
          <a:lstStyle/>
          <a:p>
            <a:fld id="{0B92D742-0C6E-46FB-B008-59F8DEC8CA85}" type="slidenum">
              <a:rPr lang="fr-FR" smtClean="0"/>
              <a:t>9</a:t>
            </a:fld>
            <a:endParaRPr lang="fr-FR"/>
          </a:p>
        </p:txBody>
      </p:sp>
    </p:spTree>
    <p:extLst>
      <p:ext uri="{BB962C8B-B14F-4D97-AF65-F5344CB8AC3E}">
        <p14:creationId xmlns:p14="http://schemas.microsoft.com/office/powerpoint/2010/main" val="3140340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 name="Rectangle 9"/>
          <p:cNvSpPr/>
          <p:nvPr userDrawn="1"/>
        </p:nvSpPr>
        <p:spPr>
          <a:xfrm>
            <a:off x="-108520" y="6309320"/>
            <a:ext cx="9289032" cy="548680"/>
          </a:xfrm>
          <a:prstGeom prst="rect">
            <a:avLst/>
          </a:prstGeom>
          <a:solidFill>
            <a:srgbClr val="C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85800" y="3284984"/>
            <a:ext cx="7772400" cy="1107554"/>
          </a:xfrm>
        </p:spPr>
        <p:txBody>
          <a:bodyPr/>
          <a:lstStyle>
            <a:lvl1pPr>
              <a:defRPr>
                <a:solidFill>
                  <a:srgbClr val="CD0047"/>
                </a:solidFill>
                <a:latin typeface="Chalet"/>
              </a:defRPr>
            </a:lvl1pPr>
          </a:lstStyle>
          <a:p>
            <a:r>
              <a:rPr lang="fr-FR" dirty="0" smtClean="0"/>
              <a:t>Modifiez le style du titre</a:t>
            </a:r>
            <a:endParaRPr lang="fr-FR" dirty="0"/>
          </a:p>
        </p:txBody>
      </p:sp>
      <p:sp>
        <p:nvSpPr>
          <p:cNvPr id="3" name="Sous-titre 2"/>
          <p:cNvSpPr>
            <a:spLocks noGrp="1"/>
          </p:cNvSpPr>
          <p:nvPr>
            <p:ph type="subTitle" idx="1"/>
          </p:nvPr>
        </p:nvSpPr>
        <p:spPr>
          <a:xfrm>
            <a:off x="1371600" y="4819600"/>
            <a:ext cx="6400800" cy="1057672"/>
          </a:xfrm>
        </p:spPr>
        <p:txBody>
          <a:bodyPr>
            <a:normAutofit/>
          </a:bodyPr>
          <a:lstStyle>
            <a:lvl1pPr marL="0" indent="0" algn="ctr">
              <a:buNone/>
              <a:defRPr sz="2800">
                <a:solidFill>
                  <a:schemeClr val="tx1">
                    <a:lumMod val="50000"/>
                    <a:lumOff val="50000"/>
                  </a:schemeClr>
                </a:solidFill>
                <a:latin typeface="Chale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solidFill>
                  <a:schemeClr val="bg1"/>
                </a:solidFill>
                <a:latin typeface="Chalet"/>
              </a:defRPr>
            </a:lvl1pPr>
          </a:lstStyle>
          <a:p>
            <a:endParaRPr lang="fr-FR" dirty="0"/>
          </a:p>
        </p:txBody>
      </p:sp>
      <p:pic>
        <p:nvPicPr>
          <p:cNvPr id="1026" name="Picture 2" descr="N:\DIRECTION\Communication\03. Logos\Logo ONPV\Logo-ONPV.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6824" y="908720"/>
            <a:ext cx="2736304" cy="145534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4119106" y="4437112"/>
            <a:ext cx="911741" cy="108554"/>
          </a:xfrm>
          <a:prstGeom prst="rect">
            <a:avLst/>
          </a:prstGeom>
          <a:solidFill>
            <a:srgbClr val="C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32651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12" name="Rectangle 11"/>
          <p:cNvSpPr/>
          <p:nvPr userDrawn="1"/>
        </p:nvSpPr>
        <p:spPr>
          <a:xfrm>
            <a:off x="-108520" y="1052736"/>
            <a:ext cx="9289032" cy="5805264"/>
          </a:xfrm>
          <a:prstGeom prst="rect">
            <a:avLst/>
          </a:prstGeom>
          <a:solidFill>
            <a:srgbClr val="E5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22313" y="1904110"/>
            <a:ext cx="7772400" cy="2749026"/>
          </a:xfrm>
        </p:spPr>
        <p:txBody>
          <a:bodyPr anchor="t"/>
          <a:lstStyle>
            <a:lvl1pPr algn="l">
              <a:defRPr sz="4000" b="1" cap="all">
                <a:solidFill>
                  <a:schemeClr val="bg1"/>
                </a:solidFill>
              </a:defRPr>
            </a:lvl1pPr>
          </a:lstStyle>
          <a:p>
            <a:r>
              <a:rPr lang="fr-FR" dirty="0" smtClean="0"/>
              <a:t>Modifiez le style du titre</a:t>
            </a:r>
            <a:endParaRPr lang="fr-FR" dirty="0"/>
          </a:p>
        </p:txBody>
      </p:sp>
      <p:sp>
        <p:nvSpPr>
          <p:cNvPr id="13"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4"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5" name="Rectangle 14"/>
          <p:cNvSpPr/>
          <p:nvPr userDrawn="1"/>
        </p:nvSpPr>
        <p:spPr>
          <a:xfrm>
            <a:off x="-107267" y="-72008"/>
            <a:ext cx="9289032" cy="1124744"/>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78642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84200" y="1656481"/>
            <a:ext cx="4038600" cy="4525963"/>
          </a:xfrm>
        </p:spPr>
        <p:txBody>
          <a:bodyPr>
            <a:normAutofit/>
          </a:bodyPr>
          <a:lstStyle>
            <a:lvl1pPr>
              <a:buClr>
                <a:srgbClr val="E50D3E"/>
              </a:buClr>
              <a:defRPr sz="2400">
                <a:latin typeface="Chalet"/>
              </a:defRPr>
            </a:lvl1pPr>
            <a:lvl2pPr>
              <a:buClr>
                <a:srgbClr val="E50D3E"/>
              </a:buClr>
              <a:defRPr sz="2000">
                <a:latin typeface="Chalet"/>
              </a:defRPr>
            </a:lvl2pPr>
            <a:lvl3pPr>
              <a:buClr>
                <a:srgbClr val="E50D3E"/>
              </a:buClr>
              <a:defRPr sz="1800">
                <a:latin typeface="Chalet"/>
              </a:defRPr>
            </a:lvl3pPr>
            <a:lvl4pPr>
              <a:buClr>
                <a:srgbClr val="E50D3E"/>
              </a:buClr>
              <a:defRPr sz="1600">
                <a:latin typeface="Chalet"/>
              </a:defRPr>
            </a:lvl4pPr>
            <a:lvl5pPr>
              <a:buClr>
                <a:srgbClr val="E50D3E"/>
              </a:buClr>
              <a:defRPr sz="1600">
                <a:latin typeface="Chalet"/>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a:buClr>
                <a:srgbClr val="E50D3E"/>
              </a:buClr>
              <a:defRPr sz="2400">
                <a:latin typeface="Chalet"/>
              </a:defRPr>
            </a:lvl1pPr>
            <a:lvl2pPr>
              <a:buClr>
                <a:srgbClr val="E50D3E"/>
              </a:buClr>
              <a:defRPr sz="2000">
                <a:latin typeface="Chalet"/>
              </a:defRPr>
            </a:lvl2pPr>
            <a:lvl3pPr>
              <a:buClr>
                <a:srgbClr val="E50D3E"/>
              </a:buClr>
              <a:defRPr sz="1800">
                <a:latin typeface="Chalet"/>
              </a:defRPr>
            </a:lvl3pPr>
            <a:lvl4pPr>
              <a:buClr>
                <a:srgbClr val="E50D3E"/>
              </a:buClr>
              <a:defRPr sz="1600">
                <a:latin typeface="Chalet"/>
              </a:defRPr>
            </a:lvl4pPr>
            <a:lvl5pPr>
              <a:buClr>
                <a:srgbClr val="E50D3E"/>
              </a:buClr>
              <a:defRPr sz="1600">
                <a:latin typeface="Chalet"/>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Rectangle 10"/>
          <p:cNvSpPr/>
          <p:nvPr userDrawn="1"/>
        </p:nvSpPr>
        <p:spPr>
          <a:xfrm>
            <a:off x="-108520" y="6309320"/>
            <a:ext cx="9289032" cy="548680"/>
          </a:xfrm>
          <a:prstGeom prst="rect">
            <a:avLst/>
          </a:prstGeom>
          <a:solidFill>
            <a:srgbClr val="E5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3"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4" name="Rectangle 13"/>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57200" y="274638"/>
            <a:ext cx="8229600" cy="850106"/>
          </a:xfrm>
        </p:spPr>
        <p:txBody>
          <a:bodyPr>
            <a:normAutofit/>
          </a:bodyPr>
          <a:lstStyle>
            <a:lvl1pPr algn="l">
              <a:defRPr sz="2800">
                <a:solidFill>
                  <a:srgbClr val="E50D3E"/>
                </a:solidFill>
                <a:latin typeface="Chalet"/>
              </a:defRPr>
            </a:lvl1pPr>
          </a:lstStyle>
          <a:p>
            <a:r>
              <a:rPr lang="fr-FR" dirty="0" smtClean="0"/>
              <a:t>Modifiez le style du titre</a:t>
            </a:r>
            <a:endParaRPr lang="fr-FR" dirty="0"/>
          </a:p>
        </p:txBody>
      </p:sp>
    </p:spTree>
    <p:extLst>
      <p:ext uri="{BB962C8B-B14F-4D97-AF65-F5344CB8AC3E}">
        <p14:creationId xmlns:p14="http://schemas.microsoft.com/office/powerpoint/2010/main" val="42090622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9" name="Rectangle 8"/>
          <p:cNvSpPr/>
          <p:nvPr userDrawn="1"/>
        </p:nvSpPr>
        <p:spPr>
          <a:xfrm>
            <a:off x="-108520" y="6309320"/>
            <a:ext cx="9289032" cy="548680"/>
          </a:xfrm>
          <a:prstGeom prst="rect">
            <a:avLst/>
          </a:prstGeom>
          <a:solidFill>
            <a:srgbClr val="E5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50D3E"/>
              </a:solidFill>
              <a:latin typeface="Chalet"/>
            </a:endParaRPr>
          </a:p>
        </p:txBody>
      </p:sp>
      <p:sp>
        <p:nvSpPr>
          <p:cNvPr id="10"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1"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2" name="Rectangle 11"/>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p:cNvSpPr>
            <a:spLocks noGrp="1"/>
          </p:cNvSpPr>
          <p:nvPr>
            <p:ph type="title"/>
          </p:nvPr>
        </p:nvSpPr>
        <p:spPr>
          <a:xfrm>
            <a:off x="457200" y="274638"/>
            <a:ext cx="8229600" cy="850106"/>
          </a:xfrm>
        </p:spPr>
        <p:txBody>
          <a:bodyPr>
            <a:normAutofit/>
          </a:bodyPr>
          <a:lstStyle>
            <a:lvl1pPr algn="l">
              <a:defRPr sz="2800">
                <a:solidFill>
                  <a:srgbClr val="E50D3E"/>
                </a:solidFill>
                <a:latin typeface="Chalet"/>
              </a:defRPr>
            </a:lvl1pPr>
          </a:lstStyle>
          <a:p>
            <a:r>
              <a:rPr lang="fr-FR" dirty="0" smtClean="0"/>
              <a:t>Modifiez le style du titre</a:t>
            </a:r>
            <a:endParaRPr lang="fr-FR" dirty="0"/>
          </a:p>
        </p:txBody>
      </p:sp>
      <p:sp>
        <p:nvSpPr>
          <p:cNvPr id="7" name="Rectangle 6"/>
          <p:cNvSpPr/>
          <p:nvPr userDrawn="1"/>
        </p:nvSpPr>
        <p:spPr>
          <a:xfrm>
            <a:off x="6444208" y="0"/>
            <a:ext cx="2699792" cy="6309320"/>
          </a:xfrm>
          <a:prstGeom prst="rect">
            <a:avLst/>
          </a:prstGeom>
          <a:solidFill>
            <a:schemeClr val="bg1">
              <a:lumMod val="8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1242500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12" name="Rectangle 11"/>
          <p:cNvSpPr/>
          <p:nvPr userDrawn="1"/>
        </p:nvSpPr>
        <p:spPr>
          <a:xfrm>
            <a:off x="-108520" y="1052736"/>
            <a:ext cx="9289032" cy="5805264"/>
          </a:xfrm>
          <a:prstGeom prst="rect">
            <a:avLst/>
          </a:prstGeom>
          <a:solidFill>
            <a:srgbClr val="CA2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722313" y="1904110"/>
            <a:ext cx="7772400" cy="2749026"/>
          </a:xfrm>
        </p:spPr>
        <p:txBody>
          <a:bodyPr anchor="t"/>
          <a:lstStyle>
            <a:lvl1pPr algn="l">
              <a:defRPr sz="4000" b="1" cap="all">
                <a:solidFill>
                  <a:schemeClr val="bg1"/>
                </a:solidFill>
              </a:defRPr>
            </a:lvl1pPr>
          </a:lstStyle>
          <a:p>
            <a:r>
              <a:rPr lang="fr-FR" dirty="0" smtClean="0"/>
              <a:t>Modifiez le style du titre</a:t>
            </a:r>
            <a:endParaRPr lang="fr-FR" dirty="0"/>
          </a:p>
        </p:txBody>
      </p:sp>
      <p:sp>
        <p:nvSpPr>
          <p:cNvPr id="13"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4"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5" name="Rectangle 14"/>
          <p:cNvSpPr/>
          <p:nvPr userDrawn="1"/>
        </p:nvSpPr>
        <p:spPr>
          <a:xfrm>
            <a:off x="-107267" y="-72008"/>
            <a:ext cx="9289032" cy="1124744"/>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94166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84200" y="1656481"/>
            <a:ext cx="4038600" cy="4525963"/>
          </a:xfrm>
        </p:spPr>
        <p:txBody>
          <a:bodyPr>
            <a:normAutofit/>
          </a:bodyPr>
          <a:lstStyle>
            <a:lvl1pPr>
              <a:buClr>
                <a:srgbClr val="CA2187"/>
              </a:buClr>
              <a:defRPr sz="2400">
                <a:latin typeface="Chalet"/>
              </a:defRPr>
            </a:lvl1pPr>
            <a:lvl2pPr>
              <a:buClr>
                <a:srgbClr val="CA2187"/>
              </a:buClr>
              <a:defRPr sz="2000">
                <a:latin typeface="Chalet"/>
              </a:defRPr>
            </a:lvl2pPr>
            <a:lvl3pPr>
              <a:buClr>
                <a:srgbClr val="CA2187"/>
              </a:buClr>
              <a:defRPr sz="1800">
                <a:latin typeface="Chalet"/>
              </a:defRPr>
            </a:lvl3pPr>
            <a:lvl4pPr>
              <a:buClr>
                <a:srgbClr val="CA2187"/>
              </a:buClr>
              <a:defRPr sz="1600">
                <a:latin typeface="Chalet"/>
              </a:defRPr>
            </a:lvl4pPr>
            <a:lvl5pPr>
              <a:buClr>
                <a:srgbClr val="CA2187"/>
              </a:buClr>
              <a:defRPr sz="1600">
                <a:latin typeface="Chalet"/>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a:buClr>
                <a:srgbClr val="CA2187"/>
              </a:buClr>
              <a:defRPr sz="2400">
                <a:latin typeface="Chalet"/>
              </a:defRPr>
            </a:lvl1pPr>
            <a:lvl2pPr>
              <a:buClr>
                <a:srgbClr val="CA2187"/>
              </a:buClr>
              <a:defRPr sz="2000">
                <a:latin typeface="Chalet"/>
              </a:defRPr>
            </a:lvl2pPr>
            <a:lvl3pPr>
              <a:buClr>
                <a:srgbClr val="CA2187"/>
              </a:buClr>
              <a:defRPr sz="1800">
                <a:latin typeface="Chalet"/>
              </a:defRPr>
            </a:lvl3pPr>
            <a:lvl4pPr>
              <a:buClr>
                <a:srgbClr val="CA2187"/>
              </a:buClr>
              <a:defRPr sz="1600">
                <a:latin typeface="Chalet"/>
              </a:defRPr>
            </a:lvl4pPr>
            <a:lvl5pPr>
              <a:buClr>
                <a:srgbClr val="CA2187"/>
              </a:buClr>
              <a:defRPr sz="1600">
                <a:latin typeface="Chalet"/>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Rectangle 10"/>
          <p:cNvSpPr/>
          <p:nvPr userDrawn="1"/>
        </p:nvSpPr>
        <p:spPr>
          <a:xfrm>
            <a:off x="-108520" y="6309320"/>
            <a:ext cx="9289032" cy="548680"/>
          </a:xfrm>
          <a:prstGeom prst="rect">
            <a:avLst/>
          </a:prstGeom>
          <a:solidFill>
            <a:srgbClr val="CA2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3"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4" name="Rectangle 13"/>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57200" y="274638"/>
            <a:ext cx="8229600" cy="850106"/>
          </a:xfrm>
        </p:spPr>
        <p:txBody>
          <a:bodyPr>
            <a:normAutofit/>
          </a:bodyPr>
          <a:lstStyle>
            <a:lvl1pPr algn="l">
              <a:defRPr sz="2800">
                <a:solidFill>
                  <a:srgbClr val="CA2187"/>
                </a:solidFill>
                <a:latin typeface="Chalet"/>
              </a:defRPr>
            </a:lvl1pPr>
          </a:lstStyle>
          <a:p>
            <a:r>
              <a:rPr lang="fr-FR" dirty="0" smtClean="0"/>
              <a:t>Modifiez le style du titre</a:t>
            </a:r>
            <a:endParaRPr lang="fr-FR" dirty="0"/>
          </a:p>
        </p:txBody>
      </p:sp>
    </p:spTree>
    <p:extLst>
      <p:ext uri="{BB962C8B-B14F-4D97-AF65-F5344CB8AC3E}">
        <p14:creationId xmlns:p14="http://schemas.microsoft.com/office/powerpoint/2010/main" val="27856526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9" name="Rectangle 8"/>
          <p:cNvSpPr/>
          <p:nvPr userDrawn="1"/>
        </p:nvSpPr>
        <p:spPr>
          <a:xfrm>
            <a:off x="-108520" y="6309320"/>
            <a:ext cx="9289032" cy="548680"/>
          </a:xfrm>
          <a:prstGeom prst="rect">
            <a:avLst/>
          </a:prstGeom>
          <a:solidFill>
            <a:srgbClr val="CA2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halet"/>
            </a:endParaRPr>
          </a:p>
        </p:txBody>
      </p:sp>
      <p:sp>
        <p:nvSpPr>
          <p:cNvPr id="10"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1"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2" name="Rectangle 11"/>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p:cNvSpPr>
            <a:spLocks noGrp="1"/>
          </p:cNvSpPr>
          <p:nvPr>
            <p:ph type="title"/>
          </p:nvPr>
        </p:nvSpPr>
        <p:spPr>
          <a:xfrm>
            <a:off x="457200" y="274638"/>
            <a:ext cx="8229600" cy="850106"/>
          </a:xfrm>
        </p:spPr>
        <p:txBody>
          <a:bodyPr>
            <a:normAutofit/>
          </a:bodyPr>
          <a:lstStyle>
            <a:lvl1pPr algn="l">
              <a:defRPr sz="2800">
                <a:solidFill>
                  <a:srgbClr val="CA2187"/>
                </a:solidFill>
                <a:latin typeface="Chalet"/>
              </a:defRPr>
            </a:lvl1pPr>
          </a:lstStyle>
          <a:p>
            <a:r>
              <a:rPr lang="fr-FR" dirty="0" smtClean="0"/>
              <a:t>Modifiez le style du titre</a:t>
            </a:r>
            <a:endParaRPr lang="fr-FR" dirty="0"/>
          </a:p>
        </p:txBody>
      </p:sp>
      <p:sp>
        <p:nvSpPr>
          <p:cNvPr id="7" name="Rectangle 6"/>
          <p:cNvSpPr/>
          <p:nvPr userDrawn="1"/>
        </p:nvSpPr>
        <p:spPr>
          <a:xfrm>
            <a:off x="6444208" y="0"/>
            <a:ext cx="2699792" cy="6309320"/>
          </a:xfrm>
          <a:prstGeom prst="rect">
            <a:avLst/>
          </a:prstGeom>
          <a:solidFill>
            <a:schemeClr val="bg1">
              <a:lumMod val="8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323449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re de section">
    <p:spTree>
      <p:nvGrpSpPr>
        <p:cNvPr id="1" name=""/>
        <p:cNvGrpSpPr/>
        <p:nvPr/>
      </p:nvGrpSpPr>
      <p:grpSpPr>
        <a:xfrm>
          <a:off x="0" y="0"/>
          <a:ext cx="0" cy="0"/>
          <a:chOff x="0" y="0"/>
          <a:chExt cx="0" cy="0"/>
        </a:xfrm>
      </p:grpSpPr>
      <p:sp>
        <p:nvSpPr>
          <p:cNvPr id="12" name="Rectangle 11"/>
          <p:cNvSpPr/>
          <p:nvPr userDrawn="1"/>
        </p:nvSpPr>
        <p:spPr>
          <a:xfrm>
            <a:off x="-108520" y="1052736"/>
            <a:ext cx="9289032" cy="5805264"/>
          </a:xfrm>
          <a:prstGeom prst="rect">
            <a:avLst/>
          </a:prstGeom>
          <a:solidFill>
            <a:srgbClr val="069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722313" y="1904110"/>
            <a:ext cx="7772400" cy="2749026"/>
          </a:xfrm>
        </p:spPr>
        <p:txBody>
          <a:bodyPr anchor="t"/>
          <a:lstStyle>
            <a:lvl1pPr algn="l">
              <a:defRPr sz="4000" b="1" cap="all">
                <a:solidFill>
                  <a:schemeClr val="bg1"/>
                </a:solidFill>
              </a:defRPr>
            </a:lvl1pPr>
          </a:lstStyle>
          <a:p>
            <a:r>
              <a:rPr lang="fr-FR" dirty="0" smtClean="0"/>
              <a:t>Modifiez le style du titre</a:t>
            </a:r>
            <a:endParaRPr lang="fr-FR" dirty="0"/>
          </a:p>
        </p:txBody>
      </p:sp>
      <p:sp>
        <p:nvSpPr>
          <p:cNvPr id="13"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4"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5" name="Rectangle 14"/>
          <p:cNvSpPr/>
          <p:nvPr userDrawn="1"/>
        </p:nvSpPr>
        <p:spPr>
          <a:xfrm>
            <a:off x="-107267" y="-72008"/>
            <a:ext cx="9289032" cy="1124744"/>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392170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84200" y="1656481"/>
            <a:ext cx="4038600" cy="4525963"/>
          </a:xfrm>
        </p:spPr>
        <p:txBody>
          <a:bodyPr>
            <a:normAutofit/>
          </a:bodyPr>
          <a:lstStyle>
            <a:lvl1pPr>
              <a:buClr>
                <a:srgbClr val="0694D4"/>
              </a:buClr>
              <a:defRPr sz="2400">
                <a:latin typeface="Chalet"/>
              </a:defRPr>
            </a:lvl1pPr>
            <a:lvl2pPr>
              <a:buClr>
                <a:srgbClr val="0694D4"/>
              </a:buClr>
              <a:defRPr sz="2000">
                <a:latin typeface="Chalet"/>
              </a:defRPr>
            </a:lvl2pPr>
            <a:lvl3pPr>
              <a:buClr>
                <a:srgbClr val="0694D4"/>
              </a:buClr>
              <a:defRPr sz="1800">
                <a:latin typeface="Chalet"/>
              </a:defRPr>
            </a:lvl3pPr>
            <a:lvl4pPr>
              <a:buClr>
                <a:srgbClr val="0694D4"/>
              </a:buClr>
              <a:defRPr sz="1600">
                <a:latin typeface="Chalet"/>
              </a:defRPr>
            </a:lvl4pPr>
            <a:lvl5pPr>
              <a:buClr>
                <a:srgbClr val="0694D4"/>
              </a:buClr>
              <a:defRPr sz="1600">
                <a:latin typeface="Chalet"/>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a:buClr>
                <a:srgbClr val="0694D4"/>
              </a:buClr>
              <a:defRPr sz="2400">
                <a:latin typeface="Chalet"/>
              </a:defRPr>
            </a:lvl1pPr>
            <a:lvl2pPr>
              <a:buClr>
                <a:srgbClr val="0694D4"/>
              </a:buClr>
              <a:defRPr sz="2000">
                <a:latin typeface="Chalet"/>
              </a:defRPr>
            </a:lvl2pPr>
            <a:lvl3pPr>
              <a:buClr>
                <a:srgbClr val="0694D4"/>
              </a:buClr>
              <a:defRPr sz="1800">
                <a:latin typeface="Chalet"/>
              </a:defRPr>
            </a:lvl3pPr>
            <a:lvl4pPr>
              <a:buClr>
                <a:srgbClr val="0694D4"/>
              </a:buClr>
              <a:defRPr sz="1600">
                <a:latin typeface="Chalet"/>
              </a:defRPr>
            </a:lvl4pPr>
            <a:lvl5pPr>
              <a:buClr>
                <a:srgbClr val="0694D4"/>
              </a:buClr>
              <a:defRPr sz="1600">
                <a:latin typeface="Chalet"/>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Rectangle 10"/>
          <p:cNvSpPr/>
          <p:nvPr userDrawn="1"/>
        </p:nvSpPr>
        <p:spPr>
          <a:xfrm>
            <a:off x="-108520" y="6309320"/>
            <a:ext cx="9289032" cy="548680"/>
          </a:xfrm>
          <a:prstGeom prst="rect">
            <a:avLst/>
          </a:prstGeom>
          <a:solidFill>
            <a:srgbClr val="069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3"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4" name="Rectangle 13"/>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57200" y="274638"/>
            <a:ext cx="8229600" cy="850106"/>
          </a:xfrm>
        </p:spPr>
        <p:txBody>
          <a:bodyPr>
            <a:normAutofit/>
          </a:bodyPr>
          <a:lstStyle>
            <a:lvl1pPr algn="l">
              <a:defRPr sz="2800">
                <a:solidFill>
                  <a:srgbClr val="0694D4"/>
                </a:solidFill>
                <a:latin typeface="Chalet"/>
              </a:defRPr>
            </a:lvl1pPr>
          </a:lstStyle>
          <a:p>
            <a:r>
              <a:rPr lang="fr-FR" dirty="0" smtClean="0"/>
              <a:t>Modifiez le style du titre</a:t>
            </a:r>
            <a:endParaRPr lang="fr-FR" dirty="0"/>
          </a:p>
        </p:txBody>
      </p:sp>
    </p:spTree>
    <p:extLst>
      <p:ext uri="{BB962C8B-B14F-4D97-AF65-F5344CB8AC3E}">
        <p14:creationId xmlns:p14="http://schemas.microsoft.com/office/powerpoint/2010/main" val="28570663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re seul">
    <p:spTree>
      <p:nvGrpSpPr>
        <p:cNvPr id="1" name=""/>
        <p:cNvGrpSpPr/>
        <p:nvPr/>
      </p:nvGrpSpPr>
      <p:grpSpPr>
        <a:xfrm>
          <a:off x="0" y="0"/>
          <a:ext cx="0" cy="0"/>
          <a:chOff x="0" y="0"/>
          <a:chExt cx="0" cy="0"/>
        </a:xfrm>
      </p:grpSpPr>
      <p:sp>
        <p:nvSpPr>
          <p:cNvPr id="9" name="Rectangle 8"/>
          <p:cNvSpPr/>
          <p:nvPr userDrawn="1"/>
        </p:nvSpPr>
        <p:spPr>
          <a:xfrm>
            <a:off x="-108520" y="6309320"/>
            <a:ext cx="9289032" cy="548680"/>
          </a:xfrm>
          <a:prstGeom prst="rect">
            <a:avLst/>
          </a:prstGeom>
          <a:solidFill>
            <a:srgbClr val="069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halet"/>
            </a:endParaRPr>
          </a:p>
        </p:txBody>
      </p:sp>
      <p:sp>
        <p:nvSpPr>
          <p:cNvPr id="10"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1"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2" name="Rectangle 11"/>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p:cNvSpPr>
            <a:spLocks noGrp="1"/>
          </p:cNvSpPr>
          <p:nvPr>
            <p:ph type="title"/>
          </p:nvPr>
        </p:nvSpPr>
        <p:spPr>
          <a:xfrm>
            <a:off x="457200" y="274638"/>
            <a:ext cx="8229600" cy="850106"/>
          </a:xfrm>
        </p:spPr>
        <p:txBody>
          <a:bodyPr>
            <a:normAutofit/>
          </a:bodyPr>
          <a:lstStyle>
            <a:lvl1pPr algn="l">
              <a:defRPr sz="2800">
                <a:solidFill>
                  <a:srgbClr val="0694D4"/>
                </a:solidFill>
                <a:latin typeface="Chalet"/>
              </a:defRPr>
            </a:lvl1pPr>
          </a:lstStyle>
          <a:p>
            <a:r>
              <a:rPr lang="fr-FR" dirty="0" smtClean="0"/>
              <a:t>Modifiez le style du titre</a:t>
            </a:r>
            <a:endParaRPr lang="fr-FR" dirty="0"/>
          </a:p>
        </p:txBody>
      </p:sp>
      <p:sp>
        <p:nvSpPr>
          <p:cNvPr id="7" name="Rectangle 6"/>
          <p:cNvSpPr/>
          <p:nvPr userDrawn="1"/>
        </p:nvSpPr>
        <p:spPr>
          <a:xfrm>
            <a:off x="6444208" y="0"/>
            <a:ext cx="2699792" cy="6309320"/>
          </a:xfrm>
          <a:prstGeom prst="rect">
            <a:avLst/>
          </a:prstGeom>
          <a:solidFill>
            <a:schemeClr val="bg1">
              <a:lumMod val="8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548731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re de section">
    <p:spTree>
      <p:nvGrpSpPr>
        <p:cNvPr id="1" name=""/>
        <p:cNvGrpSpPr/>
        <p:nvPr/>
      </p:nvGrpSpPr>
      <p:grpSpPr>
        <a:xfrm>
          <a:off x="0" y="0"/>
          <a:ext cx="0" cy="0"/>
          <a:chOff x="0" y="0"/>
          <a:chExt cx="0" cy="0"/>
        </a:xfrm>
      </p:grpSpPr>
      <p:sp>
        <p:nvSpPr>
          <p:cNvPr id="12" name="Rectangle 11"/>
          <p:cNvSpPr/>
          <p:nvPr userDrawn="1"/>
        </p:nvSpPr>
        <p:spPr>
          <a:xfrm>
            <a:off x="-108520" y="1052736"/>
            <a:ext cx="9289032" cy="5805264"/>
          </a:xfrm>
          <a:prstGeom prst="rect">
            <a:avLst/>
          </a:prstGeom>
          <a:solidFill>
            <a:srgbClr val="F59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 name="Titre 1"/>
          <p:cNvSpPr>
            <a:spLocks noGrp="1"/>
          </p:cNvSpPr>
          <p:nvPr>
            <p:ph type="title"/>
          </p:nvPr>
        </p:nvSpPr>
        <p:spPr>
          <a:xfrm>
            <a:off x="722313" y="1904110"/>
            <a:ext cx="7772400" cy="2749026"/>
          </a:xfrm>
        </p:spPr>
        <p:txBody>
          <a:bodyPr anchor="t"/>
          <a:lstStyle>
            <a:lvl1pPr algn="l">
              <a:defRPr sz="4000" b="1" cap="all">
                <a:solidFill>
                  <a:schemeClr val="bg1"/>
                </a:solidFill>
              </a:defRPr>
            </a:lvl1pPr>
          </a:lstStyle>
          <a:p>
            <a:r>
              <a:rPr lang="fr-FR" dirty="0" smtClean="0"/>
              <a:t>Modifiez le style du titre</a:t>
            </a:r>
            <a:endParaRPr lang="fr-FR" dirty="0"/>
          </a:p>
        </p:txBody>
      </p:sp>
      <p:sp>
        <p:nvSpPr>
          <p:cNvPr id="13"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4"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5" name="Rectangle 14"/>
          <p:cNvSpPr/>
          <p:nvPr userDrawn="1"/>
        </p:nvSpPr>
        <p:spPr>
          <a:xfrm>
            <a:off x="-107267" y="-72008"/>
            <a:ext cx="9289032" cy="1124744"/>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99216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lvl1pPr algn="l">
              <a:defRPr sz="2800">
                <a:solidFill>
                  <a:srgbClr val="CD0047"/>
                </a:solidFill>
                <a:latin typeface="Chalet"/>
              </a:defRPr>
            </a:lvl1pPr>
          </a:lstStyle>
          <a:p>
            <a:r>
              <a:rPr lang="fr-FR" dirty="0" smtClean="0"/>
              <a:t>Modifiez le style du titre</a:t>
            </a:r>
            <a:endParaRPr lang="fr-FR" dirty="0"/>
          </a:p>
        </p:txBody>
      </p:sp>
      <p:sp>
        <p:nvSpPr>
          <p:cNvPr id="3" name="Espace réservé du contenu 2"/>
          <p:cNvSpPr>
            <a:spLocks noGrp="1"/>
          </p:cNvSpPr>
          <p:nvPr>
            <p:ph idx="1"/>
          </p:nvPr>
        </p:nvSpPr>
        <p:spPr/>
        <p:txBody>
          <a:bodyPr>
            <a:normAutofit/>
          </a:bodyPr>
          <a:lstStyle>
            <a:lvl1pPr>
              <a:defRPr sz="2400">
                <a:latin typeface="Chalet"/>
              </a:defRPr>
            </a:lvl1pPr>
            <a:lvl2pPr>
              <a:defRPr sz="2000">
                <a:latin typeface="Chalet"/>
              </a:defRPr>
            </a:lvl2pPr>
            <a:lvl3pPr>
              <a:defRPr sz="1800">
                <a:latin typeface="Chalet"/>
              </a:defRPr>
            </a:lvl3pPr>
            <a:lvl4pPr>
              <a:defRPr sz="1600">
                <a:latin typeface="Chalet"/>
              </a:defRPr>
            </a:lvl4pPr>
            <a:lvl5pPr>
              <a:defRPr sz="1600">
                <a:latin typeface="Chale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Rectangle 8"/>
          <p:cNvSpPr/>
          <p:nvPr userDrawn="1"/>
        </p:nvSpPr>
        <p:spPr>
          <a:xfrm>
            <a:off x="-108520" y="6309320"/>
            <a:ext cx="9289032" cy="548680"/>
          </a:xfrm>
          <a:prstGeom prst="rect">
            <a:avLst/>
          </a:prstGeom>
          <a:solidFill>
            <a:srgbClr val="C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1"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2" name="Rectangle 11"/>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58276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84200" y="1656481"/>
            <a:ext cx="4038600" cy="4525963"/>
          </a:xfrm>
        </p:spPr>
        <p:txBody>
          <a:bodyPr>
            <a:normAutofit/>
          </a:bodyPr>
          <a:lstStyle>
            <a:lvl1pPr>
              <a:buClr>
                <a:srgbClr val="F59701"/>
              </a:buClr>
              <a:defRPr sz="2400">
                <a:ln>
                  <a:noFill/>
                </a:ln>
                <a:solidFill>
                  <a:schemeClr val="tx1"/>
                </a:solidFill>
                <a:latin typeface="Chalet"/>
              </a:defRPr>
            </a:lvl1pPr>
            <a:lvl2pPr>
              <a:buClr>
                <a:srgbClr val="F59701"/>
              </a:buClr>
              <a:defRPr sz="2000">
                <a:ln>
                  <a:noFill/>
                </a:ln>
                <a:solidFill>
                  <a:schemeClr val="tx1"/>
                </a:solidFill>
                <a:latin typeface="Chalet"/>
              </a:defRPr>
            </a:lvl2pPr>
            <a:lvl3pPr>
              <a:buClr>
                <a:srgbClr val="F59701"/>
              </a:buClr>
              <a:defRPr sz="1800">
                <a:ln>
                  <a:noFill/>
                </a:ln>
                <a:solidFill>
                  <a:schemeClr val="tx1"/>
                </a:solidFill>
                <a:latin typeface="Chalet"/>
              </a:defRPr>
            </a:lvl3pPr>
            <a:lvl4pPr>
              <a:buClr>
                <a:srgbClr val="F59701"/>
              </a:buClr>
              <a:defRPr sz="1600">
                <a:ln>
                  <a:noFill/>
                </a:ln>
                <a:solidFill>
                  <a:schemeClr val="tx1"/>
                </a:solidFill>
                <a:latin typeface="Chalet"/>
              </a:defRPr>
            </a:lvl4pPr>
            <a:lvl5pPr>
              <a:buClr>
                <a:srgbClr val="F59701"/>
              </a:buClr>
              <a:defRPr sz="1600">
                <a:ln>
                  <a:noFill/>
                </a:ln>
                <a:solidFill>
                  <a:schemeClr val="tx1"/>
                </a:solidFill>
                <a:latin typeface="Chalet"/>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a:defRPr sz="2400">
                <a:latin typeface="Chalet"/>
              </a:defRPr>
            </a:lvl1pPr>
            <a:lvl2pPr>
              <a:buClr>
                <a:srgbClr val="F59701"/>
              </a:buClr>
              <a:defRPr sz="2000">
                <a:latin typeface="Chalet"/>
              </a:defRPr>
            </a:lvl2pPr>
            <a:lvl3pPr>
              <a:defRPr sz="1800">
                <a:latin typeface="Chalet"/>
              </a:defRPr>
            </a:lvl3pPr>
            <a:lvl4pPr>
              <a:defRPr sz="1600">
                <a:latin typeface="Chalet"/>
              </a:defRPr>
            </a:lvl4pPr>
            <a:lvl5pPr>
              <a:defRPr sz="1600">
                <a:latin typeface="Chalet"/>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Rectangle 10"/>
          <p:cNvSpPr/>
          <p:nvPr userDrawn="1"/>
        </p:nvSpPr>
        <p:spPr>
          <a:xfrm>
            <a:off x="-108520" y="6309320"/>
            <a:ext cx="9289032" cy="548680"/>
          </a:xfrm>
          <a:prstGeom prst="rect">
            <a:avLst/>
          </a:prstGeom>
          <a:solidFill>
            <a:srgbClr val="F59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3"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4" name="Rectangle 13"/>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57200" y="274638"/>
            <a:ext cx="8229600" cy="850106"/>
          </a:xfrm>
        </p:spPr>
        <p:txBody>
          <a:bodyPr>
            <a:normAutofit/>
          </a:bodyPr>
          <a:lstStyle>
            <a:lvl1pPr algn="l">
              <a:defRPr sz="2800">
                <a:solidFill>
                  <a:srgbClr val="F59701"/>
                </a:solidFill>
                <a:latin typeface="Chalet"/>
              </a:defRPr>
            </a:lvl1pPr>
          </a:lstStyle>
          <a:p>
            <a:r>
              <a:rPr lang="fr-FR" dirty="0" smtClean="0"/>
              <a:t>Modifiez le style du titre</a:t>
            </a:r>
            <a:endParaRPr lang="fr-FR" dirty="0"/>
          </a:p>
        </p:txBody>
      </p:sp>
    </p:spTree>
    <p:extLst>
      <p:ext uri="{BB962C8B-B14F-4D97-AF65-F5344CB8AC3E}">
        <p14:creationId xmlns:p14="http://schemas.microsoft.com/office/powerpoint/2010/main" val="34470671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re seul">
    <p:spTree>
      <p:nvGrpSpPr>
        <p:cNvPr id="1" name=""/>
        <p:cNvGrpSpPr/>
        <p:nvPr/>
      </p:nvGrpSpPr>
      <p:grpSpPr>
        <a:xfrm>
          <a:off x="0" y="0"/>
          <a:ext cx="0" cy="0"/>
          <a:chOff x="0" y="0"/>
          <a:chExt cx="0" cy="0"/>
        </a:xfrm>
      </p:grpSpPr>
      <p:sp>
        <p:nvSpPr>
          <p:cNvPr id="9" name="Rectangle 8"/>
          <p:cNvSpPr/>
          <p:nvPr userDrawn="1"/>
        </p:nvSpPr>
        <p:spPr>
          <a:xfrm>
            <a:off x="-108520" y="6309320"/>
            <a:ext cx="9289032" cy="548680"/>
          </a:xfrm>
          <a:prstGeom prst="rect">
            <a:avLst/>
          </a:prstGeom>
          <a:solidFill>
            <a:srgbClr val="F59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halet"/>
            </a:endParaRPr>
          </a:p>
        </p:txBody>
      </p:sp>
      <p:sp>
        <p:nvSpPr>
          <p:cNvPr id="10"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1"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2" name="Rectangle 11"/>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p:cNvSpPr>
            <a:spLocks noGrp="1"/>
          </p:cNvSpPr>
          <p:nvPr>
            <p:ph type="title"/>
          </p:nvPr>
        </p:nvSpPr>
        <p:spPr>
          <a:xfrm>
            <a:off x="457200" y="274638"/>
            <a:ext cx="8229600" cy="850106"/>
          </a:xfrm>
        </p:spPr>
        <p:txBody>
          <a:bodyPr>
            <a:normAutofit/>
          </a:bodyPr>
          <a:lstStyle>
            <a:lvl1pPr algn="l">
              <a:defRPr sz="2800">
                <a:solidFill>
                  <a:srgbClr val="F59701"/>
                </a:solidFill>
                <a:latin typeface="Chalet"/>
              </a:defRPr>
            </a:lvl1pPr>
          </a:lstStyle>
          <a:p>
            <a:r>
              <a:rPr lang="fr-FR" dirty="0" smtClean="0"/>
              <a:t>Modifiez le style du titre</a:t>
            </a:r>
            <a:endParaRPr lang="fr-FR" dirty="0"/>
          </a:p>
        </p:txBody>
      </p:sp>
      <p:sp>
        <p:nvSpPr>
          <p:cNvPr id="7" name="Rectangle 6"/>
          <p:cNvSpPr/>
          <p:nvPr userDrawn="1"/>
        </p:nvSpPr>
        <p:spPr>
          <a:xfrm>
            <a:off x="6444208" y="0"/>
            <a:ext cx="2699792" cy="6309320"/>
          </a:xfrm>
          <a:prstGeom prst="rect">
            <a:avLst/>
          </a:prstGeom>
          <a:solidFill>
            <a:schemeClr val="bg1">
              <a:lumMod val="8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651744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8" name="Rectangle 7"/>
          <p:cNvSpPr/>
          <p:nvPr userDrawn="1"/>
        </p:nvSpPr>
        <p:spPr>
          <a:xfrm>
            <a:off x="-108520" y="6309320"/>
            <a:ext cx="9289032" cy="548680"/>
          </a:xfrm>
          <a:prstGeom prst="rect">
            <a:avLst/>
          </a:prstGeom>
          <a:solidFill>
            <a:srgbClr val="C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dirty="0" smtClean="0"/>
              <a:t>OBSERVATOIRE NATIONAL DE LA POLITIQUE DE LA VILLE – ONPV</a:t>
            </a:r>
            <a:endParaRPr lang="fr-FR" dirty="0"/>
          </a:p>
        </p:txBody>
      </p:sp>
      <p:sp>
        <p:nvSpPr>
          <p:cNvPr id="10"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1" name="Rectangle 10"/>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78027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eme de couv">
    <p:spTree>
      <p:nvGrpSpPr>
        <p:cNvPr id="1" name=""/>
        <p:cNvGrpSpPr/>
        <p:nvPr/>
      </p:nvGrpSpPr>
      <p:grpSpPr>
        <a:xfrm>
          <a:off x="0" y="0"/>
          <a:ext cx="0" cy="0"/>
          <a:chOff x="0" y="0"/>
          <a:chExt cx="0" cy="0"/>
        </a:xfrm>
      </p:grpSpPr>
      <p:sp>
        <p:nvSpPr>
          <p:cNvPr id="8" name="Rectangle 7"/>
          <p:cNvSpPr/>
          <p:nvPr userDrawn="1"/>
        </p:nvSpPr>
        <p:spPr>
          <a:xfrm>
            <a:off x="-108520" y="5013176"/>
            <a:ext cx="9289032" cy="1844824"/>
          </a:xfrm>
          <a:prstGeom prst="rect">
            <a:avLst/>
          </a:prstGeom>
          <a:solidFill>
            <a:srgbClr val="C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pied de page 4"/>
          <p:cNvSpPr>
            <a:spLocks noGrp="1"/>
          </p:cNvSpPr>
          <p:nvPr>
            <p:ph type="ftr" sz="quarter" idx="3"/>
          </p:nvPr>
        </p:nvSpPr>
        <p:spPr>
          <a:xfrm>
            <a:off x="-107267" y="5805264"/>
            <a:ext cx="9251267" cy="288032"/>
          </a:xfrm>
          <a:prstGeom prst="rect">
            <a:avLst/>
          </a:prstGeom>
        </p:spPr>
        <p:txBody>
          <a:bodyPr/>
          <a:lstStyle>
            <a:lvl1pPr algn="ctr">
              <a:defRPr sz="1400" spc="300">
                <a:solidFill>
                  <a:schemeClr val="bg1"/>
                </a:solidFill>
                <a:latin typeface="Chalet"/>
              </a:defRPr>
            </a:lvl1pPr>
          </a:lstStyle>
          <a:p>
            <a:r>
              <a:rPr lang="fr-FR" smtClean="0"/>
              <a:t>OBSERVATOIRE NATIONAL DE LA POLITIQUE DE LA VILLE – ONPV</a:t>
            </a:r>
            <a:endParaRPr lang="fr-FR" dirty="0"/>
          </a:p>
        </p:txBody>
      </p:sp>
      <p:sp>
        <p:nvSpPr>
          <p:cNvPr id="6" name="Titre 1"/>
          <p:cNvSpPr>
            <a:spLocks noGrp="1"/>
          </p:cNvSpPr>
          <p:nvPr>
            <p:ph type="title"/>
          </p:nvPr>
        </p:nvSpPr>
        <p:spPr>
          <a:xfrm>
            <a:off x="457200" y="1709936"/>
            <a:ext cx="8229600" cy="1143000"/>
          </a:xfrm>
        </p:spPr>
        <p:txBody>
          <a:bodyPr>
            <a:normAutofit/>
          </a:bodyPr>
          <a:lstStyle>
            <a:lvl1pPr>
              <a:defRPr sz="2800">
                <a:latin typeface="Chalet"/>
              </a:defRPr>
            </a:lvl1pPr>
          </a:lstStyle>
          <a:p>
            <a:r>
              <a:rPr lang="fr-FR" smtClean="0"/>
              <a:t>Modifiez le style du titre</a:t>
            </a:r>
            <a:endParaRPr lang="fr-FR"/>
          </a:p>
        </p:txBody>
      </p:sp>
      <p:sp>
        <p:nvSpPr>
          <p:cNvPr id="7" name="Rectangle 6"/>
          <p:cNvSpPr/>
          <p:nvPr userDrawn="1"/>
        </p:nvSpPr>
        <p:spPr>
          <a:xfrm>
            <a:off x="-107267" y="4869160"/>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2033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2" name="Rectangle 11"/>
          <p:cNvSpPr/>
          <p:nvPr userDrawn="1"/>
        </p:nvSpPr>
        <p:spPr>
          <a:xfrm>
            <a:off x="-108520" y="1052736"/>
            <a:ext cx="9289032" cy="5805264"/>
          </a:xfrm>
          <a:prstGeom prst="rect">
            <a:avLst/>
          </a:prstGeom>
          <a:solidFill>
            <a:srgbClr val="C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22313" y="1904110"/>
            <a:ext cx="7772400" cy="2749026"/>
          </a:xfrm>
        </p:spPr>
        <p:txBody>
          <a:bodyPr anchor="t"/>
          <a:lstStyle>
            <a:lvl1pPr algn="l">
              <a:defRPr sz="4000" b="1" cap="all">
                <a:solidFill>
                  <a:schemeClr val="bg1"/>
                </a:solidFill>
              </a:defRPr>
            </a:lvl1pPr>
          </a:lstStyle>
          <a:p>
            <a:r>
              <a:rPr lang="fr-FR" dirty="0" smtClean="0"/>
              <a:t>Modifiez le style du titre</a:t>
            </a:r>
            <a:endParaRPr lang="fr-FR" dirty="0"/>
          </a:p>
        </p:txBody>
      </p:sp>
      <p:sp>
        <p:nvSpPr>
          <p:cNvPr id="13"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4"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5" name="Rectangle 14"/>
          <p:cNvSpPr/>
          <p:nvPr userDrawn="1"/>
        </p:nvSpPr>
        <p:spPr>
          <a:xfrm>
            <a:off x="-107267" y="-72008"/>
            <a:ext cx="9289032" cy="1124744"/>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83469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84200" y="1656481"/>
            <a:ext cx="4038600" cy="4525963"/>
          </a:xfrm>
        </p:spPr>
        <p:txBody>
          <a:bodyPr>
            <a:normAutofit/>
          </a:bodyPr>
          <a:lstStyle>
            <a:lvl1pPr>
              <a:buClr>
                <a:srgbClr val="E50D3E"/>
              </a:buClr>
              <a:defRPr sz="2400">
                <a:latin typeface="Chalet"/>
              </a:defRPr>
            </a:lvl1pPr>
            <a:lvl2pPr>
              <a:buClr>
                <a:srgbClr val="E50D3E"/>
              </a:buClr>
              <a:defRPr sz="2000">
                <a:latin typeface="Chalet"/>
              </a:defRPr>
            </a:lvl2pPr>
            <a:lvl3pPr>
              <a:buClr>
                <a:srgbClr val="E50D3E"/>
              </a:buClr>
              <a:defRPr sz="1800">
                <a:latin typeface="Chalet"/>
              </a:defRPr>
            </a:lvl3pPr>
            <a:lvl4pPr>
              <a:buClr>
                <a:srgbClr val="E50D3E"/>
              </a:buClr>
              <a:defRPr sz="1600">
                <a:latin typeface="Chalet"/>
              </a:defRPr>
            </a:lvl4pPr>
            <a:lvl5pPr>
              <a:buClr>
                <a:srgbClr val="E50D3E"/>
              </a:buClr>
              <a:defRPr sz="1600">
                <a:latin typeface="Chalet"/>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a:buClr>
                <a:srgbClr val="E50D3E"/>
              </a:buClr>
              <a:defRPr sz="2400">
                <a:latin typeface="Chalet"/>
              </a:defRPr>
            </a:lvl1pPr>
            <a:lvl2pPr>
              <a:buClr>
                <a:srgbClr val="E50D3E"/>
              </a:buClr>
              <a:defRPr sz="2000">
                <a:latin typeface="Chalet"/>
              </a:defRPr>
            </a:lvl2pPr>
            <a:lvl3pPr>
              <a:buClr>
                <a:srgbClr val="E50D3E"/>
              </a:buClr>
              <a:defRPr sz="1800">
                <a:latin typeface="Chalet"/>
              </a:defRPr>
            </a:lvl3pPr>
            <a:lvl4pPr>
              <a:buClr>
                <a:srgbClr val="E50D3E"/>
              </a:buClr>
              <a:defRPr sz="1600">
                <a:latin typeface="Chalet"/>
              </a:defRPr>
            </a:lvl4pPr>
            <a:lvl5pPr>
              <a:buClr>
                <a:srgbClr val="E50D3E"/>
              </a:buClr>
              <a:defRPr sz="1600">
                <a:latin typeface="Chalet"/>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Rectangle 10"/>
          <p:cNvSpPr/>
          <p:nvPr userDrawn="1"/>
        </p:nvSpPr>
        <p:spPr>
          <a:xfrm>
            <a:off x="-108520" y="6309320"/>
            <a:ext cx="9289032" cy="548680"/>
          </a:xfrm>
          <a:prstGeom prst="rect">
            <a:avLst/>
          </a:prstGeom>
          <a:solidFill>
            <a:srgbClr val="C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3"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4" name="Rectangle 13"/>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57200" y="274638"/>
            <a:ext cx="8229600" cy="850106"/>
          </a:xfrm>
        </p:spPr>
        <p:txBody>
          <a:bodyPr>
            <a:normAutofit/>
          </a:bodyPr>
          <a:lstStyle>
            <a:lvl1pPr algn="l">
              <a:defRPr sz="2800">
                <a:solidFill>
                  <a:srgbClr val="CD0047"/>
                </a:solidFill>
                <a:latin typeface="Chalet"/>
              </a:defRPr>
            </a:lvl1pPr>
          </a:lstStyle>
          <a:p>
            <a:r>
              <a:rPr lang="fr-FR" dirty="0" smtClean="0"/>
              <a:t>Modifiez le style du titre</a:t>
            </a:r>
            <a:endParaRPr lang="fr-FR" dirty="0"/>
          </a:p>
        </p:txBody>
      </p:sp>
    </p:spTree>
    <p:extLst>
      <p:ext uri="{BB962C8B-B14F-4D97-AF65-F5344CB8AC3E}">
        <p14:creationId xmlns:p14="http://schemas.microsoft.com/office/powerpoint/2010/main" val="15533832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1800" b="1">
                <a:latin typeface="Chale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defRPr sz="2000">
                <a:latin typeface="Chalet"/>
              </a:defRPr>
            </a:lvl1pPr>
            <a:lvl2pPr>
              <a:defRPr sz="1800">
                <a:latin typeface="Chalet"/>
              </a:defRPr>
            </a:lvl2pPr>
            <a:lvl3pPr>
              <a:defRPr sz="1600">
                <a:latin typeface="Chalet"/>
              </a:defRPr>
            </a:lvl3pPr>
            <a:lvl4pPr>
              <a:defRPr sz="1400">
                <a:latin typeface="Chalet"/>
              </a:defRPr>
            </a:lvl4pPr>
            <a:lvl5pPr>
              <a:defRPr sz="1400">
                <a:latin typeface="Chalet"/>
              </a:defRPr>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sz="1800" b="1">
                <a:latin typeface="Chale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normAutofit/>
          </a:bodyPr>
          <a:lstStyle>
            <a:lvl1pPr>
              <a:defRPr sz="2000">
                <a:latin typeface="Chalet"/>
              </a:defRPr>
            </a:lvl1pPr>
            <a:lvl2pPr>
              <a:defRPr sz="1800">
                <a:latin typeface="Chalet"/>
              </a:defRPr>
            </a:lvl2pPr>
            <a:lvl3pPr>
              <a:defRPr sz="1600">
                <a:latin typeface="Chalet"/>
              </a:defRPr>
            </a:lvl3pPr>
            <a:lvl4pPr>
              <a:defRPr sz="1400">
                <a:latin typeface="Chalet"/>
              </a:defRPr>
            </a:lvl4pPr>
            <a:lvl5pPr>
              <a:defRPr sz="1400">
                <a:latin typeface="Chalet"/>
              </a:defRPr>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Rectangle 12"/>
          <p:cNvSpPr/>
          <p:nvPr userDrawn="1"/>
        </p:nvSpPr>
        <p:spPr>
          <a:xfrm>
            <a:off x="-108520" y="6309320"/>
            <a:ext cx="9289032" cy="548680"/>
          </a:xfrm>
          <a:prstGeom prst="rect">
            <a:avLst/>
          </a:prstGeom>
          <a:solidFill>
            <a:srgbClr val="C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pied de page 4"/>
          <p:cNvSpPr>
            <a:spLocks noGrp="1"/>
          </p:cNvSpPr>
          <p:nvPr>
            <p:ph type="ftr" sz="quarter" idx="10"/>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5" name="Espace réservé du numéro de diapositive 5"/>
          <p:cNvSpPr>
            <a:spLocks noGrp="1"/>
          </p:cNvSpPr>
          <p:nvPr>
            <p:ph type="sldNum" sz="quarter" idx="11"/>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6" name="Rectangle 15"/>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p:cNvSpPr>
            <a:spLocks noGrp="1"/>
          </p:cNvSpPr>
          <p:nvPr>
            <p:ph type="title"/>
          </p:nvPr>
        </p:nvSpPr>
        <p:spPr>
          <a:xfrm>
            <a:off x="457200" y="274638"/>
            <a:ext cx="8229600" cy="850106"/>
          </a:xfrm>
        </p:spPr>
        <p:txBody>
          <a:bodyPr>
            <a:normAutofit/>
          </a:bodyPr>
          <a:lstStyle>
            <a:lvl1pPr algn="l">
              <a:defRPr sz="2800">
                <a:solidFill>
                  <a:srgbClr val="CD0047"/>
                </a:solidFill>
                <a:latin typeface="Chalet"/>
              </a:defRPr>
            </a:lvl1pPr>
          </a:lstStyle>
          <a:p>
            <a:r>
              <a:rPr lang="fr-FR" dirty="0" smtClean="0"/>
              <a:t>Modifiez le style du titre</a:t>
            </a:r>
            <a:endParaRPr lang="fr-FR" dirty="0"/>
          </a:p>
        </p:txBody>
      </p:sp>
    </p:spTree>
    <p:extLst>
      <p:ext uri="{BB962C8B-B14F-4D97-AF65-F5344CB8AC3E}">
        <p14:creationId xmlns:p14="http://schemas.microsoft.com/office/powerpoint/2010/main" val="315286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Rectangle 8"/>
          <p:cNvSpPr/>
          <p:nvPr userDrawn="1"/>
        </p:nvSpPr>
        <p:spPr>
          <a:xfrm>
            <a:off x="-108520" y="6309320"/>
            <a:ext cx="9289032" cy="548680"/>
          </a:xfrm>
          <a:prstGeom prst="rect">
            <a:avLst/>
          </a:prstGeom>
          <a:solidFill>
            <a:srgbClr val="CD0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halet"/>
            </a:endParaRPr>
          </a:p>
        </p:txBody>
      </p:sp>
      <p:sp>
        <p:nvSpPr>
          <p:cNvPr id="10"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1"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2" name="Rectangle 11"/>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p:cNvSpPr>
            <a:spLocks noGrp="1"/>
          </p:cNvSpPr>
          <p:nvPr>
            <p:ph type="title"/>
          </p:nvPr>
        </p:nvSpPr>
        <p:spPr>
          <a:xfrm>
            <a:off x="457200" y="274638"/>
            <a:ext cx="8229600" cy="850106"/>
          </a:xfrm>
        </p:spPr>
        <p:txBody>
          <a:bodyPr>
            <a:normAutofit/>
          </a:bodyPr>
          <a:lstStyle>
            <a:lvl1pPr algn="l">
              <a:defRPr sz="2800">
                <a:solidFill>
                  <a:srgbClr val="CD0047"/>
                </a:solidFill>
                <a:latin typeface="Chalet"/>
              </a:defRPr>
            </a:lvl1pPr>
          </a:lstStyle>
          <a:p>
            <a:r>
              <a:rPr lang="fr-FR" dirty="0" smtClean="0"/>
              <a:t>Modifiez le style du titre</a:t>
            </a:r>
            <a:endParaRPr lang="fr-FR" dirty="0"/>
          </a:p>
        </p:txBody>
      </p:sp>
      <p:sp>
        <p:nvSpPr>
          <p:cNvPr id="7" name="Rectangle 6"/>
          <p:cNvSpPr/>
          <p:nvPr userDrawn="1"/>
        </p:nvSpPr>
        <p:spPr>
          <a:xfrm>
            <a:off x="6444208" y="0"/>
            <a:ext cx="2699792" cy="6309320"/>
          </a:xfrm>
          <a:prstGeom prst="rect">
            <a:avLst/>
          </a:prstGeom>
          <a:solidFill>
            <a:schemeClr val="bg1">
              <a:lumMod val="8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65847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de section">
    <p:spTree>
      <p:nvGrpSpPr>
        <p:cNvPr id="1" name=""/>
        <p:cNvGrpSpPr/>
        <p:nvPr/>
      </p:nvGrpSpPr>
      <p:grpSpPr>
        <a:xfrm>
          <a:off x="0" y="0"/>
          <a:ext cx="0" cy="0"/>
          <a:chOff x="0" y="0"/>
          <a:chExt cx="0" cy="0"/>
        </a:xfrm>
      </p:grpSpPr>
      <p:sp>
        <p:nvSpPr>
          <p:cNvPr id="12" name="Rectangle 11"/>
          <p:cNvSpPr/>
          <p:nvPr userDrawn="1"/>
        </p:nvSpPr>
        <p:spPr>
          <a:xfrm>
            <a:off x="-108520" y="1052736"/>
            <a:ext cx="9289032" cy="5805264"/>
          </a:xfrm>
          <a:prstGeom prst="rect">
            <a:avLst/>
          </a:prstGeom>
          <a:solidFill>
            <a:srgbClr val="AEC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22313" y="1904110"/>
            <a:ext cx="7772400" cy="2749026"/>
          </a:xfrm>
        </p:spPr>
        <p:txBody>
          <a:bodyPr anchor="t"/>
          <a:lstStyle>
            <a:lvl1pPr algn="l">
              <a:defRPr sz="4000" b="1" cap="all">
                <a:solidFill>
                  <a:schemeClr val="bg1"/>
                </a:solidFill>
              </a:defRPr>
            </a:lvl1pPr>
          </a:lstStyle>
          <a:p>
            <a:r>
              <a:rPr lang="fr-FR" dirty="0" smtClean="0"/>
              <a:t>Modifiez le style du titre</a:t>
            </a:r>
            <a:endParaRPr lang="fr-FR" dirty="0"/>
          </a:p>
        </p:txBody>
      </p:sp>
      <p:sp>
        <p:nvSpPr>
          <p:cNvPr id="13"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4"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5" name="Rectangle 14"/>
          <p:cNvSpPr/>
          <p:nvPr userDrawn="1"/>
        </p:nvSpPr>
        <p:spPr>
          <a:xfrm>
            <a:off x="-107267" y="-72008"/>
            <a:ext cx="9289032" cy="1124744"/>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9954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84200" y="1656481"/>
            <a:ext cx="4038600" cy="4525963"/>
          </a:xfrm>
        </p:spPr>
        <p:txBody>
          <a:bodyPr>
            <a:normAutofit/>
          </a:bodyPr>
          <a:lstStyle>
            <a:lvl1pPr>
              <a:buClr>
                <a:srgbClr val="AECA15"/>
              </a:buClr>
              <a:defRPr sz="2400">
                <a:latin typeface="Chalet"/>
              </a:defRPr>
            </a:lvl1pPr>
            <a:lvl2pPr>
              <a:buClr>
                <a:srgbClr val="AECA15"/>
              </a:buClr>
              <a:defRPr sz="2000">
                <a:latin typeface="Chalet"/>
              </a:defRPr>
            </a:lvl2pPr>
            <a:lvl3pPr>
              <a:buClr>
                <a:srgbClr val="AECA15"/>
              </a:buClr>
              <a:defRPr sz="1800">
                <a:latin typeface="Chalet"/>
              </a:defRPr>
            </a:lvl3pPr>
            <a:lvl4pPr>
              <a:buClr>
                <a:srgbClr val="AECA15"/>
              </a:buClr>
              <a:defRPr sz="1600">
                <a:latin typeface="Chalet"/>
              </a:defRPr>
            </a:lvl4pPr>
            <a:lvl5pPr>
              <a:buClr>
                <a:srgbClr val="AECA15"/>
              </a:buClr>
              <a:defRPr sz="1600">
                <a:latin typeface="Chalet"/>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a:buClr>
                <a:srgbClr val="AECA15"/>
              </a:buClr>
              <a:defRPr sz="2400">
                <a:latin typeface="Chalet"/>
              </a:defRPr>
            </a:lvl1pPr>
            <a:lvl2pPr>
              <a:buClr>
                <a:srgbClr val="AECA15"/>
              </a:buClr>
              <a:defRPr sz="2000">
                <a:latin typeface="Chalet"/>
              </a:defRPr>
            </a:lvl2pPr>
            <a:lvl3pPr>
              <a:buClr>
                <a:srgbClr val="AECA15"/>
              </a:buClr>
              <a:defRPr sz="1800">
                <a:latin typeface="Chalet"/>
              </a:defRPr>
            </a:lvl3pPr>
            <a:lvl4pPr>
              <a:buClr>
                <a:srgbClr val="AECA15"/>
              </a:buClr>
              <a:defRPr sz="1600">
                <a:latin typeface="Chalet"/>
              </a:defRPr>
            </a:lvl4pPr>
            <a:lvl5pPr>
              <a:buClr>
                <a:srgbClr val="AECA15"/>
              </a:buClr>
              <a:defRPr sz="1600">
                <a:latin typeface="Chalet"/>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Rectangle 10"/>
          <p:cNvSpPr/>
          <p:nvPr userDrawn="1"/>
        </p:nvSpPr>
        <p:spPr>
          <a:xfrm>
            <a:off x="-108520" y="6309320"/>
            <a:ext cx="9289032" cy="548680"/>
          </a:xfrm>
          <a:prstGeom prst="rect">
            <a:avLst/>
          </a:prstGeom>
          <a:solidFill>
            <a:srgbClr val="AEC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3"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4" name="Rectangle 13"/>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
          <p:cNvSpPr>
            <a:spLocks noGrp="1"/>
          </p:cNvSpPr>
          <p:nvPr>
            <p:ph type="title"/>
          </p:nvPr>
        </p:nvSpPr>
        <p:spPr>
          <a:xfrm>
            <a:off x="457200" y="274638"/>
            <a:ext cx="8229600" cy="850106"/>
          </a:xfrm>
        </p:spPr>
        <p:txBody>
          <a:bodyPr>
            <a:normAutofit/>
          </a:bodyPr>
          <a:lstStyle>
            <a:lvl1pPr algn="l">
              <a:defRPr sz="2800">
                <a:solidFill>
                  <a:srgbClr val="AECA15"/>
                </a:solidFill>
                <a:latin typeface="Chalet"/>
              </a:defRPr>
            </a:lvl1pPr>
          </a:lstStyle>
          <a:p>
            <a:r>
              <a:rPr lang="fr-FR" dirty="0" smtClean="0"/>
              <a:t>Modifiez le style du titre</a:t>
            </a:r>
            <a:endParaRPr lang="fr-FR" dirty="0"/>
          </a:p>
        </p:txBody>
      </p:sp>
    </p:spTree>
    <p:extLst>
      <p:ext uri="{BB962C8B-B14F-4D97-AF65-F5344CB8AC3E}">
        <p14:creationId xmlns:p14="http://schemas.microsoft.com/office/powerpoint/2010/main" val="32504736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9" name="Rectangle 8"/>
          <p:cNvSpPr/>
          <p:nvPr userDrawn="1"/>
        </p:nvSpPr>
        <p:spPr>
          <a:xfrm>
            <a:off x="-108520" y="6309320"/>
            <a:ext cx="9289032" cy="548680"/>
          </a:xfrm>
          <a:prstGeom prst="rect">
            <a:avLst/>
          </a:prstGeom>
          <a:solidFill>
            <a:srgbClr val="AEC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halet"/>
            </a:endParaRPr>
          </a:p>
        </p:txBody>
      </p:sp>
      <p:sp>
        <p:nvSpPr>
          <p:cNvPr id="10" name="Espace réservé du pied de page 4"/>
          <p:cNvSpPr>
            <a:spLocks noGrp="1"/>
          </p:cNvSpPr>
          <p:nvPr>
            <p:ph type="ftr" sz="quarter" idx="3"/>
          </p:nvPr>
        </p:nvSpPr>
        <p:spPr>
          <a:xfrm>
            <a:off x="395536" y="6453336"/>
            <a:ext cx="7272808" cy="227310"/>
          </a:xfrm>
          <a:prstGeom prst="rect">
            <a:avLst/>
          </a:prstGeom>
        </p:spPr>
        <p:txBody>
          <a:bodyPr/>
          <a:lstStyle>
            <a:lvl1pPr algn="l">
              <a:defRPr sz="1100" spc="300">
                <a:solidFill>
                  <a:schemeClr val="bg1"/>
                </a:solidFill>
                <a:latin typeface="Chalet"/>
              </a:defRPr>
            </a:lvl1pPr>
          </a:lstStyle>
          <a:p>
            <a:r>
              <a:rPr lang="fr-FR" smtClean="0"/>
              <a:t>OBSERVATOIRE NATIONAL DE LA POLITIQUE DE LA VILLE – ONPV</a:t>
            </a:r>
            <a:endParaRPr lang="fr-FR" dirty="0"/>
          </a:p>
        </p:txBody>
      </p:sp>
      <p:sp>
        <p:nvSpPr>
          <p:cNvPr id="11" name="Espace réservé du numéro de diapositive 5"/>
          <p:cNvSpPr>
            <a:spLocks noGrp="1"/>
          </p:cNvSpPr>
          <p:nvPr>
            <p:ph type="sldNum" sz="quarter" idx="4"/>
          </p:nvPr>
        </p:nvSpPr>
        <p:spPr>
          <a:xfrm>
            <a:off x="8100392" y="6381328"/>
            <a:ext cx="586408" cy="365125"/>
          </a:xfrm>
          <a:prstGeom prst="rect">
            <a:avLst/>
          </a:prstGeom>
        </p:spPr>
        <p:txBody>
          <a:bodyPr/>
          <a:lstStyle>
            <a:lvl1pPr algn="r">
              <a:defRPr>
                <a:solidFill>
                  <a:schemeClr val="bg1"/>
                </a:solidFill>
              </a:defRPr>
            </a:lvl1pPr>
          </a:lstStyle>
          <a:p>
            <a:fld id="{5BDB8A8E-EFD1-4B73-B2DE-37E3EE040488}" type="slidenum">
              <a:rPr lang="fr-FR" smtClean="0"/>
              <a:pPr/>
              <a:t>‹N°›</a:t>
            </a:fld>
            <a:endParaRPr lang="fr-FR" dirty="0"/>
          </a:p>
        </p:txBody>
      </p:sp>
      <p:sp>
        <p:nvSpPr>
          <p:cNvPr id="12" name="Rectangle 11"/>
          <p:cNvSpPr/>
          <p:nvPr userDrawn="1"/>
        </p:nvSpPr>
        <p:spPr>
          <a:xfrm>
            <a:off x="-107267" y="6165304"/>
            <a:ext cx="9289032" cy="144016"/>
          </a:xfrm>
          <a:prstGeom prst="rect">
            <a:avLst/>
          </a:prstGeom>
          <a:solidFill>
            <a:srgbClr val="E9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p:cNvSpPr>
            <a:spLocks noGrp="1"/>
          </p:cNvSpPr>
          <p:nvPr>
            <p:ph type="title"/>
          </p:nvPr>
        </p:nvSpPr>
        <p:spPr>
          <a:xfrm>
            <a:off x="457200" y="274638"/>
            <a:ext cx="8229600" cy="850106"/>
          </a:xfrm>
        </p:spPr>
        <p:txBody>
          <a:bodyPr>
            <a:normAutofit/>
          </a:bodyPr>
          <a:lstStyle>
            <a:lvl1pPr algn="l">
              <a:defRPr sz="2800">
                <a:solidFill>
                  <a:srgbClr val="AECA15"/>
                </a:solidFill>
                <a:latin typeface="Chalet"/>
              </a:defRPr>
            </a:lvl1pPr>
          </a:lstStyle>
          <a:p>
            <a:r>
              <a:rPr lang="fr-FR" dirty="0" smtClean="0"/>
              <a:t>Modifiez le style du titre</a:t>
            </a:r>
            <a:endParaRPr lang="fr-FR" dirty="0"/>
          </a:p>
        </p:txBody>
      </p:sp>
      <p:sp>
        <p:nvSpPr>
          <p:cNvPr id="7" name="Rectangle 6"/>
          <p:cNvSpPr/>
          <p:nvPr userDrawn="1"/>
        </p:nvSpPr>
        <p:spPr>
          <a:xfrm>
            <a:off x="6444208" y="0"/>
            <a:ext cx="2699792" cy="6309320"/>
          </a:xfrm>
          <a:prstGeom prst="rect">
            <a:avLst/>
          </a:prstGeom>
          <a:solidFill>
            <a:schemeClr val="bg1">
              <a:lumMod val="8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060518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275385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4" r:id="rId7"/>
    <p:sldLayoutId id="2147483665" r:id="rId8"/>
    <p:sldLayoutId id="2147483666" r:id="rId9"/>
    <p:sldLayoutId id="2147483657" r:id="rId10"/>
    <p:sldLayoutId id="2147483658" r:id="rId11"/>
    <p:sldLayoutId id="2147483660" r:id="rId12"/>
    <p:sldLayoutId id="2147483661" r:id="rId13"/>
    <p:sldLayoutId id="2147483662" r:id="rId14"/>
    <p:sldLayoutId id="2147483663" r:id="rId15"/>
    <p:sldLayoutId id="2147483667" r:id="rId16"/>
    <p:sldLayoutId id="2147483668" r:id="rId17"/>
    <p:sldLayoutId id="2147483669" r:id="rId18"/>
    <p:sldLayoutId id="2147483670" r:id="rId19"/>
    <p:sldLayoutId id="2147483671" r:id="rId20"/>
    <p:sldLayoutId id="2147483672" r:id="rId21"/>
    <p:sldLayoutId id="2147483655" r:id="rId22"/>
    <p:sldLayoutId id="2147483656" r:id="rId23"/>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Chale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hale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hale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hale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hale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hale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068960"/>
            <a:ext cx="7772400" cy="1107554"/>
          </a:xfrm>
        </p:spPr>
        <p:txBody>
          <a:bodyPr>
            <a:normAutofit/>
          </a:bodyPr>
          <a:lstStyle/>
          <a:p>
            <a:r>
              <a:rPr lang="fr-FR" sz="3200" b="1" dirty="0" smtClean="0">
                <a:latin typeface="Book Antiqua" panose="02040602050305030304" pitchFamily="18" charset="0"/>
              </a:rPr>
              <a:t>Rapport 2017</a:t>
            </a:r>
            <a:endParaRPr lang="fr-FR" sz="3200" b="1" dirty="0">
              <a:latin typeface="Book Antiqua" panose="02040602050305030304" pitchFamily="18" charset="0"/>
            </a:endParaRPr>
          </a:p>
        </p:txBody>
      </p:sp>
      <p:sp>
        <p:nvSpPr>
          <p:cNvPr id="3" name="Sous-titre 2"/>
          <p:cNvSpPr>
            <a:spLocks noGrp="1"/>
          </p:cNvSpPr>
          <p:nvPr>
            <p:ph type="subTitle" idx="1"/>
          </p:nvPr>
        </p:nvSpPr>
        <p:spPr>
          <a:xfrm>
            <a:off x="1371600" y="5157192"/>
            <a:ext cx="6400800" cy="720080"/>
          </a:xfrm>
        </p:spPr>
        <p:txBody>
          <a:bodyPr>
            <a:normAutofit/>
          </a:bodyPr>
          <a:lstStyle/>
          <a:p>
            <a:r>
              <a:rPr lang="fr-FR" dirty="0" smtClean="0">
                <a:latin typeface="Book Antiqua" panose="02040602050305030304" pitchFamily="18" charset="0"/>
              </a:rPr>
              <a:t>7 décembre 2018</a:t>
            </a:r>
            <a:endParaRPr lang="fr-FR" dirty="0">
              <a:latin typeface="Book Antiqua" panose="02040602050305030304" pitchFamily="18" charset="0"/>
            </a:endParaRPr>
          </a:p>
        </p:txBody>
      </p:sp>
    </p:spTree>
    <p:extLst>
      <p:ext uri="{BB962C8B-B14F-4D97-AF65-F5344CB8AC3E}">
        <p14:creationId xmlns:p14="http://schemas.microsoft.com/office/powerpoint/2010/main" val="2956251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DST\Carto\LES OBSERVATOIRES\RAPPORT_ONPV\2018_RAPPORT\Infographies5_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628800"/>
            <a:ext cx="6410325" cy="403225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Espace réservé du numéro de diapositive 2"/>
          <p:cNvSpPr>
            <a:spLocks noGrp="1"/>
          </p:cNvSpPr>
          <p:nvPr>
            <p:ph type="sldNum" sz="quarter" idx="4"/>
          </p:nvPr>
        </p:nvSpPr>
        <p:spPr/>
        <p:txBody>
          <a:bodyPr/>
          <a:lstStyle/>
          <a:p>
            <a:fld id="{5BDB8A8E-EFD1-4B73-B2DE-37E3EE040488}" type="slidenum">
              <a:rPr lang="fr-FR" smtClean="0"/>
              <a:pPr/>
              <a:t>10</a:t>
            </a:fld>
            <a:endParaRPr lang="fr-FR" dirty="0"/>
          </a:p>
        </p:txBody>
      </p:sp>
      <p:sp>
        <p:nvSpPr>
          <p:cNvPr id="5" name="ZoneTexte 4"/>
          <p:cNvSpPr txBox="1"/>
          <p:nvPr/>
        </p:nvSpPr>
        <p:spPr>
          <a:xfrm>
            <a:off x="6832511" y="2060848"/>
            <a:ext cx="1944216" cy="2031325"/>
          </a:xfrm>
          <a:prstGeom prst="rect">
            <a:avLst/>
          </a:prstGeom>
          <a:noFill/>
        </p:spPr>
        <p:txBody>
          <a:bodyPr wrap="square" rtlCol="0">
            <a:spAutoFit/>
          </a:bodyPr>
          <a:lstStyle/>
          <a:p>
            <a:pPr algn="ctr"/>
            <a:r>
              <a:rPr lang="fr-FR" b="1" dirty="0" smtClean="0">
                <a:solidFill>
                  <a:srgbClr val="C00000"/>
                </a:solidFill>
                <a:latin typeface="Book Antiqua" panose="02040602050305030304" pitchFamily="18" charset="0"/>
              </a:rPr>
              <a:t>Mobilité résidentielle</a:t>
            </a:r>
          </a:p>
          <a:p>
            <a:pPr algn="ctr"/>
            <a:r>
              <a:rPr lang="fr-FR" b="1" dirty="0" smtClean="0">
                <a:solidFill>
                  <a:srgbClr val="C00000"/>
                </a:solidFill>
                <a:latin typeface="Book Antiqua" panose="02040602050305030304" pitchFamily="18" charset="0"/>
              </a:rPr>
              <a:t>des habitants</a:t>
            </a:r>
          </a:p>
          <a:p>
            <a:pPr algn="ctr"/>
            <a:r>
              <a:rPr lang="fr-FR" b="1" dirty="0" smtClean="0">
                <a:solidFill>
                  <a:srgbClr val="C00000"/>
                </a:solidFill>
                <a:latin typeface="Book Antiqua" panose="02040602050305030304" pitchFamily="18" charset="0"/>
              </a:rPr>
              <a:t>des quartiers prioritaires</a:t>
            </a:r>
          </a:p>
          <a:p>
            <a:pPr algn="ctr"/>
            <a:r>
              <a:rPr lang="fr-FR" b="1" dirty="0" smtClean="0">
                <a:solidFill>
                  <a:srgbClr val="C00000"/>
                </a:solidFill>
                <a:latin typeface="Book Antiqua" panose="02040602050305030304" pitchFamily="18" charset="0"/>
              </a:rPr>
              <a:t>de la politique de la ville</a:t>
            </a:r>
            <a:endParaRPr lang="fr-FR" b="1" dirty="0">
              <a:solidFill>
                <a:srgbClr val="C00000"/>
              </a:solidFill>
              <a:latin typeface="Book Antiqua" panose="02040602050305030304" pitchFamily="18" charset="0"/>
            </a:endParaRPr>
          </a:p>
        </p:txBody>
      </p:sp>
      <p:sp>
        <p:nvSpPr>
          <p:cNvPr id="4" name="Titre 3"/>
          <p:cNvSpPr>
            <a:spLocks noGrp="1"/>
          </p:cNvSpPr>
          <p:nvPr>
            <p:ph type="title"/>
          </p:nvPr>
        </p:nvSpPr>
        <p:spPr>
          <a:xfrm>
            <a:off x="179512" y="188640"/>
            <a:ext cx="6120680" cy="1786210"/>
          </a:xfrm>
        </p:spPr>
        <p:txBody>
          <a:bodyPr>
            <a:noAutofit/>
          </a:bodyPr>
          <a:lstStyle/>
          <a:p>
            <a:r>
              <a:rPr lang="fr-FR" b="1" dirty="0" smtClean="0">
                <a:latin typeface="Book Antiqua" panose="02040602050305030304" pitchFamily="18" charset="0"/>
              </a:rPr>
              <a:t>Des nouveaux arrivants en quartier prioritaire généralement plus pauvres et plus jeunes que les résidents et les partants</a:t>
            </a:r>
            <a:endParaRPr lang="fr-FR" b="1" dirty="0">
              <a:latin typeface="Book Antiqua" panose="02040602050305030304" pitchFamily="18" charset="0"/>
            </a:endParaRPr>
          </a:p>
        </p:txBody>
      </p:sp>
      <p:sp>
        <p:nvSpPr>
          <p:cNvPr id="7" name="ZoneTexte 6"/>
          <p:cNvSpPr txBox="1"/>
          <p:nvPr/>
        </p:nvSpPr>
        <p:spPr>
          <a:xfrm>
            <a:off x="2123728" y="1968593"/>
            <a:ext cx="2222517" cy="338554"/>
          </a:xfrm>
          <a:prstGeom prst="rect">
            <a:avLst/>
          </a:prstGeom>
          <a:noFill/>
        </p:spPr>
        <p:txBody>
          <a:bodyPr wrap="square" rtlCol="0">
            <a:spAutoFit/>
          </a:bodyPr>
          <a:lstStyle/>
          <a:p>
            <a:pPr algn="ctr"/>
            <a:r>
              <a:rPr lang="fr-FR" sz="1600" b="1" dirty="0">
                <a:solidFill>
                  <a:schemeClr val="bg1">
                    <a:lumMod val="50000"/>
                  </a:schemeClr>
                </a:solidFill>
                <a:latin typeface="Book Antiqua" panose="02040602050305030304" pitchFamily="18" charset="0"/>
              </a:rPr>
              <a:t>5</a:t>
            </a:r>
            <a:r>
              <a:rPr lang="fr-FR" sz="1600" b="1" baseline="30000" dirty="0" smtClean="0">
                <a:solidFill>
                  <a:schemeClr val="bg1">
                    <a:lumMod val="50000"/>
                  </a:schemeClr>
                </a:solidFill>
                <a:latin typeface="Book Antiqua" panose="02040602050305030304" pitchFamily="18" charset="0"/>
              </a:rPr>
              <a:t>ème</a:t>
            </a:r>
            <a:r>
              <a:rPr lang="fr-FR" sz="1600" b="1" dirty="0" smtClean="0">
                <a:solidFill>
                  <a:schemeClr val="bg1">
                    <a:lumMod val="50000"/>
                  </a:schemeClr>
                </a:solidFill>
                <a:latin typeface="Book Antiqua" panose="02040602050305030304" pitchFamily="18" charset="0"/>
              </a:rPr>
              <a:t>  enseignement</a:t>
            </a:r>
            <a:endParaRPr lang="fr-FR" sz="1600" b="1" dirty="0">
              <a:solidFill>
                <a:schemeClr val="bg1">
                  <a:lumMod val="50000"/>
                </a:schemeClr>
              </a:solidFill>
              <a:latin typeface="Book Antiqua" panose="02040602050305030304" pitchFamily="18" charset="0"/>
            </a:endParaRPr>
          </a:p>
        </p:txBody>
      </p:sp>
    </p:spTree>
    <p:extLst>
      <p:ext uri="{BB962C8B-B14F-4D97-AF65-F5344CB8AC3E}">
        <p14:creationId xmlns:p14="http://schemas.microsoft.com/office/powerpoint/2010/main" val="3870309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3212976"/>
            <a:ext cx="7772400" cy="864096"/>
          </a:xfrm>
        </p:spPr>
        <p:txBody>
          <a:bodyPr/>
          <a:lstStyle/>
          <a:p>
            <a:pPr algn="ctr"/>
            <a:r>
              <a:rPr lang="fr-FR" dirty="0" smtClean="0">
                <a:latin typeface="Book Antiqua" panose="02040602050305030304" pitchFamily="18" charset="0"/>
              </a:rPr>
              <a:t>FICHES </a:t>
            </a:r>
            <a:r>
              <a:rPr lang="fr-FR" dirty="0" err="1" smtClean="0">
                <a:latin typeface="Book Antiqua" panose="02040602050305030304" pitchFamily="18" charset="0"/>
              </a:rPr>
              <a:t>THématiques</a:t>
            </a:r>
            <a:endParaRPr lang="fr-FR" dirty="0">
              <a:latin typeface="Book Antiqua" panose="02040602050305030304" pitchFamily="18" charset="0"/>
            </a:endParaRPr>
          </a:p>
        </p:txBody>
      </p:sp>
      <p:sp>
        <p:nvSpPr>
          <p:cNvPr id="3" name="Espace réservé du pied de page 2"/>
          <p:cNvSpPr>
            <a:spLocks noGrp="1"/>
          </p:cNvSpPr>
          <p:nvPr>
            <p:ph type="ftr" sz="quarter" idx="3"/>
          </p:nvPr>
        </p:nvSpPr>
        <p:spPr/>
        <p:txBody>
          <a:bodyPr/>
          <a:lstStyle/>
          <a:p>
            <a:r>
              <a:rPr lang="fr-FR" smtClean="0"/>
              <a:t>OBSERVATOIRE NATIONAL DE LA POLITIQUE DE LA VILLE – ONPV</a:t>
            </a:r>
            <a:endParaRPr lang="fr-FR" dirty="0"/>
          </a:p>
        </p:txBody>
      </p:sp>
      <p:sp>
        <p:nvSpPr>
          <p:cNvPr id="4" name="Espace réservé du numéro de diapositive 3"/>
          <p:cNvSpPr>
            <a:spLocks noGrp="1"/>
          </p:cNvSpPr>
          <p:nvPr>
            <p:ph type="sldNum" sz="quarter" idx="4"/>
          </p:nvPr>
        </p:nvSpPr>
        <p:spPr/>
        <p:txBody>
          <a:bodyPr/>
          <a:lstStyle/>
          <a:p>
            <a:fld id="{5BDB8A8E-EFD1-4B73-B2DE-37E3EE040488}" type="slidenum">
              <a:rPr lang="fr-FR" smtClean="0"/>
              <a:pPr/>
              <a:t>11</a:t>
            </a:fld>
            <a:endParaRPr lang="fr-FR" dirty="0"/>
          </a:p>
        </p:txBody>
      </p:sp>
    </p:spTree>
    <p:extLst>
      <p:ext uri="{BB962C8B-B14F-4D97-AF65-F5344CB8AC3E}">
        <p14:creationId xmlns:p14="http://schemas.microsoft.com/office/powerpoint/2010/main" val="465492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470" y="188640"/>
            <a:ext cx="8856984" cy="562074"/>
          </a:xfrm>
        </p:spPr>
        <p:txBody>
          <a:bodyPr>
            <a:normAutofit/>
          </a:bodyPr>
          <a:lstStyle/>
          <a:p>
            <a:r>
              <a:rPr lang="fr-FR" b="1" dirty="0">
                <a:latin typeface="Book Antiqua" panose="02040602050305030304" pitchFamily="18" charset="0"/>
              </a:rPr>
              <a:t>Sommaire du rapport </a:t>
            </a:r>
            <a:r>
              <a:rPr lang="fr-FR" b="1" dirty="0" smtClean="0">
                <a:latin typeface="Book Antiqua" panose="02040602050305030304" pitchFamily="18" charset="0"/>
              </a:rPr>
              <a:t>2017 – Zoom sur les fiches</a:t>
            </a:r>
            <a:endParaRPr lang="fr-FR" b="1" dirty="0">
              <a:latin typeface="Book Antiqua" panose="02040602050305030304" pitchFamily="18" charset="0"/>
            </a:endParaRPr>
          </a:p>
        </p:txBody>
      </p:sp>
      <p:sp>
        <p:nvSpPr>
          <p:cNvPr id="4" name="Espace réservé du pied de page 3"/>
          <p:cNvSpPr>
            <a:spLocks noGrp="1"/>
          </p:cNvSpPr>
          <p:nvPr>
            <p:ph type="ftr" sz="quarter" idx="3"/>
          </p:nvPr>
        </p:nvSpPr>
        <p:spPr/>
        <p:txBody>
          <a:bodyPr/>
          <a:lstStyle/>
          <a:p>
            <a:r>
              <a:rPr lang="fr-FR" smtClean="0"/>
              <a:t>OBSERVATOIRE NATIONAL DE LA POLITIQUE DE LA VILLE – ONPV</a:t>
            </a:r>
            <a:endParaRPr lang="fr-FR" dirty="0"/>
          </a:p>
        </p:txBody>
      </p:sp>
      <p:sp>
        <p:nvSpPr>
          <p:cNvPr id="5" name="Espace réservé du numéro de diapositive 4"/>
          <p:cNvSpPr>
            <a:spLocks noGrp="1"/>
          </p:cNvSpPr>
          <p:nvPr>
            <p:ph type="sldNum" sz="quarter" idx="4"/>
          </p:nvPr>
        </p:nvSpPr>
        <p:spPr/>
        <p:txBody>
          <a:bodyPr/>
          <a:lstStyle/>
          <a:p>
            <a:fld id="{5BDB8A8E-EFD1-4B73-B2DE-37E3EE040488}" type="slidenum">
              <a:rPr lang="fr-FR" smtClean="0"/>
              <a:pPr/>
              <a:t>12</a:t>
            </a:fld>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857250"/>
            <a:ext cx="49911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265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856984" cy="562074"/>
          </a:xfrm>
        </p:spPr>
        <p:txBody>
          <a:bodyPr>
            <a:normAutofit/>
          </a:bodyPr>
          <a:lstStyle/>
          <a:p>
            <a:r>
              <a:rPr lang="fr-FR" b="1" dirty="0">
                <a:latin typeface="Book Antiqua" panose="02040602050305030304" pitchFamily="18" charset="0"/>
              </a:rPr>
              <a:t>Sommaire du rapport </a:t>
            </a:r>
            <a:r>
              <a:rPr lang="fr-FR" b="1" dirty="0" smtClean="0">
                <a:latin typeface="Book Antiqua" panose="02040602050305030304" pitchFamily="18" charset="0"/>
              </a:rPr>
              <a:t>2017 – Zoom sur les fiches</a:t>
            </a:r>
            <a:endParaRPr lang="fr-FR" b="1" dirty="0">
              <a:latin typeface="Book Antiqua" panose="02040602050305030304" pitchFamily="18" charset="0"/>
            </a:endParaRPr>
          </a:p>
        </p:txBody>
      </p:sp>
      <p:sp>
        <p:nvSpPr>
          <p:cNvPr id="4" name="Espace réservé du pied de page 3"/>
          <p:cNvSpPr>
            <a:spLocks noGrp="1"/>
          </p:cNvSpPr>
          <p:nvPr>
            <p:ph type="ftr" sz="quarter" idx="3"/>
          </p:nvPr>
        </p:nvSpPr>
        <p:spPr/>
        <p:txBody>
          <a:bodyPr/>
          <a:lstStyle/>
          <a:p>
            <a:r>
              <a:rPr lang="fr-FR" smtClean="0"/>
              <a:t>OBSERVATOIRE NATIONAL DE LA POLITIQUE DE LA VILLE – ONPV</a:t>
            </a:r>
            <a:endParaRPr lang="fr-FR" dirty="0"/>
          </a:p>
        </p:txBody>
      </p:sp>
      <p:sp>
        <p:nvSpPr>
          <p:cNvPr id="5" name="Espace réservé du numéro de diapositive 4"/>
          <p:cNvSpPr>
            <a:spLocks noGrp="1"/>
          </p:cNvSpPr>
          <p:nvPr>
            <p:ph type="sldNum" sz="quarter" idx="4"/>
          </p:nvPr>
        </p:nvSpPr>
        <p:spPr/>
        <p:txBody>
          <a:bodyPr/>
          <a:lstStyle/>
          <a:p>
            <a:fld id="{5BDB8A8E-EFD1-4B73-B2DE-37E3EE040488}" type="slidenum">
              <a:rPr lang="fr-FR" smtClean="0"/>
              <a:pPr/>
              <a:t>13</a:t>
            </a:fld>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934" y="1541537"/>
            <a:ext cx="535305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934" y="2636912"/>
            <a:ext cx="535305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332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856984" cy="562074"/>
          </a:xfrm>
        </p:spPr>
        <p:txBody>
          <a:bodyPr>
            <a:normAutofit/>
          </a:bodyPr>
          <a:lstStyle/>
          <a:p>
            <a:r>
              <a:rPr lang="fr-FR" b="1" dirty="0">
                <a:latin typeface="Book Antiqua" panose="02040602050305030304" pitchFamily="18" charset="0"/>
              </a:rPr>
              <a:t>Sommaire du rapport </a:t>
            </a:r>
            <a:r>
              <a:rPr lang="fr-FR" b="1" dirty="0" smtClean="0">
                <a:latin typeface="Book Antiqua" panose="02040602050305030304" pitchFamily="18" charset="0"/>
              </a:rPr>
              <a:t>2017 – Zoom sur les fiches</a:t>
            </a:r>
            <a:endParaRPr lang="fr-FR" b="1" dirty="0">
              <a:latin typeface="Book Antiqua" panose="02040602050305030304" pitchFamily="18" charset="0"/>
            </a:endParaRPr>
          </a:p>
        </p:txBody>
      </p:sp>
      <p:sp>
        <p:nvSpPr>
          <p:cNvPr id="4" name="Espace réservé du pied de page 3"/>
          <p:cNvSpPr>
            <a:spLocks noGrp="1"/>
          </p:cNvSpPr>
          <p:nvPr>
            <p:ph type="ftr" sz="quarter" idx="3"/>
          </p:nvPr>
        </p:nvSpPr>
        <p:spPr/>
        <p:txBody>
          <a:bodyPr/>
          <a:lstStyle/>
          <a:p>
            <a:r>
              <a:rPr lang="fr-FR" smtClean="0"/>
              <a:t>OBSERVATOIRE NATIONAL DE LA POLITIQUE DE LA VILLE – ONPV</a:t>
            </a:r>
            <a:endParaRPr lang="fr-FR" dirty="0"/>
          </a:p>
        </p:txBody>
      </p:sp>
      <p:sp>
        <p:nvSpPr>
          <p:cNvPr id="5" name="Espace réservé du numéro de diapositive 4"/>
          <p:cNvSpPr>
            <a:spLocks noGrp="1"/>
          </p:cNvSpPr>
          <p:nvPr>
            <p:ph type="sldNum" sz="quarter" idx="4"/>
          </p:nvPr>
        </p:nvSpPr>
        <p:spPr/>
        <p:txBody>
          <a:bodyPr/>
          <a:lstStyle/>
          <a:p>
            <a:fld id="{5BDB8A8E-EFD1-4B73-B2DE-37E3EE040488}" type="slidenum">
              <a:rPr lang="fr-FR" smtClean="0"/>
              <a:pPr/>
              <a:t>14</a:t>
            </a:fld>
            <a:endParaRPr lang="fr-F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700808"/>
            <a:ext cx="525780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440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856984" cy="562074"/>
          </a:xfrm>
        </p:spPr>
        <p:txBody>
          <a:bodyPr>
            <a:normAutofit/>
          </a:bodyPr>
          <a:lstStyle/>
          <a:p>
            <a:r>
              <a:rPr lang="fr-FR" b="1" dirty="0">
                <a:latin typeface="Book Antiqua" panose="02040602050305030304" pitchFamily="18" charset="0"/>
              </a:rPr>
              <a:t>Sommaire du rapport </a:t>
            </a:r>
            <a:r>
              <a:rPr lang="fr-FR" b="1" dirty="0" smtClean="0">
                <a:latin typeface="Book Antiqua" panose="02040602050305030304" pitchFamily="18" charset="0"/>
              </a:rPr>
              <a:t>2017 – Zoom sur les fiches</a:t>
            </a:r>
            <a:endParaRPr lang="fr-FR" b="1" dirty="0">
              <a:latin typeface="Book Antiqua" panose="02040602050305030304" pitchFamily="18" charset="0"/>
            </a:endParaRPr>
          </a:p>
        </p:txBody>
      </p:sp>
      <p:sp>
        <p:nvSpPr>
          <p:cNvPr id="4" name="Espace réservé du pied de page 3"/>
          <p:cNvSpPr>
            <a:spLocks noGrp="1"/>
          </p:cNvSpPr>
          <p:nvPr>
            <p:ph type="ftr" sz="quarter" idx="3"/>
          </p:nvPr>
        </p:nvSpPr>
        <p:spPr/>
        <p:txBody>
          <a:bodyPr/>
          <a:lstStyle/>
          <a:p>
            <a:r>
              <a:rPr lang="fr-FR" smtClean="0"/>
              <a:t>OBSERVATOIRE NATIONAL DE LA POLITIQUE DE LA VILLE – ONPV</a:t>
            </a:r>
            <a:endParaRPr lang="fr-FR" dirty="0"/>
          </a:p>
        </p:txBody>
      </p:sp>
      <p:sp>
        <p:nvSpPr>
          <p:cNvPr id="5" name="Espace réservé du numéro de diapositive 4"/>
          <p:cNvSpPr>
            <a:spLocks noGrp="1"/>
          </p:cNvSpPr>
          <p:nvPr>
            <p:ph type="sldNum" sz="quarter" idx="4"/>
          </p:nvPr>
        </p:nvSpPr>
        <p:spPr/>
        <p:txBody>
          <a:bodyPr/>
          <a:lstStyle/>
          <a:p>
            <a:fld id="{5BDB8A8E-EFD1-4B73-B2DE-37E3EE040488}" type="slidenum">
              <a:rPr lang="fr-FR" smtClean="0"/>
              <a:pPr/>
              <a:t>15</a:t>
            </a:fld>
            <a:endParaRPr lang="fr-F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388" y="1819275"/>
            <a:ext cx="52292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359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850106"/>
          </a:xfrm>
        </p:spPr>
        <p:txBody>
          <a:bodyPr>
            <a:normAutofit fontScale="90000"/>
          </a:bodyPr>
          <a:lstStyle/>
          <a:p>
            <a:r>
              <a:rPr lang="fr-FR" b="1" dirty="0" smtClean="0">
                <a:solidFill>
                  <a:srgbClr val="C00000"/>
                </a:solidFill>
                <a:latin typeface="Book Antiqua" panose="02040602050305030304" pitchFamily="18" charset="0"/>
              </a:rPr>
              <a:t>1. Cohésion sociale</a:t>
            </a:r>
            <a:r>
              <a:rPr lang="fr-FR" sz="2500" dirty="0" smtClean="0">
                <a:solidFill>
                  <a:srgbClr val="C00000"/>
                </a:solidFill>
                <a:latin typeface="Book Antiqua" panose="02040602050305030304" pitchFamily="18" charset="0"/>
              </a:rPr>
              <a:t/>
            </a:r>
            <a:br>
              <a:rPr lang="fr-FR" sz="2500" dirty="0" smtClean="0">
                <a:solidFill>
                  <a:srgbClr val="C00000"/>
                </a:solidFill>
                <a:latin typeface="Book Antiqua" panose="02040602050305030304" pitchFamily="18" charset="0"/>
              </a:rPr>
            </a:br>
            <a:r>
              <a:rPr lang="fr-FR" sz="2500" dirty="0" smtClean="0">
                <a:solidFill>
                  <a:srgbClr val="C00000"/>
                </a:solidFill>
                <a:latin typeface="Book Antiqua" panose="02040602050305030304" pitchFamily="18" charset="0"/>
              </a:rPr>
              <a:t>Moins de lycéens et d’étudiants en classes prépa qu’ailleurs</a:t>
            </a:r>
            <a:endParaRPr lang="fr-FR" sz="2500" dirty="0">
              <a:solidFill>
                <a:srgbClr val="C00000"/>
              </a:solidFill>
              <a:latin typeface="Book Antiqua" panose="02040602050305030304" pitchFamily="18" charset="0"/>
            </a:endParaRPr>
          </a:p>
        </p:txBody>
      </p:sp>
      <p:sp>
        <p:nvSpPr>
          <p:cNvPr id="4" name="Espace réservé du pied de page 3"/>
          <p:cNvSpPr>
            <a:spLocks noGrp="1"/>
          </p:cNvSpPr>
          <p:nvPr>
            <p:ph type="ftr" sz="quarter" idx="3"/>
          </p:nvPr>
        </p:nvSpPr>
        <p:spPr/>
        <p:txBody>
          <a:bodyPr/>
          <a:lstStyle/>
          <a:p>
            <a:r>
              <a:rPr lang="fr-FR" smtClean="0"/>
              <a:t>OBSERVATOIRE NATIONAL DE LA POLITIQUE DE LA VILLE – ONPV</a:t>
            </a:r>
            <a:endParaRPr lang="fr-FR" dirty="0"/>
          </a:p>
        </p:txBody>
      </p:sp>
      <p:sp>
        <p:nvSpPr>
          <p:cNvPr id="5" name="Espace réservé du numéro de diapositive 4"/>
          <p:cNvSpPr>
            <a:spLocks noGrp="1"/>
          </p:cNvSpPr>
          <p:nvPr>
            <p:ph type="sldNum" sz="quarter" idx="4"/>
          </p:nvPr>
        </p:nvSpPr>
        <p:spPr/>
        <p:txBody>
          <a:bodyPr/>
          <a:lstStyle/>
          <a:p>
            <a:fld id="{5BDB8A8E-EFD1-4B73-B2DE-37E3EE040488}" type="slidenum">
              <a:rPr lang="fr-FR" smtClean="0"/>
              <a:pPr/>
              <a:t>16</a:t>
            </a:fld>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1229686984"/>
              </p:ext>
            </p:extLst>
          </p:nvPr>
        </p:nvGraphicFramePr>
        <p:xfrm>
          <a:off x="611560" y="2204864"/>
          <a:ext cx="8136904" cy="3832548"/>
        </p:xfrm>
        <a:graphic>
          <a:graphicData uri="http://schemas.openxmlformats.org/drawingml/2006/chart">
            <c:chart xmlns:c="http://schemas.openxmlformats.org/drawingml/2006/chart" xmlns:r="http://schemas.openxmlformats.org/officeDocument/2006/relationships" r:id="rId3"/>
          </a:graphicData>
        </a:graphic>
      </p:graphicFrame>
      <p:sp>
        <p:nvSpPr>
          <p:cNvPr id="10" name="Espace réservé du contenu 2"/>
          <p:cNvSpPr>
            <a:spLocks noGrp="1"/>
          </p:cNvSpPr>
          <p:nvPr>
            <p:ph idx="1"/>
          </p:nvPr>
        </p:nvSpPr>
        <p:spPr>
          <a:xfrm>
            <a:off x="467544" y="1124744"/>
            <a:ext cx="8229600" cy="1180728"/>
          </a:xfrm>
        </p:spPr>
        <p:txBody>
          <a:bodyPr>
            <a:normAutofit fontScale="85000" lnSpcReduction="20000"/>
          </a:bodyPr>
          <a:lstStyle/>
          <a:p>
            <a:r>
              <a:rPr lang="fr-FR" dirty="0" smtClean="0"/>
              <a:t>Parmi les élèves issus des quartiers prioritaires :</a:t>
            </a:r>
          </a:p>
          <a:p>
            <a:pPr lvl="1"/>
            <a:r>
              <a:rPr lang="fr-FR" dirty="0" smtClean="0"/>
              <a:t>276 000 collégiens</a:t>
            </a:r>
          </a:p>
          <a:p>
            <a:pPr lvl="1"/>
            <a:r>
              <a:rPr lang="fr-FR" dirty="0" smtClean="0"/>
              <a:t>175 000 lycéens</a:t>
            </a:r>
          </a:p>
          <a:p>
            <a:pPr lvl="1"/>
            <a:r>
              <a:rPr lang="fr-FR" dirty="0" smtClean="0"/>
              <a:t>2 500 élèves en Classes Préparatoires aux grandes écoles (CPGE)</a:t>
            </a:r>
            <a:endParaRPr lang="fr-FR" dirty="0"/>
          </a:p>
        </p:txBody>
      </p:sp>
    </p:spTree>
    <p:extLst>
      <p:ext uri="{BB962C8B-B14F-4D97-AF65-F5344CB8AC3E}">
        <p14:creationId xmlns:p14="http://schemas.microsoft.com/office/powerpoint/2010/main" val="223727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500" b="1" dirty="0" smtClean="0">
                <a:solidFill>
                  <a:srgbClr val="C00000"/>
                </a:solidFill>
                <a:latin typeface="Book Antiqua" panose="02040602050305030304" pitchFamily="18" charset="0"/>
              </a:rPr>
              <a:t>1. Cohésion sociale</a:t>
            </a:r>
            <a:br>
              <a:rPr lang="fr-FR" sz="2500" b="1" dirty="0" smtClean="0">
                <a:solidFill>
                  <a:srgbClr val="C00000"/>
                </a:solidFill>
                <a:latin typeface="Book Antiqua" panose="02040602050305030304" pitchFamily="18" charset="0"/>
              </a:rPr>
            </a:br>
            <a:r>
              <a:rPr lang="fr-FR" sz="2500" dirty="0" smtClean="0">
                <a:solidFill>
                  <a:srgbClr val="C00000"/>
                </a:solidFill>
                <a:latin typeface="Book Antiqua" panose="02040602050305030304" pitchFamily="18" charset="0"/>
              </a:rPr>
              <a:t> Des habitants davantage touchés par des fragilités sociales</a:t>
            </a:r>
            <a:endParaRPr lang="fr-FR" sz="2500" dirty="0">
              <a:solidFill>
                <a:srgbClr val="C00000"/>
              </a:solidFill>
              <a:latin typeface="Book Antiqua" panose="02040602050305030304" pitchFamily="18" charset="0"/>
            </a:endParaRP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1960" y="1434682"/>
            <a:ext cx="4767122" cy="4525962"/>
          </a:xfrm>
        </p:spPr>
      </p:pic>
      <p:sp>
        <p:nvSpPr>
          <p:cNvPr id="4" name="Espace réservé du pied de page 3"/>
          <p:cNvSpPr>
            <a:spLocks noGrp="1"/>
          </p:cNvSpPr>
          <p:nvPr>
            <p:ph type="ftr" sz="quarter" idx="3"/>
          </p:nvPr>
        </p:nvSpPr>
        <p:spPr/>
        <p:txBody>
          <a:bodyPr/>
          <a:lstStyle/>
          <a:p>
            <a:r>
              <a:rPr lang="fr-FR" smtClean="0"/>
              <a:t>OBSERVATOIRE NATIONAL DE LA POLITIQUE DE LA VILLE – ONPV</a:t>
            </a:r>
            <a:endParaRPr lang="fr-FR" dirty="0"/>
          </a:p>
        </p:txBody>
      </p:sp>
      <p:sp>
        <p:nvSpPr>
          <p:cNvPr id="5" name="Espace réservé du numéro de diapositive 4"/>
          <p:cNvSpPr>
            <a:spLocks noGrp="1"/>
          </p:cNvSpPr>
          <p:nvPr>
            <p:ph type="sldNum" sz="quarter" idx="4"/>
          </p:nvPr>
        </p:nvSpPr>
        <p:spPr/>
        <p:txBody>
          <a:bodyPr/>
          <a:lstStyle/>
          <a:p>
            <a:fld id="{5BDB8A8E-EFD1-4B73-B2DE-37E3EE040488}" type="slidenum">
              <a:rPr lang="fr-FR" smtClean="0"/>
              <a:pPr/>
              <a:t>17</a:t>
            </a:fld>
            <a:endParaRPr lang="fr-FR" dirty="0"/>
          </a:p>
        </p:txBody>
      </p:sp>
      <p:sp>
        <p:nvSpPr>
          <p:cNvPr id="8" name="ZoneTexte 7"/>
          <p:cNvSpPr txBox="1"/>
          <p:nvPr/>
        </p:nvSpPr>
        <p:spPr>
          <a:xfrm>
            <a:off x="109052" y="1916832"/>
            <a:ext cx="3960440" cy="3293209"/>
          </a:xfrm>
          <a:prstGeom prst="rect">
            <a:avLst/>
          </a:prstGeom>
          <a:noFill/>
        </p:spPr>
        <p:txBody>
          <a:bodyPr wrap="square" rtlCol="0">
            <a:spAutoFit/>
          </a:bodyPr>
          <a:lstStyle/>
          <a:p>
            <a:pPr marL="285750" indent="-285750">
              <a:buFont typeface="Wingdings" panose="05000000000000000000" pitchFamily="2" charset="2"/>
              <a:buChar char="§"/>
            </a:pPr>
            <a:r>
              <a:rPr lang="fr-FR" dirty="0" smtClean="0">
                <a:latin typeface="Book Antiqua" panose="02040602050305030304" pitchFamily="18" charset="0"/>
                <a:cs typeface="Arial" panose="020B0604020202020204" pitchFamily="34" charset="0"/>
              </a:rPr>
              <a:t>Une </a:t>
            </a:r>
            <a:r>
              <a:rPr lang="fr-FR" dirty="0">
                <a:latin typeface="Book Antiqua" panose="02040602050305030304" pitchFamily="18" charset="0"/>
                <a:cs typeface="Arial" panose="020B0604020202020204" pitchFamily="34" charset="0"/>
              </a:rPr>
              <a:t>pauvreté </a:t>
            </a:r>
            <a:r>
              <a:rPr lang="fr-FR" dirty="0" smtClean="0">
                <a:latin typeface="Book Antiqua" panose="02040602050305030304" pitchFamily="18" charset="0"/>
                <a:cs typeface="Arial" panose="020B0604020202020204" pitchFamily="34" charset="0"/>
              </a:rPr>
              <a:t>trois fois plus importante dans </a:t>
            </a:r>
            <a:r>
              <a:rPr lang="fr-FR" dirty="0">
                <a:latin typeface="Book Antiqua" panose="02040602050305030304" pitchFamily="18" charset="0"/>
                <a:cs typeface="Arial" panose="020B0604020202020204" pitchFamily="34" charset="0"/>
              </a:rPr>
              <a:t>les </a:t>
            </a:r>
            <a:r>
              <a:rPr lang="fr-FR" dirty="0" smtClean="0">
                <a:latin typeface="Book Antiqua" panose="02040602050305030304" pitchFamily="18" charset="0"/>
                <a:cs typeface="Arial" panose="020B0604020202020204" pitchFamily="34" charset="0"/>
              </a:rPr>
              <a:t>quartiers prioritaires </a:t>
            </a:r>
          </a:p>
          <a:p>
            <a:r>
              <a:rPr lang="fr-FR" sz="1000" dirty="0" smtClean="0">
                <a:latin typeface="Book Antiqua" panose="02040602050305030304" pitchFamily="18" charset="0"/>
                <a:cs typeface="Arial" panose="020B0604020202020204" pitchFamily="34" charset="0"/>
              </a:rPr>
              <a:t>         (42,6%, </a:t>
            </a:r>
            <a:r>
              <a:rPr lang="fr-FR" sz="1000" dirty="0">
                <a:latin typeface="Book Antiqua" panose="02040602050305030304" pitchFamily="18" charset="0"/>
                <a:cs typeface="Arial" panose="020B0604020202020204" pitchFamily="34" charset="0"/>
              </a:rPr>
              <a:t>contre </a:t>
            </a:r>
            <a:r>
              <a:rPr lang="fr-FR" sz="1000" dirty="0" smtClean="0">
                <a:latin typeface="Book Antiqua" panose="02040602050305030304" pitchFamily="18" charset="0"/>
                <a:cs typeface="Arial" panose="020B0604020202020204" pitchFamily="34" charset="0"/>
              </a:rPr>
              <a:t>14,5% </a:t>
            </a:r>
            <a:r>
              <a:rPr lang="fr-FR" sz="1000" dirty="0">
                <a:latin typeface="Book Antiqua" panose="02040602050305030304" pitchFamily="18" charset="0"/>
                <a:cs typeface="Arial" panose="020B0604020202020204" pitchFamily="34" charset="0"/>
              </a:rPr>
              <a:t>en France </a:t>
            </a:r>
            <a:r>
              <a:rPr lang="fr-FR" sz="1000" dirty="0" smtClean="0">
                <a:latin typeface="Book Antiqua" panose="02040602050305030304" pitchFamily="18" charset="0"/>
                <a:cs typeface="Arial" panose="020B0604020202020204" pitchFamily="34" charset="0"/>
              </a:rPr>
              <a:t>métropolitaine)</a:t>
            </a:r>
          </a:p>
          <a:p>
            <a:pPr marL="285750" indent="-285750">
              <a:buFont typeface="Wingdings" panose="05000000000000000000" pitchFamily="2" charset="2"/>
              <a:buChar char="§"/>
            </a:pPr>
            <a:r>
              <a:rPr lang="fr-FR" dirty="0" smtClean="0">
                <a:latin typeface="Book Antiqua" panose="02040602050305030304" pitchFamily="18" charset="0"/>
                <a:cs typeface="Arial" panose="020B0604020202020204" pitchFamily="34" charset="0"/>
              </a:rPr>
              <a:t>23 </a:t>
            </a:r>
            <a:r>
              <a:rPr lang="fr-FR" dirty="0">
                <a:latin typeface="Book Antiqua" panose="02040602050305030304" pitchFamily="18" charset="0"/>
                <a:cs typeface="Arial" panose="020B0604020202020204" pitchFamily="34" charset="0"/>
              </a:rPr>
              <a:t>% de la population </a:t>
            </a:r>
            <a:r>
              <a:rPr lang="fr-FR" dirty="0" smtClean="0">
                <a:latin typeface="Book Antiqua" panose="02040602050305030304" pitchFamily="18" charset="0"/>
                <a:cs typeface="Arial" panose="020B0604020202020204" pitchFamily="34" charset="0"/>
              </a:rPr>
              <a:t>pauvre habitent en quartier prioritaire </a:t>
            </a:r>
            <a:r>
              <a:rPr lang="fr-FR" dirty="0">
                <a:latin typeface="Book Antiqua" panose="02040602050305030304" pitchFamily="18" charset="0"/>
                <a:cs typeface="Arial" panose="020B0604020202020204" pitchFamily="34" charset="0"/>
              </a:rPr>
              <a:t>pour 8 % de l’ensemble de la population</a:t>
            </a:r>
            <a:r>
              <a:rPr lang="fr-FR" dirty="0" smtClean="0">
                <a:latin typeface="Book Antiqua" panose="02040602050305030304" pitchFamily="18" charset="0"/>
                <a:cs typeface="Arial" panose="020B0604020202020204" pitchFamily="34" charset="0"/>
              </a:rPr>
              <a:t>.</a:t>
            </a:r>
          </a:p>
          <a:p>
            <a:pPr marL="285750" indent="-285750">
              <a:buFont typeface="Wingdings" panose="05000000000000000000" pitchFamily="2" charset="2"/>
              <a:buChar char="§"/>
            </a:pPr>
            <a:r>
              <a:rPr lang="fr-FR" dirty="0" smtClean="0">
                <a:latin typeface="Book Antiqua" panose="02040602050305030304" pitchFamily="18" charset="0"/>
                <a:cs typeface="Arial" panose="020B0604020202020204" pitchFamily="34" charset="0"/>
              </a:rPr>
              <a:t>5 départements avec un taux de pauvreté élevé dans et hors QPV : Pyrénées-Orientales</a:t>
            </a:r>
            <a:r>
              <a:rPr lang="fr-FR" dirty="0">
                <a:latin typeface="Book Antiqua" panose="02040602050305030304" pitchFamily="18" charset="0"/>
                <a:cs typeface="Arial" panose="020B0604020202020204" pitchFamily="34" charset="0"/>
              </a:rPr>
              <a:t>, Hérault, Gard, Vaucluse, </a:t>
            </a:r>
            <a:r>
              <a:rPr lang="fr-FR" dirty="0" smtClean="0">
                <a:latin typeface="Book Antiqua" panose="02040602050305030304" pitchFamily="18" charset="0"/>
                <a:cs typeface="Arial" panose="020B0604020202020204" pitchFamily="34" charset="0"/>
              </a:rPr>
              <a:t>Ardennes</a:t>
            </a:r>
            <a:r>
              <a:rPr lang="fr-FR" dirty="0">
                <a:latin typeface="Book Antiqua" panose="02040602050305030304" pitchFamily="18" charset="0"/>
                <a:cs typeface="Arial" panose="020B0604020202020204" pitchFamily="34" charset="0"/>
              </a:rPr>
              <a:t> </a:t>
            </a:r>
          </a:p>
        </p:txBody>
      </p:sp>
    </p:spTree>
    <p:extLst>
      <p:ext uri="{BB962C8B-B14F-4D97-AF65-F5344CB8AC3E}">
        <p14:creationId xmlns:p14="http://schemas.microsoft.com/office/powerpoint/2010/main" val="136493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850106"/>
          </a:xfrm>
        </p:spPr>
        <p:txBody>
          <a:bodyPr>
            <a:noAutofit/>
          </a:bodyPr>
          <a:lstStyle/>
          <a:p>
            <a:r>
              <a:rPr lang="fr-FR" sz="2500" b="1" dirty="0" smtClean="0">
                <a:solidFill>
                  <a:srgbClr val="BF33A4"/>
                </a:solidFill>
                <a:latin typeface="Book Antiqua" panose="02040602050305030304" pitchFamily="18" charset="0"/>
              </a:rPr>
              <a:t>2. Cadre de vie et renouvellement urbain</a:t>
            </a:r>
            <a:r>
              <a:rPr lang="fr-FR" sz="2500" dirty="0" smtClean="0">
                <a:solidFill>
                  <a:srgbClr val="BF33A4"/>
                </a:solidFill>
                <a:latin typeface="Book Antiqua" panose="02040602050305030304" pitchFamily="18" charset="0"/>
              </a:rPr>
              <a:t/>
            </a:r>
            <a:br>
              <a:rPr lang="fr-FR" sz="2500" dirty="0" smtClean="0">
                <a:solidFill>
                  <a:srgbClr val="BF33A4"/>
                </a:solidFill>
                <a:latin typeface="Book Antiqua" panose="02040602050305030304" pitchFamily="18" charset="0"/>
              </a:rPr>
            </a:br>
            <a:r>
              <a:rPr lang="fr-FR" sz="2500" dirty="0" smtClean="0">
                <a:solidFill>
                  <a:srgbClr val="BF33A4"/>
                </a:solidFill>
                <a:latin typeface="Book Antiqua" panose="02040602050305030304" pitchFamily="18" charset="0"/>
              </a:rPr>
              <a:t>Des conditions de vie  perçues comme moins satisfaisantes</a:t>
            </a:r>
            <a:endParaRPr lang="fr-FR" sz="2500" dirty="0">
              <a:solidFill>
                <a:srgbClr val="BF33A4"/>
              </a:solidFill>
              <a:latin typeface="Book Antiqua" panose="02040602050305030304" pitchFamily="18" charset="0"/>
            </a:endParaRPr>
          </a:p>
        </p:txBody>
      </p:sp>
      <p:sp>
        <p:nvSpPr>
          <p:cNvPr id="4" name="Espace réservé du pied de page 3"/>
          <p:cNvSpPr>
            <a:spLocks noGrp="1"/>
          </p:cNvSpPr>
          <p:nvPr>
            <p:ph type="ftr" sz="quarter" idx="3"/>
          </p:nvPr>
        </p:nvSpPr>
        <p:spPr/>
        <p:txBody>
          <a:bodyPr/>
          <a:lstStyle/>
          <a:p>
            <a:r>
              <a:rPr lang="fr-FR" smtClean="0"/>
              <a:t>OBSERVATOIRE NATIONAL DE LA POLITIQUE DE LA VILLE – ONPV</a:t>
            </a:r>
            <a:endParaRPr lang="fr-FR" dirty="0"/>
          </a:p>
        </p:txBody>
      </p:sp>
      <p:sp>
        <p:nvSpPr>
          <p:cNvPr id="5" name="Espace réservé du numéro de diapositive 4"/>
          <p:cNvSpPr>
            <a:spLocks noGrp="1"/>
          </p:cNvSpPr>
          <p:nvPr>
            <p:ph type="sldNum" sz="quarter" idx="4"/>
          </p:nvPr>
        </p:nvSpPr>
        <p:spPr/>
        <p:txBody>
          <a:bodyPr/>
          <a:lstStyle/>
          <a:p>
            <a:fld id="{5BDB8A8E-EFD1-4B73-B2DE-37E3EE040488}" type="slidenum">
              <a:rPr lang="fr-FR" smtClean="0"/>
              <a:pPr/>
              <a:t>18</a:t>
            </a:fld>
            <a:endParaRPr lang="fr-F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17" y="1484784"/>
            <a:ext cx="8956324" cy="4015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007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AUDRAS\AppData\Local\Microsoft\Windows\Temporary Internet Files\Content.Outlook\PHHY6132\NPNRU_REGION_SANS_TIT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196752"/>
            <a:ext cx="4539044"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Autofit/>
          </a:bodyPr>
          <a:lstStyle/>
          <a:p>
            <a:r>
              <a:rPr lang="fr-FR" sz="2500" b="1" dirty="0" smtClean="0">
                <a:solidFill>
                  <a:srgbClr val="BF33A4"/>
                </a:solidFill>
                <a:latin typeface="Book Antiqua" panose="02040602050305030304" pitchFamily="18" charset="0"/>
              </a:rPr>
              <a:t>2. Cadre de vie et renouvellement urbain</a:t>
            </a:r>
            <a:r>
              <a:rPr lang="fr-FR" sz="2500" dirty="0" smtClean="0">
                <a:solidFill>
                  <a:srgbClr val="BF33A4"/>
                </a:solidFill>
                <a:latin typeface="Book Antiqua" panose="02040602050305030304" pitchFamily="18" charset="0"/>
              </a:rPr>
              <a:t/>
            </a:r>
            <a:br>
              <a:rPr lang="fr-FR" sz="2500" dirty="0" smtClean="0">
                <a:solidFill>
                  <a:srgbClr val="BF33A4"/>
                </a:solidFill>
                <a:latin typeface="Book Antiqua" panose="02040602050305030304" pitchFamily="18" charset="0"/>
              </a:rPr>
            </a:br>
            <a:r>
              <a:rPr lang="fr-FR" sz="2500" dirty="0" smtClean="0">
                <a:solidFill>
                  <a:srgbClr val="BF33A4"/>
                </a:solidFill>
                <a:latin typeface="Book Antiqua" panose="02040602050305030304" pitchFamily="18" charset="0"/>
              </a:rPr>
              <a:t> Un tiers des QPV concernés par le NPNRU</a:t>
            </a:r>
            <a:endParaRPr lang="fr-FR" sz="2500" dirty="0">
              <a:solidFill>
                <a:srgbClr val="BF33A4"/>
              </a:solidFill>
              <a:latin typeface="Book Antiqua" panose="02040602050305030304" pitchFamily="18" charset="0"/>
            </a:endParaRPr>
          </a:p>
        </p:txBody>
      </p:sp>
      <p:sp>
        <p:nvSpPr>
          <p:cNvPr id="3" name="Espace réservé du contenu 2"/>
          <p:cNvSpPr>
            <a:spLocks noGrp="1"/>
          </p:cNvSpPr>
          <p:nvPr>
            <p:ph idx="1"/>
          </p:nvPr>
        </p:nvSpPr>
        <p:spPr>
          <a:xfrm>
            <a:off x="179512" y="1340768"/>
            <a:ext cx="4536504" cy="4525963"/>
          </a:xfrm>
        </p:spPr>
        <p:txBody>
          <a:bodyPr>
            <a:normAutofit/>
          </a:bodyPr>
          <a:lstStyle/>
          <a:p>
            <a:pPr>
              <a:spcAft>
                <a:spcPts val="1200"/>
              </a:spcAft>
            </a:pPr>
            <a:r>
              <a:rPr lang="fr-FR" sz="1800" dirty="0" smtClean="0">
                <a:latin typeface="Book Antiqua" panose="02040602050305030304" pitchFamily="18" charset="0"/>
              </a:rPr>
              <a:t>480 quartiers concernés par le NPNRU : 216 d’intérêt national + 264 d’intérêt régional</a:t>
            </a:r>
          </a:p>
          <a:p>
            <a:pPr>
              <a:spcAft>
                <a:spcPts val="1200"/>
              </a:spcAft>
            </a:pPr>
            <a:r>
              <a:rPr lang="fr-FR" sz="1800" dirty="0" smtClean="0">
                <a:latin typeface="Book Antiqua" panose="02040602050305030304" pitchFamily="18" charset="0"/>
              </a:rPr>
              <a:t>114 des 116 protocoles de préfiguration avec l’</a:t>
            </a:r>
            <a:r>
              <a:rPr lang="fr-FR" sz="1800" dirty="0" err="1" smtClean="0">
                <a:latin typeface="Book Antiqua" panose="02040602050305030304" pitchFamily="18" charset="0"/>
              </a:rPr>
              <a:t>Anru</a:t>
            </a:r>
            <a:r>
              <a:rPr lang="fr-FR" sz="1800" smtClean="0">
                <a:latin typeface="Book Antiqua" panose="02040602050305030304" pitchFamily="18" charset="0"/>
              </a:rPr>
              <a:t> signés (construction </a:t>
            </a:r>
            <a:r>
              <a:rPr lang="fr-FR" sz="1800" dirty="0" smtClean="0">
                <a:latin typeface="Book Antiqua" panose="02040602050305030304" pitchFamily="18" charset="0"/>
              </a:rPr>
              <a:t>des projets urbains à l’échelle de l’intercommunalité)</a:t>
            </a:r>
          </a:p>
          <a:p>
            <a:pPr>
              <a:spcAft>
                <a:spcPts val="1200"/>
              </a:spcAft>
            </a:pPr>
            <a:r>
              <a:rPr lang="fr-FR" sz="1800" dirty="0" smtClean="0">
                <a:latin typeface="Book Antiqua" panose="02040602050305030304" pitchFamily="18" charset="0"/>
              </a:rPr>
              <a:t>6 conventions de renouvellement urbain signées (projets </a:t>
            </a:r>
            <a:r>
              <a:rPr lang="fr-FR" sz="1800" dirty="0">
                <a:latin typeface="Book Antiqua" panose="02040602050305030304" pitchFamily="18" charset="0"/>
              </a:rPr>
              <a:t>opérationnels et </a:t>
            </a:r>
            <a:r>
              <a:rPr lang="fr-FR" sz="1800" dirty="0" smtClean="0">
                <a:latin typeface="Book Antiqua" panose="02040602050305030304" pitchFamily="18" charset="0"/>
              </a:rPr>
              <a:t>conditions </a:t>
            </a:r>
            <a:r>
              <a:rPr lang="fr-FR" sz="1800" dirty="0">
                <a:latin typeface="Book Antiqua" panose="02040602050305030304" pitchFamily="18" charset="0"/>
              </a:rPr>
              <a:t>de </a:t>
            </a:r>
            <a:r>
              <a:rPr lang="fr-FR" sz="1800" dirty="0" smtClean="0">
                <a:latin typeface="Book Antiqua" panose="02040602050305030304" pitchFamily="18" charset="0"/>
              </a:rPr>
              <a:t>mise </a:t>
            </a:r>
            <a:r>
              <a:rPr lang="fr-FR" sz="1800" dirty="0">
                <a:latin typeface="Book Antiqua" panose="02040602050305030304" pitchFamily="18" charset="0"/>
              </a:rPr>
              <a:t>en </a:t>
            </a:r>
            <a:r>
              <a:rPr lang="fr-FR" sz="1800" dirty="0" smtClean="0">
                <a:latin typeface="Book Antiqua" panose="02040602050305030304" pitchFamily="18" charset="0"/>
              </a:rPr>
              <a:t>œuvre) </a:t>
            </a:r>
            <a:endParaRPr lang="fr-FR" sz="1800" dirty="0">
              <a:latin typeface="Book Antiqua" panose="02040602050305030304" pitchFamily="18" charset="0"/>
            </a:endParaRPr>
          </a:p>
          <a:p>
            <a:endParaRPr lang="fr-FR" sz="1800" dirty="0">
              <a:latin typeface="Book Antiqua" panose="02040602050305030304" pitchFamily="18" charset="0"/>
            </a:endParaRPr>
          </a:p>
        </p:txBody>
      </p:sp>
      <p:sp>
        <p:nvSpPr>
          <p:cNvPr id="4" name="Espace réservé du pied de page 3"/>
          <p:cNvSpPr>
            <a:spLocks noGrp="1"/>
          </p:cNvSpPr>
          <p:nvPr>
            <p:ph type="ftr" sz="quarter" idx="3"/>
          </p:nvPr>
        </p:nvSpPr>
        <p:spPr/>
        <p:txBody>
          <a:bodyPr/>
          <a:lstStyle/>
          <a:p>
            <a:r>
              <a:rPr lang="fr-FR" smtClean="0"/>
              <a:t>OBSERVATOIRE NATIONAL DE LA POLITIQUE DE LA VILLE – ONPV</a:t>
            </a:r>
            <a:endParaRPr lang="fr-FR" dirty="0"/>
          </a:p>
        </p:txBody>
      </p:sp>
      <p:sp>
        <p:nvSpPr>
          <p:cNvPr id="5" name="Espace réservé du numéro de diapositive 4"/>
          <p:cNvSpPr>
            <a:spLocks noGrp="1"/>
          </p:cNvSpPr>
          <p:nvPr>
            <p:ph type="sldNum" sz="quarter" idx="4"/>
          </p:nvPr>
        </p:nvSpPr>
        <p:spPr/>
        <p:txBody>
          <a:bodyPr/>
          <a:lstStyle/>
          <a:p>
            <a:fld id="{5BDB8A8E-EFD1-4B73-B2DE-37E3EE040488}" type="slidenum">
              <a:rPr lang="fr-FR" smtClean="0"/>
              <a:pPr/>
              <a:t>19</a:t>
            </a:fld>
            <a:endParaRPr lang="fr-FR" dirty="0"/>
          </a:p>
        </p:txBody>
      </p:sp>
    </p:spTree>
    <p:extLst>
      <p:ext uri="{BB962C8B-B14F-4D97-AF65-F5344CB8AC3E}">
        <p14:creationId xmlns:p14="http://schemas.microsoft.com/office/powerpoint/2010/main" val="145421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444208" y="0"/>
            <a:ext cx="2699792" cy="6309320"/>
          </a:xfrm>
          <a:prstGeom prst="rect">
            <a:avLst/>
          </a:prstGeom>
          <a:solidFill>
            <a:schemeClr val="bg1">
              <a:lumMod val="8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itre 1"/>
          <p:cNvSpPr>
            <a:spLocks noGrp="1"/>
          </p:cNvSpPr>
          <p:nvPr>
            <p:ph type="title"/>
          </p:nvPr>
        </p:nvSpPr>
        <p:spPr>
          <a:xfrm>
            <a:off x="107504" y="116632"/>
            <a:ext cx="6120680" cy="980728"/>
          </a:xfrm>
        </p:spPr>
        <p:txBody>
          <a:bodyPr>
            <a:noAutofit/>
          </a:bodyPr>
          <a:lstStyle/>
          <a:p>
            <a:r>
              <a:rPr lang="fr-FR" b="1" dirty="0" smtClean="0">
                <a:latin typeface="Book Antiqua" panose="02040602050305030304" pitchFamily="18" charset="0"/>
              </a:rPr>
              <a:t>Un rapport axé sur la mobilité résidentielle</a:t>
            </a:r>
            <a:endParaRPr lang="fr-FR" b="1" dirty="0">
              <a:latin typeface="Book Antiqua" panose="02040602050305030304" pitchFamily="18" charset="0"/>
            </a:endParaRPr>
          </a:p>
        </p:txBody>
      </p:sp>
      <p:sp>
        <p:nvSpPr>
          <p:cNvPr id="3" name="Espace réservé du contenu 2"/>
          <p:cNvSpPr>
            <a:spLocks noGrp="1"/>
          </p:cNvSpPr>
          <p:nvPr>
            <p:ph idx="1"/>
          </p:nvPr>
        </p:nvSpPr>
        <p:spPr>
          <a:xfrm>
            <a:off x="179512" y="2135425"/>
            <a:ext cx="5976342" cy="3036639"/>
          </a:xfrm>
        </p:spPr>
        <p:txBody>
          <a:bodyPr>
            <a:normAutofit/>
          </a:bodyPr>
          <a:lstStyle/>
          <a:p>
            <a:pPr>
              <a:buFontTx/>
              <a:buChar char="-"/>
            </a:pPr>
            <a:r>
              <a:rPr lang="fr-FR" dirty="0" smtClean="0">
                <a:latin typeface="Book Antiqua" panose="02040602050305030304" pitchFamily="18" charset="0"/>
              </a:rPr>
              <a:t>Un rapport </a:t>
            </a:r>
            <a:r>
              <a:rPr lang="fr-FR" smtClean="0">
                <a:latin typeface="Book Antiqua" panose="02040602050305030304" pitchFamily="18" charset="0"/>
              </a:rPr>
              <a:t>de 270 </a:t>
            </a:r>
            <a:r>
              <a:rPr lang="fr-FR" dirty="0" smtClean="0">
                <a:latin typeface="Book Antiqua" panose="02040602050305030304" pitchFamily="18" charset="0"/>
              </a:rPr>
              <a:t>pages</a:t>
            </a:r>
          </a:p>
          <a:p>
            <a:pPr>
              <a:buFontTx/>
              <a:buChar char="-"/>
            </a:pPr>
            <a:r>
              <a:rPr lang="fr-FR" dirty="0" smtClean="0">
                <a:latin typeface="Book Antiqua" panose="02040602050305030304" pitchFamily="18" charset="0"/>
              </a:rPr>
              <a:t>Décliné en deux parties</a:t>
            </a:r>
          </a:p>
          <a:p>
            <a:pPr lvl="1">
              <a:buFontTx/>
              <a:buChar char="-"/>
            </a:pPr>
            <a:r>
              <a:rPr lang="fr-FR" dirty="0" smtClean="0">
                <a:latin typeface="Book Antiqua" panose="02040602050305030304" pitchFamily="18" charset="0"/>
              </a:rPr>
              <a:t>Partie 1: Mobilité résidentielle des habitants des quartiers prioritaires</a:t>
            </a:r>
          </a:p>
          <a:p>
            <a:pPr lvl="1">
              <a:buFontTx/>
              <a:buChar char="-"/>
            </a:pPr>
            <a:r>
              <a:rPr lang="fr-FR" dirty="0" smtClean="0">
                <a:latin typeface="Book Antiqua" panose="02040602050305030304" pitchFamily="18" charset="0"/>
              </a:rPr>
              <a:t>Partie 2: Fiches thématiques synthétiques</a:t>
            </a:r>
          </a:p>
          <a:p>
            <a:pPr lvl="1">
              <a:buFontTx/>
              <a:buChar char="-"/>
            </a:pPr>
            <a:endParaRPr lang="fr-FR" dirty="0">
              <a:latin typeface="Book Antiqua" panose="02040602050305030304" pitchFamily="18" charset="0"/>
            </a:endParaRPr>
          </a:p>
        </p:txBody>
      </p:sp>
      <p:sp>
        <p:nvSpPr>
          <p:cNvPr id="4" name="Espace réservé du pied de page 3"/>
          <p:cNvSpPr>
            <a:spLocks noGrp="1"/>
          </p:cNvSpPr>
          <p:nvPr>
            <p:ph type="ftr" sz="quarter" idx="3"/>
          </p:nvPr>
        </p:nvSpPr>
        <p:spPr/>
        <p:txBody>
          <a:bodyPr/>
          <a:lstStyle/>
          <a:p>
            <a:r>
              <a:rPr lang="fr-FR" smtClean="0"/>
              <a:t>OBSERVATOIRE NATIONAL DE LA POLITIQUE DE LA VILLE – ONPV</a:t>
            </a:r>
            <a:endParaRPr lang="fr-FR" dirty="0"/>
          </a:p>
        </p:txBody>
      </p:sp>
      <p:sp>
        <p:nvSpPr>
          <p:cNvPr id="5" name="Espace réservé du numéro de diapositive 4"/>
          <p:cNvSpPr>
            <a:spLocks noGrp="1"/>
          </p:cNvSpPr>
          <p:nvPr>
            <p:ph type="sldNum" sz="quarter" idx="4"/>
          </p:nvPr>
        </p:nvSpPr>
        <p:spPr/>
        <p:txBody>
          <a:bodyPr/>
          <a:lstStyle/>
          <a:p>
            <a:fld id="{5BDB8A8E-EFD1-4B73-B2DE-37E3EE040488}" type="slidenum">
              <a:rPr lang="fr-FR" smtClean="0"/>
              <a:pPr/>
              <a:t>2</a:t>
            </a:fld>
            <a:endParaRPr lang="fr-FR"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237" y="1436489"/>
            <a:ext cx="2523122" cy="3436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655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12968" cy="850106"/>
          </a:xfrm>
        </p:spPr>
        <p:txBody>
          <a:bodyPr>
            <a:normAutofit fontScale="90000"/>
          </a:bodyPr>
          <a:lstStyle/>
          <a:p>
            <a:r>
              <a:rPr lang="fr-FR" b="1" dirty="0" smtClean="0">
                <a:solidFill>
                  <a:schemeClr val="tx2">
                    <a:lumMod val="60000"/>
                    <a:lumOff val="40000"/>
                  </a:schemeClr>
                </a:solidFill>
                <a:latin typeface="Book Antiqua" panose="02040602050305030304" pitchFamily="18" charset="0"/>
              </a:rPr>
              <a:t>3. Développement de l’activité économique et emploi</a:t>
            </a:r>
            <a:r>
              <a:rPr lang="fr-FR" dirty="0" smtClean="0">
                <a:solidFill>
                  <a:schemeClr val="tx2">
                    <a:lumMod val="60000"/>
                    <a:lumOff val="40000"/>
                  </a:schemeClr>
                </a:solidFill>
                <a:latin typeface="Book Antiqua" panose="02040602050305030304" pitchFamily="18" charset="0"/>
              </a:rPr>
              <a:t/>
            </a:r>
            <a:br>
              <a:rPr lang="fr-FR" dirty="0" smtClean="0">
                <a:solidFill>
                  <a:schemeClr val="tx2">
                    <a:lumMod val="60000"/>
                    <a:lumOff val="40000"/>
                  </a:schemeClr>
                </a:solidFill>
                <a:latin typeface="Book Antiqua" panose="02040602050305030304" pitchFamily="18" charset="0"/>
              </a:rPr>
            </a:br>
            <a:r>
              <a:rPr lang="fr-FR" dirty="0" smtClean="0">
                <a:solidFill>
                  <a:schemeClr val="tx2">
                    <a:lumMod val="60000"/>
                    <a:lumOff val="40000"/>
                  </a:schemeClr>
                </a:solidFill>
                <a:latin typeface="Book Antiqua" panose="02040602050305030304" pitchFamily="18" charset="0"/>
              </a:rPr>
              <a:t>Le chômage diminue également en quartiers prioritaires</a:t>
            </a:r>
            <a:endParaRPr lang="fr-FR" dirty="0">
              <a:solidFill>
                <a:schemeClr val="tx2">
                  <a:lumMod val="60000"/>
                  <a:lumOff val="40000"/>
                </a:schemeClr>
              </a:solidFill>
              <a:latin typeface="Book Antiqua" panose="02040602050305030304" pitchFamily="18" charset="0"/>
            </a:endParaRPr>
          </a:p>
        </p:txBody>
      </p:sp>
      <p:sp>
        <p:nvSpPr>
          <p:cNvPr id="4" name="Espace réservé du pied de page 3"/>
          <p:cNvSpPr>
            <a:spLocks noGrp="1"/>
          </p:cNvSpPr>
          <p:nvPr>
            <p:ph type="ftr" sz="quarter" idx="3"/>
          </p:nvPr>
        </p:nvSpPr>
        <p:spPr/>
        <p:txBody>
          <a:bodyPr/>
          <a:lstStyle/>
          <a:p>
            <a:r>
              <a:rPr lang="fr-FR" smtClean="0"/>
              <a:t>OBSERVATOIRE NATIONAL DE LA POLITIQUE DE LA VILLE – ONPV</a:t>
            </a:r>
            <a:endParaRPr lang="fr-FR" dirty="0"/>
          </a:p>
        </p:txBody>
      </p:sp>
      <p:sp>
        <p:nvSpPr>
          <p:cNvPr id="5" name="Espace réservé du numéro de diapositive 4"/>
          <p:cNvSpPr>
            <a:spLocks noGrp="1"/>
          </p:cNvSpPr>
          <p:nvPr>
            <p:ph type="sldNum" sz="quarter" idx="4"/>
          </p:nvPr>
        </p:nvSpPr>
        <p:spPr/>
        <p:txBody>
          <a:bodyPr/>
          <a:lstStyle/>
          <a:p>
            <a:fld id="{5BDB8A8E-EFD1-4B73-B2DE-37E3EE040488}" type="slidenum">
              <a:rPr lang="fr-FR" smtClean="0"/>
              <a:pPr/>
              <a:t>20</a:t>
            </a:fld>
            <a:endParaRPr lang="fr-FR" dirty="0"/>
          </a:p>
        </p:txBody>
      </p:sp>
      <p:sp>
        <p:nvSpPr>
          <p:cNvPr id="7" name="ZoneTexte 6"/>
          <p:cNvSpPr txBox="1"/>
          <p:nvPr/>
        </p:nvSpPr>
        <p:spPr>
          <a:xfrm>
            <a:off x="971600" y="1691516"/>
            <a:ext cx="3086464" cy="369332"/>
          </a:xfrm>
          <a:prstGeom prst="rect">
            <a:avLst/>
          </a:prstGeom>
          <a:noFill/>
          <a:ln>
            <a:noFill/>
          </a:ln>
        </p:spPr>
        <p:txBody>
          <a:bodyPr wrap="square" rtlCol="0">
            <a:spAutoFit/>
          </a:bodyPr>
          <a:lstStyle/>
          <a:p>
            <a:pPr algn="ctr"/>
            <a:r>
              <a:rPr lang="fr-FR" b="1" dirty="0" smtClean="0"/>
              <a:t>Taux de chômage</a:t>
            </a:r>
            <a:endParaRPr lang="fr-FR"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 y="2060848"/>
            <a:ext cx="915352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73" y="5517232"/>
            <a:ext cx="62293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5724128" y="1691516"/>
            <a:ext cx="3086464" cy="369332"/>
          </a:xfrm>
          <a:prstGeom prst="rect">
            <a:avLst/>
          </a:prstGeom>
          <a:noFill/>
          <a:ln>
            <a:noFill/>
          </a:ln>
        </p:spPr>
        <p:txBody>
          <a:bodyPr wrap="square" rtlCol="0">
            <a:spAutoFit/>
          </a:bodyPr>
          <a:lstStyle/>
          <a:p>
            <a:pPr algn="ctr"/>
            <a:r>
              <a:rPr lang="fr-FR" b="1" dirty="0" smtClean="0"/>
              <a:t>Taux d’emploi</a:t>
            </a:r>
            <a:endParaRPr lang="fr-FR" b="1" dirty="0"/>
          </a:p>
        </p:txBody>
      </p:sp>
      <p:sp>
        <p:nvSpPr>
          <p:cNvPr id="13" name="ZoneTexte 12"/>
          <p:cNvSpPr txBox="1"/>
          <p:nvPr/>
        </p:nvSpPr>
        <p:spPr>
          <a:xfrm>
            <a:off x="2420994" y="1196729"/>
            <a:ext cx="4244308" cy="369332"/>
          </a:xfrm>
          <a:prstGeom prst="rect">
            <a:avLst/>
          </a:prstGeom>
          <a:noFill/>
          <a:ln>
            <a:noFill/>
          </a:ln>
        </p:spPr>
        <p:txBody>
          <a:bodyPr wrap="square" rtlCol="0">
            <a:spAutoFit/>
          </a:bodyPr>
          <a:lstStyle/>
          <a:p>
            <a:pPr algn="ctr"/>
            <a:r>
              <a:rPr lang="fr-FR" b="1" dirty="0" smtClean="0"/>
              <a:t>Parmi les personnes âgées de 15 à 64 ans :</a:t>
            </a:r>
            <a:endParaRPr lang="fr-FR" b="1" dirty="0"/>
          </a:p>
        </p:txBody>
      </p:sp>
    </p:spTree>
    <p:extLst>
      <p:ext uri="{BB962C8B-B14F-4D97-AF65-F5344CB8AC3E}">
        <p14:creationId xmlns:p14="http://schemas.microsoft.com/office/powerpoint/2010/main" val="2538759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850106"/>
          </a:xfrm>
        </p:spPr>
        <p:txBody>
          <a:bodyPr>
            <a:normAutofit fontScale="90000"/>
          </a:bodyPr>
          <a:lstStyle/>
          <a:p>
            <a:r>
              <a:rPr lang="fr-FR" b="1" dirty="0" smtClean="0">
                <a:solidFill>
                  <a:srgbClr val="F59701"/>
                </a:solidFill>
                <a:latin typeface="Book Antiqua" panose="02040602050305030304" pitchFamily="18" charset="0"/>
              </a:rPr>
              <a:t>4. Co-construction de la politique de la ville</a:t>
            </a:r>
            <a:r>
              <a:rPr lang="fr-FR" dirty="0" smtClean="0">
                <a:solidFill>
                  <a:srgbClr val="F59701"/>
                </a:solidFill>
                <a:latin typeface="Book Antiqua" panose="02040602050305030304" pitchFamily="18" charset="0"/>
              </a:rPr>
              <a:t/>
            </a:r>
            <a:br>
              <a:rPr lang="fr-FR" dirty="0" smtClean="0">
                <a:solidFill>
                  <a:srgbClr val="F59701"/>
                </a:solidFill>
                <a:latin typeface="Book Antiqua" panose="02040602050305030304" pitchFamily="18" charset="0"/>
              </a:rPr>
            </a:br>
            <a:r>
              <a:rPr lang="fr-FR" dirty="0" smtClean="0">
                <a:solidFill>
                  <a:srgbClr val="F59701"/>
                </a:solidFill>
                <a:latin typeface="Book Antiqua" panose="02040602050305030304" pitchFamily="18" charset="0"/>
              </a:rPr>
              <a:t>Conseils citoyens: une dynamique tangible mais à conforter</a:t>
            </a:r>
            <a:endParaRPr lang="fr-FR" dirty="0">
              <a:solidFill>
                <a:srgbClr val="F59701"/>
              </a:solidFill>
              <a:latin typeface="Book Antiqua" panose="02040602050305030304" pitchFamily="18" charset="0"/>
            </a:endParaRPr>
          </a:p>
        </p:txBody>
      </p:sp>
      <p:sp>
        <p:nvSpPr>
          <p:cNvPr id="4" name="Espace réservé du pied de page 3"/>
          <p:cNvSpPr>
            <a:spLocks noGrp="1"/>
          </p:cNvSpPr>
          <p:nvPr>
            <p:ph type="ftr" sz="quarter" idx="3"/>
          </p:nvPr>
        </p:nvSpPr>
        <p:spPr/>
        <p:txBody>
          <a:bodyPr/>
          <a:lstStyle/>
          <a:p>
            <a:r>
              <a:rPr lang="fr-FR" smtClean="0"/>
              <a:t>OBSERVATOIRE NATIONAL DE LA POLITIQUE DE LA VILLE – ONPV</a:t>
            </a:r>
            <a:endParaRPr lang="fr-FR" dirty="0"/>
          </a:p>
        </p:txBody>
      </p:sp>
      <p:sp>
        <p:nvSpPr>
          <p:cNvPr id="5" name="Espace réservé du numéro de diapositive 4"/>
          <p:cNvSpPr>
            <a:spLocks noGrp="1"/>
          </p:cNvSpPr>
          <p:nvPr>
            <p:ph type="sldNum" sz="quarter" idx="4"/>
          </p:nvPr>
        </p:nvSpPr>
        <p:spPr/>
        <p:txBody>
          <a:bodyPr/>
          <a:lstStyle/>
          <a:p>
            <a:fld id="{5BDB8A8E-EFD1-4B73-B2DE-37E3EE040488}" type="slidenum">
              <a:rPr lang="fr-FR" smtClean="0"/>
              <a:pPr/>
              <a:t>21</a:t>
            </a:fld>
            <a:endParaRPr lang="fr-F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196752"/>
            <a:ext cx="6985468"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21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564904"/>
            <a:ext cx="7772400" cy="2304256"/>
          </a:xfrm>
        </p:spPr>
        <p:txBody>
          <a:bodyPr>
            <a:normAutofit fontScale="90000"/>
          </a:bodyPr>
          <a:lstStyle/>
          <a:p>
            <a:pPr algn="ctr"/>
            <a:r>
              <a:rPr lang="fr-FR" dirty="0" smtClean="0">
                <a:latin typeface="Book Antiqua" panose="02040602050305030304" pitchFamily="18" charset="0"/>
              </a:rPr>
              <a:t>CONDITIONS </a:t>
            </a:r>
            <a:r>
              <a:rPr lang="fr-FR" dirty="0">
                <a:latin typeface="Book Antiqua" panose="02040602050305030304" pitchFamily="18" charset="0"/>
              </a:rPr>
              <a:t>DE LOGEMENT</a:t>
            </a:r>
            <a:br>
              <a:rPr lang="fr-FR" dirty="0">
                <a:latin typeface="Book Antiqua" panose="02040602050305030304" pitchFamily="18" charset="0"/>
              </a:rPr>
            </a:br>
            <a:r>
              <a:rPr lang="fr-FR" dirty="0">
                <a:latin typeface="Book Antiqua" panose="02040602050305030304" pitchFamily="18" charset="0"/>
              </a:rPr>
              <a:t>des habitants</a:t>
            </a:r>
            <a:br>
              <a:rPr lang="fr-FR" dirty="0">
                <a:latin typeface="Book Antiqua" panose="02040602050305030304" pitchFamily="18" charset="0"/>
              </a:rPr>
            </a:br>
            <a:r>
              <a:rPr lang="fr-FR" dirty="0">
                <a:latin typeface="Book Antiqua" panose="02040602050305030304" pitchFamily="18" charset="0"/>
              </a:rPr>
              <a:t>des quartiers prioritaires</a:t>
            </a:r>
            <a:br>
              <a:rPr lang="fr-FR" dirty="0">
                <a:latin typeface="Book Antiqua" panose="02040602050305030304" pitchFamily="18" charset="0"/>
              </a:rPr>
            </a:br>
            <a:r>
              <a:rPr lang="fr-FR" dirty="0">
                <a:latin typeface="Book Antiqua" panose="02040602050305030304" pitchFamily="18" charset="0"/>
              </a:rPr>
              <a:t>de la politique de la ville</a:t>
            </a:r>
          </a:p>
        </p:txBody>
      </p:sp>
      <p:sp>
        <p:nvSpPr>
          <p:cNvPr id="3" name="Espace réservé du pied de page 2"/>
          <p:cNvSpPr>
            <a:spLocks noGrp="1"/>
          </p:cNvSpPr>
          <p:nvPr>
            <p:ph type="ftr" sz="quarter" idx="3"/>
          </p:nvPr>
        </p:nvSpPr>
        <p:spPr/>
        <p:txBody>
          <a:bodyPr/>
          <a:lstStyle/>
          <a:p>
            <a:r>
              <a:rPr lang="fr-FR" smtClean="0"/>
              <a:t>OBSERVATOIRE NATIONAL DE LA POLITIQUE DE LA VILLE – ONPV</a:t>
            </a:r>
            <a:endParaRPr lang="fr-FR" dirty="0"/>
          </a:p>
        </p:txBody>
      </p:sp>
      <p:sp>
        <p:nvSpPr>
          <p:cNvPr id="4" name="Espace réservé du numéro de diapositive 3"/>
          <p:cNvSpPr>
            <a:spLocks noGrp="1"/>
          </p:cNvSpPr>
          <p:nvPr>
            <p:ph type="sldNum" sz="quarter" idx="4"/>
          </p:nvPr>
        </p:nvSpPr>
        <p:spPr/>
        <p:txBody>
          <a:bodyPr/>
          <a:lstStyle/>
          <a:p>
            <a:fld id="{5BDB8A8E-EFD1-4B73-B2DE-37E3EE040488}" type="slidenum">
              <a:rPr lang="fr-FR" smtClean="0"/>
              <a:pPr/>
              <a:t>22</a:t>
            </a:fld>
            <a:endParaRPr lang="fr-FR" dirty="0"/>
          </a:p>
        </p:txBody>
      </p:sp>
    </p:spTree>
    <p:extLst>
      <p:ext uri="{BB962C8B-B14F-4D97-AF65-F5344CB8AC3E}">
        <p14:creationId xmlns:p14="http://schemas.microsoft.com/office/powerpoint/2010/main" val="2834889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Espace réservé du numéro de diapositive 2"/>
          <p:cNvSpPr>
            <a:spLocks noGrp="1"/>
          </p:cNvSpPr>
          <p:nvPr>
            <p:ph type="sldNum" sz="quarter" idx="4"/>
          </p:nvPr>
        </p:nvSpPr>
        <p:spPr/>
        <p:txBody>
          <a:bodyPr/>
          <a:lstStyle/>
          <a:p>
            <a:fld id="{5BDB8A8E-EFD1-4B73-B2DE-37E3EE040488}" type="slidenum">
              <a:rPr lang="fr-FR" smtClean="0"/>
              <a:pPr/>
              <a:t>23</a:t>
            </a:fld>
            <a:endParaRPr lang="fr-FR" dirty="0"/>
          </a:p>
        </p:txBody>
      </p:sp>
      <p:sp>
        <p:nvSpPr>
          <p:cNvPr id="4" name="Titre 3"/>
          <p:cNvSpPr>
            <a:spLocks noGrp="1"/>
          </p:cNvSpPr>
          <p:nvPr>
            <p:ph type="title"/>
          </p:nvPr>
        </p:nvSpPr>
        <p:spPr>
          <a:xfrm>
            <a:off x="0" y="116632"/>
            <a:ext cx="6300192" cy="1224136"/>
          </a:xfrm>
        </p:spPr>
        <p:txBody>
          <a:bodyPr>
            <a:noAutofit/>
          </a:bodyPr>
          <a:lstStyle/>
          <a:p>
            <a:r>
              <a:rPr lang="fr-FR" b="1" dirty="0" smtClean="0">
                <a:latin typeface="Book Antiqua" panose="02040602050305030304" pitchFamily="18" charset="0"/>
              </a:rPr>
              <a:t>Plus de logements collectifs en QPV: </a:t>
            </a:r>
            <a:r>
              <a:rPr lang="fr-FR" sz="2000" b="1" dirty="0" smtClean="0">
                <a:latin typeface="Book Antiqua" panose="02040602050305030304" pitchFamily="18" charset="0"/>
              </a:rPr>
              <a:t>85 %, contre 54 % dans les autres quartiers des unités urbaines englobantes</a:t>
            </a:r>
            <a:endParaRPr lang="fr-FR" sz="2000" b="1" dirty="0">
              <a:latin typeface="Book Antiqua" panose="02040602050305030304" pitchFamily="18" charset="0"/>
            </a:endParaRPr>
          </a:p>
        </p:txBody>
      </p:sp>
      <p:sp>
        <p:nvSpPr>
          <p:cNvPr id="5" name="ZoneTexte 4"/>
          <p:cNvSpPr txBox="1"/>
          <p:nvPr/>
        </p:nvSpPr>
        <p:spPr>
          <a:xfrm>
            <a:off x="6832511" y="2060848"/>
            <a:ext cx="1944216" cy="2031325"/>
          </a:xfrm>
          <a:prstGeom prst="rect">
            <a:avLst/>
          </a:prstGeom>
          <a:noFill/>
        </p:spPr>
        <p:txBody>
          <a:bodyPr wrap="square" rtlCol="0">
            <a:spAutoFit/>
          </a:bodyPr>
          <a:lstStyle/>
          <a:p>
            <a:pPr algn="ctr"/>
            <a:r>
              <a:rPr lang="fr-FR" b="1" dirty="0" smtClean="0">
                <a:solidFill>
                  <a:srgbClr val="C00000"/>
                </a:solidFill>
                <a:latin typeface="Book Antiqua" panose="02040602050305030304" pitchFamily="18" charset="0"/>
              </a:rPr>
              <a:t>Conditions de logement</a:t>
            </a:r>
          </a:p>
          <a:p>
            <a:pPr algn="ctr"/>
            <a:r>
              <a:rPr lang="fr-FR" b="1" dirty="0" smtClean="0">
                <a:solidFill>
                  <a:srgbClr val="C00000"/>
                </a:solidFill>
                <a:latin typeface="Book Antiqua" panose="02040602050305030304" pitchFamily="18" charset="0"/>
              </a:rPr>
              <a:t>des habitants</a:t>
            </a:r>
          </a:p>
          <a:p>
            <a:pPr algn="ctr"/>
            <a:r>
              <a:rPr lang="fr-FR" b="1" dirty="0" smtClean="0">
                <a:solidFill>
                  <a:srgbClr val="C00000"/>
                </a:solidFill>
                <a:latin typeface="Book Antiqua" panose="02040602050305030304" pitchFamily="18" charset="0"/>
              </a:rPr>
              <a:t>des quartiers prioritaires</a:t>
            </a:r>
          </a:p>
          <a:p>
            <a:pPr algn="ctr"/>
            <a:r>
              <a:rPr lang="fr-FR" b="1" dirty="0" smtClean="0">
                <a:solidFill>
                  <a:srgbClr val="C00000"/>
                </a:solidFill>
                <a:latin typeface="Book Antiqua" panose="02040602050305030304" pitchFamily="18" charset="0"/>
              </a:rPr>
              <a:t>de la politique de la ville</a:t>
            </a:r>
            <a:endParaRPr lang="fr-FR" b="1" dirty="0">
              <a:solidFill>
                <a:srgbClr val="C00000"/>
              </a:solidFill>
              <a:latin typeface="Book Antiqua" panose="0204060205030503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16832"/>
            <a:ext cx="557212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431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Espace réservé du numéro de diapositive 2"/>
          <p:cNvSpPr>
            <a:spLocks noGrp="1"/>
          </p:cNvSpPr>
          <p:nvPr>
            <p:ph type="sldNum" sz="quarter" idx="4"/>
          </p:nvPr>
        </p:nvSpPr>
        <p:spPr/>
        <p:txBody>
          <a:bodyPr/>
          <a:lstStyle/>
          <a:p>
            <a:fld id="{5BDB8A8E-EFD1-4B73-B2DE-37E3EE040488}" type="slidenum">
              <a:rPr lang="fr-FR" smtClean="0"/>
              <a:pPr/>
              <a:t>24</a:t>
            </a:fld>
            <a:endParaRPr lang="fr-FR" dirty="0"/>
          </a:p>
        </p:txBody>
      </p:sp>
      <p:sp>
        <p:nvSpPr>
          <p:cNvPr id="4" name="Titre 3"/>
          <p:cNvSpPr>
            <a:spLocks noGrp="1"/>
          </p:cNvSpPr>
          <p:nvPr>
            <p:ph type="title"/>
          </p:nvPr>
        </p:nvSpPr>
        <p:spPr>
          <a:xfrm>
            <a:off x="0" y="116632"/>
            <a:ext cx="6300192" cy="1224136"/>
          </a:xfrm>
        </p:spPr>
        <p:txBody>
          <a:bodyPr>
            <a:noAutofit/>
          </a:bodyPr>
          <a:lstStyle/>
          <a:p>
            <a:r>
              <a:rPr lang="fr-FR" b="1" dirty="0" smtClean="0">
                <a:latin typeface="Book Antiqua" panose="02040602050305030304" pitchFamily="18" charset="0"/>
              </a:rPr>
              <a:t>Trois ménages des QPV sur quatre sont locataires du parc social</a:t>
            </a:r>
            <a:endParaRPr lang="fr-FR" sz="2000" b="1" dirty="0">
              <a:latin typeface="Book Antiqua" panose="02040602050305030304" pitchFamily="18" charset="0"/>
            </a:endParaRPr>
          </a:p>
        </p:txBody>
      </p:sp>
      <p:sp>
        <p:nvSpPr>
          <p:cNvPr id="5" name="ZoneTexte 4"/>
          <p:cNvSpPr txBox="1"/>
          <p:nvPr/>
        </p:nvSpPr>
        <p:spPr>
          <a:xfrm>
            <a:off x="6832511" y="2060848"/>
            <a:ext cx="1944216" cy="2031325"/>
          </a:xfrm>
          <a:prstGeom prst="rect">
            <a:avLst/>
          </a:prstGeom>
          <a:noFill/>
        </p:spPr>
        <p:txBody>
          <a:bodyPr wrap="square" rtlCol="0">
            <a:spAutoFit/>
          </a:bodyPr>
          <a:lstStyle/>
          <a:p>
            <a:pPr algn="ctr"/>
            <a:r>
              <a:rPr lang="fr-FR" b="1" dirty="0" smtClean="0">
                <a:solidFill>
                  <a:srgbClr val="C00000"/>
                </a:solidFill>
                <a:latin typeface="Book Antiqua" panose="02040602050305030304" pitchFamily="18" charset="0"/>
              </a:rPr>
              <a:t>Conditions de logement</a:t>
            </a:r>
          </a:p>
          <a:p>
            <a:pPr algn="ctr"/>
            <a:r>
              <a:rPr lang="fr-FR" b="1" dirty="0" smtClean="0">
                <a:solidFill>
                  <a:srgbClr val="C00000"/>
                </a:solidFill>
                <a:latin typeface="Book Antiqua" panose="02040602050305030304" pitchFamily="18" charset="0"/>
              </a:rPr>
              <a:t>des habitants</a:t>
            </a:r>
          </a:p>
          <a:p>
            <a:pPr algn="ctr"/>
            <a:r>
              <a:rPr lang="fr-FR" b="1" dirty="0" smtClean="0">
                <a:solidFill>
                  <a:srgbClr val="C00000"/>
                </a:solidFill>
                <a:latin typeface="Book Antiqua" panose="02040602050305030304" pitchFamily="18" charset="0"/>
              </a:rPr>
              <a:t>des quartiers prioritaires</a:t>
            </a:r>
          </a:p>
          <a:p>
            <a:pPr algn="ctr"/>
            <a:r>
              <a:rPr lang="fr-FR" b="1" dirty="0" smtClean="0">
                <a:solidFill>
                  <a:srgbClr val="C00000"/>
                </a:solidFill>
                <a:latin typeface="Book Antiqua" panose="02040602050305030304" pitchFamily="18" charset="0"/>
              </a:rPr>
              <a:t>de la politique de la ville</a:t>
            </a:r>
            <a:endParaRPr lang="fr-FR" b="1" dirty="0">
              <a:solidFill>
                <a:srgbClr val="C00000"/>
              </a:solidFill>
              <a:latin typeface="Book Antiqua" panose="02040602050305030304"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060848"/>
            <a:ext cx="56388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32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Espace réservé du numéro de diapositive 2"/>
          <p:cNvSpPr>
            <a:spLocks noGrp="1"/>
          </p:cNvSpPr>
          <p:nvPr>
            <p:ph type="sldNum" sz="quarter" idx="4"/>
          </p:nvPr>
        </p:nvSpPr>
        <p:spPr/>
        <p:txBody>
          <a:bodyPr/>
          <a:lstStyle/>
          <a:p>
            <a:fld id="{5BDB8A8E-EFD1-4B73-B2DE-37E3EE040488}" type="slidenum">
              <a:rPr lang="fr-FR" smtClean="0"/>
              <a:pPr/>
              <a:t>25</a:t>
            </a:fld>
            <a:endParaRPr lang="fr-FR" dirty="0"/>
          </a:p>
        </p:txBody>
      </p:sp>
      <p:sp>
        <p:nvSpPr>
          <p:cNvPr id="4" name="Titre 3"/>
          <p:cNvSpPr>
            <a:spLocks noGrp="1"/>
          </p:cNvSpPr>
          <p:nvPr>
            <p:ph type="title"/>
          </p:nvPr>
        </p:nvSpPr>
        <p:spPr>
          <a:xfrm>
            <a:off x="0" y="116632"/>
            <a:ext cx="6444208" cy="648072"/>
          </a:xfrm>
        </p:spPr>
        <p:txBody>
          <a:bodyPr>
            <a:noAutofit/>
          </a:bodyPr>
          <a:lstStyle/>
          <a:p>
            <a:r>
              <a:rPr lang="fr-FR" b="1" dirty="0" smtClean="0">
                <a:latin typeface="Book Antiqua" panose="02040602050305030304" pitchFamily="18" charset="0"/>
              </a:rPr>
              <a:t>Plus de logements surpeuplés en QPV</a:t>
            </a:r>
            <a:endParaRPr lang="fr-FR" sz="2000" b="1" dirty="0">
              <a:latin typeface="Book Antiqua" panose="02040602050305030304" pitchFamily="18" charset="0"/>
            </a:endParaRPr>
          </a:p>
        </p:txBody>
      </p:sp>
      <p:sp>
        <p:nvSpPr>
          <p:cNvPr id="5" name="ZoneTexte 4"/>
          <p:cNvSpPr txBox="1"/>
          <p:nvPr/>
        </p:nvSpPr>
        <p:spPr>
          <a:xfrm>
            <a:off x="6832511" y="2060848"/>
            <a:ext cx="1944216" cy="2031325"/>
          </a:xfrm>
          <a:prstGeom prst="rect">
            <a:avLst/>
          </a:prstGeom>
          <a:noFill/>
        </p:spPr>
        <p:txBody>
          <a:bodyPr wrap="square" rtlCol="0">
            <a:spAutoFit/>
          </a:bodyPr>
          <a:lstStyle/>
          <a:p>
            <a:pPr algn="ctr"/>
            <a:r>
              <a:rPr lang="fr-FR" b="1" dirty="0" smtClean="0">
                <a:solidFill>
                  <a:srgbClr val="C00000"/>
                </a:solidFill>
                <a:latin typeface="Book Antiqua" panose="02040602050305030304" pitchFamily="18" charset="0"/>
              </a:rPr>
              <a:t>Conditions de logement</a:t>
            </a:r>
          </a:p>
          <a:p>
            <a:pPr algn="ctr"/>
            <a:r>
              <a:rPr lang="fr-FR" b="1" dirty="0" smtClean="0">
                <a:solidFill>
                  <a:srgbClr val="C00000"/>
                </a:solidFill>
                <a:latin typeface="Book Antiqua" panose="02040602050305030304" pitchFamily="18" charset="0"/>
              </a:rPr>
              <a:t>des habitants</a:t>
            </a:r>
          </a:p>
          <a:p>
            <a:pPr algn="ctr"/>
            <a:r>
              <a:rPr lang="fr-FR" b="1" dirty="0" smtClean="0">
                <a:solidFill>
                  <a:srgbClr val="C00000"/>
                </a:solidFill>
                <a:latin typeface="Book Antiqua" panose="02040602050305030304" pitchFamily="18" charset="0"/>
              </a:rPr>
              <a:t>des quartiers prioritaires</a:t>
            </a:r>
          </a:p>
          <a:p>
            <a:pPr algn="ctr"/>
            <a:r>
              <a:rPr lang="fr-FR" b="1" dirty="0" smtClean="0">
                <a:solidFill>
                  <a:srgbClr val="C00000"/>
                </a:solidFill>
                <a:latin typeface="Book Antiqua" panose="02040602050305030304" pitchFamily="18" charset="0"/>
              </a:rPr>
              <a:t>de la politique de la ville</a:t>
            </a:r>
            <a:endParaRPr lang="fr-FR" b="1" dirty="0">
              <a:solidFill>
                <a:srgbClr val="C00000"/>
              </a:solidFill>
              <a:latin typeface="Book Antiqua" panose="0204060205030503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4" y="1556792"/>
            <a:ext cx="6314132" cy="3175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438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Espace réservé du numéro de diapositive 2"/>
          <p:cNvSpPr>
            <a:spLocks noGrp="1"/>
          </p:cNvSpPr>
          <p:nvPr>
            <p:ph type="sldNum" sz="quarter" idx="4"/>
          </p:nvPr>
        </p:nvSpPr>
        <p:spPr/>
        <p:txBody>
          <a:bodyPr/>
          <a:lstStyle/>
          <a:p>
            <a:fld id="{5BDB8A8E-EFD1-4B73-B2DE-37E3EE040488}" type="slidenum">
              <a:rPr lang="fr-FR" smtClean="0"/>
              <a:pPr/>
              <a:t>26</a:t>
            </a:fld>
            <a:endParaRPr lang="fr-FR" dirty="0"/>
          </a:p>
        </p:txBody>
      </p:sp>
      <p:sp>
        <p:nvSpPr>
          <p:cNvPr id="4" name="Titre 3"/>
          <p:cNvSpPr>
            <a:spLocks noGrp="1"/>
          </p:cNvSpPr>
          <p:nvPr>
            <p:ph type="title"/>
          </p:nvPr>
        </p:nvSpPr>
        <p:spPr>
          <a:xfrm>
            <a:off x="0" y="116632"/>
            <a:ext cx="6444208" cy="648072"/>
          </a:xfrm>
        </p:spPr>
        <p:txBody>
          <a:bodyPr>
            <a:noAutofit/>
          </a:bodyPr>
          <a:lstStyle/>
          <a:p>
            <a:r>
              <a:rPr lang="fr-FR" b="1" dirty="0" smtClean="0">
                <a:latin typeface="Book Antiqua" panose="02040602050305030304" pitchFamily="18" charset="0"/>
              </a:rPr>
              <a:t>Des logements plus vétustes en QPV</a:t>
            </a:r>
            <a:endParaRPr lang="fr-FR" sz="2000" b="1" dirty="0">
              <a:latin typeface="Book Antiqua" panose="02040602050305030304" pitchFamily="18" charset="0"/>
            </a:endParaRPr>
          </a:p>
        </p:txBody>
      </p:sp>
      <p:sp>
        <p:nvSpPr>
          <p:cNvPr id="5" name="ZoneTexte 4"/>
          <p:cNvSpPr txBox="1"/>
          <p:nvPr/>
        </p:nvSpPr>
        <p:spPr>
          <a:xfrm>
            <a:off x="6832511" y="2060848"/>
            <a:ext cx="1944216" cy="2031325"/>
          </a:xfrm>
          <a:prstGeom prst="rect">
            <a:avLst/>
          </a:prstGeom>
          <a:noFill/>
        </p:spPr>
        <p:txBody>
          <a:bodyPr wrap="square" rtlCol="0">
            <a:spAutoFit/>
          </a:bodyPr>
          <a:lstStyle/>
          <a:p>
            <a:pPr algn="ctr"/>
            <a:r>
              <a:rPr lang="fr-FR" b="1" dirty="0" smtClean="0">
                <a:solidFill>
                  <a:srgbClr val="C00000"/>
                </a:solidFill>
                <a:latin typeface="Book Antiqua" panose="02040602050305030304" pitchFamily="18" charset="0"/>
              </a:rPr>
              <a:t>Conditions de logement</a:t>
            </a:r>
          </a:p>
          <a:p>
            <a:pPr algn="ctr"/>
            <a:r>
              <a:rPr lang="fr-FR" b="1" dirty="0" smtClean="0">
                <a:solidFill>
                  <a:srgbClr val="C00000"/>
                </a:solidFill>
                <a:latin typeface="Book Antiqua" panose="02040602050305030304" pitchFamily="18" charset="0"/>
              </a:rPr>
              <a:t>des habitants</a:t>
            </a:r>
          </a:p>
          <a:p>
            <a:pPr algn="ctr"/>
            <a:r>
              <a:rPr lang="fr-FR" b="1" dirty="0" smtClean="0">
                <a:solidFill>
                  <a:srgbClr val="C00000"/>
                </a:solidFill>
                <a:latin typeface="Book Antiqua" panose="02040602050305030304" pitchFamily="18" charset="0"/>
              </a:rPr>
              <a:t>des quartiers prioritaires</a:t>
            </a:r>
          </a:p>
          <a:p>
            <a:pPr algn="ctr"/>
            <a:r>
              <a:rPr lang="fr-FR" b="1" dirty="0" smtClean="0">
                <a:solidFill>
                  <a:srgbClr val="C00000"/>
                </a:solidFill>
                <a:latin typeface="Book Antiqua" panose="02040602050305030304" pitchFamily="18" charset="0"/>
              </a:rPr>
              <a:t>de la politique de la ville</a:t>
            </a:r>
            <a:endParaRPr lang="fr-FR" b="1" dirty="0">
              <a:solidFill>
                <a:srgbClr val="C00000"/>
              </a:solidFill>
              <a:latin typeface="Book Antiqua" panose="0204060205030503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73" y="964429"/>
            <a:ext cx="6267328" cy="23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80" y="1268760"/>
            <a:ext cx="6327714" cy="383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363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Espace réservé du numéro de diapositive 2"/>
          <p:cNvSpPr>
            <a:spLocks noGrp="1"/>
          </p:cNvSpPr>
          <p:nvPr>
            <p:ph type="sldNum" sz="quarter" idx="4"/>
          </p:nvPr>
        </p:nvSpPr>
        <p:spPr/>
        <p:txBody>
          <a:bodyPr/>
          <a:lstStyle/>
          <a:p>
            <a:fld id="{5BDB8A8E-EFD1-4B73-B2DE-37E3EE040488}" type="slidenum">
              <a:rPr lang="fr-FR" smtClean="0"/>
              <a:pPr/>
              <a:t>27</a:t>
            </a:fld>
            <a:endParaRPr lang="fr-FR" dirty="0"/>
          </a:p>
        </p:txBody>
      </p:sp>
      <p:sp>
        <p:nvSpPr>
          <p:cNvPr id="4" name="Titre 3"/>
          <p:cNvSpPr>
            <a:spLocks noGrp="1"/>
          </p:cNvSpPr>
          <p:nvPr>
            <p:ph type="title"/>
          </p:nvPr>
        </p:nvSpPr>
        <p:spPr>
          <a:xfrm>
            <a:off x="0" y="116632"/>
            <a:ext cx="6444208" cy="1584176"/>
          </a:xfrm>
        </p:spPr>
        <p:txBody>
          <a:bodyPr>
            <a:noAutofit/>
          </a:bodyPr>
          <a:lstStyle/>
          <a:p>
            <a:r>
              <a:rPr lang="fr-FR" b="1" dirty="0" smtClean="0">
                <a:latin typeface="Book Antiqua" panose="02040602050305030304" pitchFamily="18" charset="0"/>
              </a:rPr>
              <a:t>Un taux d’effort pour se loger supérieur pour les habitants des QPV, malgré des loyers plus faibles et des aides au logement plus élevées</a:t>
            </a:r>
            <a:endParaRPr lang="fr-FR" sz="2000" b="1" dirty="0">
              <a:latin typeface="Book Antiqua" panose="02040602050305030304" pitchFamily="18" charset="0"/>
            </a:endParaRPr>
          </a:p>
        </p:txBody>
      </p:sp>
      <p:sp>
        <p:nvSpPr>
          <p:cNvPr id="5" name="ZoneTexte 4"/>
          <p:cNvSpPr txBox="1"/>
          <p:nvPr/>
        </p:nvSpPr>
        <p:spPr>
          <a:xfrm>
            <a:off x="6832511" y="2060848"/>
            <a:ext cx="1944216" cy="2031325"/>
          </a:xfrm>
          <a:prstGeom prst="rect">
            <a:avLst/>
          </a:prstGeom>
          <a:noFill/>
        </p:spPr>
        <p:txBody>
          <a:bodyPr wrap="square" rtlCol="0">
            <a:spAutoFit/>
          </a:bodyPr>
          <a:lstStyle/>
          <a:p>
            <a:pPr algn="ctr"/>
            <a:r>
              <a:rPr lang="fr-FR" b="1" dirty="0" smtClean="0">
                <a:solidFill>
                  <a:srgbClr val="C00000"/>
                </a:solidFill>
                <a:latin typeface="Book Antiqua" panose="02040602050305030304" pitchFamily="18" charset="0"/>
              </a:rPr>
              <a:t>Conditions de logement</a:t>
            </a:r>
          </a:p>
          <a:p>
            <a:pPr algn="ctr"/>
            <a:r>
              <a:rPr lang="fr-FR" b="1" dirty="0" smtClean="0">
                <a:solidFill>
                  <a:srgbClr val="C00000"/>
                </a:solidFill>
                <a:latin typeface="Book Antiqua" panose="02040602050305030304" pitchFamily="18" charset="0"/>
              </a:rPr>
              <a:t>des habitants</a:t>
            </a:r>
          </a:p>
          <a:p>
            <a:pPr algn="ctr"/>
            <a:r>
              <a:rPr lang="fr-FR" b="1" dirty="0" smtClean="0">
                <a:solidFill>
                  <a:srgbClr val="C00000"/>
                </a:solidFill>
                <a:latin typeface="Book Antiqua" panose="02040602050305030304" pitchFamily="18" charset="0"/>
              </a:rPr>
              <a:t>des quartiers prioritaires</a:t>
            </a:r>
          </a:p>
          <a:p>
            <a:pPr algn="ctr"/>
            <a:r>
              <a:rPr lang="fr-FR" b="1" dirty="0" smtClean="0">
                <a:solidFill>
                  <a:srgbClr val="C00000"/>
                </a:solidFill>
                <a:latin typeface="Book Antiqua" panose="02040602050305030304" pitchFamily="18" charset="0"/>
              </a:rPr>
              <a:t>de la politique de la ville</a:t>
            </a:r>
            <a:endParaRPr lang="fr-FR" b="1" dirty="0">
              <a:solidFill>
                <a:srgbClr val="C00000"/>
              </a:solidFill>
              <a:latin typeface="Book Antiqua" panose="0204060205030503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74" y="1937295"/>
            <a:ext cx="56578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38" y="2182565"/>
            <a:ext cx="3901269" cy="3819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8587" y="3181350"/>
            <a:ext cx="1227509" cy="37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8586" y="3530600"/>
            <a:ext cx="1227509" cy="389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345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Espace réservé du numéro de diapositive 2"/>
          <p:cNvSpPr>
            <a:spLocks noGrp="1"/>
          </p:cNvSpPr>
          <p:nvPr>
            <p:ph type="sldNum" sz="quarter" idx="4"/>
          </p:nvPr>
        </p:nvSpPr>
        <p:spPr/>
        <p:txBody>
          <a:bodyPr/>
          <a:lstStyle/>
          <a:p>
            <a:fld id="{5BDB8A8E-EFD1-4B73-B2DE-37E3EE040488}" type="slidenum">
              <a:rPr lang="fr-FR" smtClean="0"/>
              <a:pPr/>
              <a:t>28</a:t>
            </a:fld>
            <a:endParaRPr lang="fr-FR" dirty="0"/>
          </a:p>
        </p:txBody>
      </p:sp>
      <p:sp>
        <p:nvSpPr>
          <p:cNvPr id="4" name="Titre 3"/>
          <p:cNvSpPr>
            <a:spLocks noGrp="1"/>
          </p:cNvSpPr>
          <p:nvPr>
            <p:ph type="title"/>
          </p:nvPr>
        </p:nvSpPr>
        <p:spPr>
          <a:xfrm>
            <a:off x="0" y="116632"/>
            <a:ext cx="6444208" cy="1080120"/>
          </a:xfrm>
        </p:spPr>
        <p:txBody>
          <a:bodyPr>
            <a:noAutofit/>
          </a:bodyPr>
          <a:lstStyle/>
          <a:p>
            <a:r>
              <a:rPr lang="fr-FR" b="1" dirty="0" smtClean="0">
                <a:latin typeface="Book Antiqua" panose="02040602050305030304" pitchFamily="18" charset="0"/>
              </a:rPr>
              <a:t>L’ancienneté des ménages est semblable en et hors QPV</a:t>
            </a:r>
            <a:endParaRPr lang="fr-FR" sz="2000" b="1" dirty="0">
              <a:latin typeface="Book Antiqua" panose="02040602050305030304" pitchFamily="18" charset="0"/>
            </a:endParaRPr>
          </a:p>
        </p:txBody>
      </p:sp>
      <p:sp>
        <p:nvSpPr>
          <p:cNvPr id="5" name="ZoneTexte 4"/>
          <p:cNvSpPr txBox="1"/>
          <p:nvPr/>
        </p:nvSpPr>
        <p:spPr>
          <a:xfrm>
            <a:off x="6832511" y="2060848"/>
            <a:ext cx="1944216" cy="2031325"/>
          </a:xfrm>
          <a:prstGeom prst="rect">
            <a:avLst/>
          </a:prstGeom>
          <a:noFill/>
        </p:spPr>
        <p:txBody>
          <a:bodyPr wrap="square" rtlCol="0">
            <a:spAutoFit/>
          </a:bodyPr>
          <a:lstStyle/>
          <a:p>
            <a:pPr algn="ctr"/>
            <a:r>
              <a:rPr lang="fr-FR" b="1" dirty="0" smtClean="0">
                <a:solidFill>
                  <a:srgbClr val="C00000"/>
                </a:solidFill>
                <a:latin typeface="Book Antiqua" panose="02040602050305030304" pitchFamily="18" charset="0"/>
              </a:rPr>
              <a:t>Conditions de logement</a:t>
            </a:r>
          </a:p>
          <a:p>
            <a:pPr algn="ctr"/>
            <a:r>
              <a:rPr lang="fr-FR" b="1" dirty="0" smtClean="0">
                <a:solidFill>
                  <a:srgbClr val="C00000"/>
                </a:solidFill>
                <a:latin typeface="Book Antiqua" panose="02040602050305030304" pitchFamily="18" charset="0"/>
              </a:rPr>
              <a:t>des habitants</a:t>
            </a:r>
          </a:p>
          <a:p>
            <a:pPr algn="ctr"/>
            <a:r>
              <a:rPr lang="fr-FR" b="1" dirty="0" smtClean="0">
                <a:solidFill>
                  <a:srgbClr val="C00000"/>
                </a:solidFill>
                <a:latin typeface="Book Antiqua" panose="02040602050305030304" pitchFamily="18" charset="0"/>
              </a:rPr>
              <a:t>des quartiers prioritaires</a:t>
            </a:r>
          </a:p>
          <a:p>
            <a:pPr algn="ctr"/>
            <a:r>
              <a:rPr lang="fr-FR" b="1" dirty="0" smtClean="0">
                <a:solidFill>
                  <a:srgbClr val="C00000"/>
                </a:solidFill>
                <a:latin typeface="Book Antiqua" panose="02040602050305030304" pitchFamily="18" charset="0"/>
              </a:rPr>
              <a:t>de la politique de la ville</a:t>
            </a:r>
            <a:endParaRPr lang="fr-FR" b="1" dirty="0">
              <a:solidFill>
                <a:srgbClr val="C00000"/>
              </a:solidFill>
              <a:latin typeface="Book Antiqua" panose="0204060205030503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8" y="1640136"/>
            <a:ext cx="61150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204864"/>
            <a:ext cx="6280150" cy="284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069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Espace réservé du numéro de diapositive 2"/>
          <p:cNvSpPr>
            <a:spLocks noGrp="1"/>
          </p:cNvSpPr>
          <p:nvPr>
            <p:ph type="sldNum" sz="quarter" idx="4"/>
          </p:nvPr>
        </p:nvSpPr>
        <p:spPr/>
        <p:txBody>
          <a:bodyPr/>
          <a:lstStyle/>
          <a:p>
            <a:fld id="{5BDB8A8E-EFD1-4B73-B2DE-37E3EE040488}" type="slidenum">
              <a:rPr lang="fr-FR" smtClean="0"/>
              <a:pPr/>
              <a:t>29</a:t>
            </a:fld>
            <a:endParaRPr lang="fr-FR" dirty="0"/>
          </a:p>
        </p:txBody>
      </p:sp>
      <p:sp>
        <p:nvSpPr>
          <p:cNvPr id="4" name="Titre 3"/>
          <p:cNvSpPr>
            <a:spLocks noGrp="1"/>
          </p:cNvSpPr>
          <p:nvPr>
            <p:ph type="title"/>
          </p:nvPr>
        </p:nvSpPr>
        <p:spPr>
          <a:xfrm>
            <a:off x="0" y="116632"/>
            <a:ext cx="6444208" cy="1080120"/>
          </a:xfrm>
        </p:spPr>
        <p:txBody>
          <a:bodyPr>
            <a:noAutofit/>
          </a:bodyPr>
          <a:lstStyle/>
          <a:p>
            <a:r>
              <a:rPr lang="fr-FR" b="1" dirty="0" smtClean="0">
                <a:latin typeface="Book Antiqua" panose="02040602050305030304" pitchFamily="18" charset="0"/>
              </a:rPr>
              <a:t>Les ménages des QPV souhaitent plus souvent déménager</a:t>
            </a:r>
            <a:endParaRPr lang="fr-FR" sz="2000" b="1" dirty="0">
              <a:latin typeface="Book Antiqua" panose="02040602050305030304" pitchFamily="18" charset="0"/>
            </a:endParaRPr>
          </a:p>
        </p:txBody>
      </p:sp>
      <p:sp>
        <p:nvSpPr>
          <p:cNvPr id="5" name="ZoneTexte 4"/>
          <p:cNvSpPr txBox="1"/>
          <p:nvPr/>
        </p:nvSpPr>
        <p:spPr>
          <a:xfrm>
            <a:off x="6832511" y="2060848"/>
            <a:ext cx="1944216" cy="2031325"/>
          </a:xfrm>
          <a:prstGeom prst="rect">
            <a:avLst/>
          </a:prstGeom>
          <a:noFill/>
        </p:spPr>
        <p:txBody>
          <a:bodyPr wrap="square" rtlCol="0">
            <a:spAutoFit/>
          </a:bodyPr>
          <a:lstStyle/>
          <a:p>
            <a:pPr algn="ctr"/>
            <a:r>
              <a:rPr lang="fr-FR" b="1" dirty="0" smtClean="0">
                <a:solidFill>
                  <a:srgbClr val="C00000"/>
                </a:solidFill>
                <a:latin typeface="Book Antiqua" panose="02040602050305030304" pitchFamily="18" charset="0"/>
              </a:rPr>
              <a:t>Conditions de logement</a:t>
            </a:r>
          </a:p>
          <a:p>
            <a:pPr algn="ctr"/>
            <a:r>
              <a:rPr lang="fr-FR" b="1" dirty="0" smtClean="0">
                <a:solidFill>
                  <a:srgbClr val="C00000"/>
                </a:solidFill>
                <a:latin typeface="Book Antiqua" panose="02040602050305030304" pitchFamily="18" charset="0"/>
              </a:rPr>
              <a:t>des habitants</a:t>
            </a:r>
          </a:p>
          <a:p>
            <a:pPr algn="ctr"/>
            <a:r>
              <a:rPr lang="fr-FR" b="1" dirty="0" smtClean="0">
                <a:solidFill>
                  <a:srgbClr val="C00000"/>
                </a:solidFill>
                <a:latin typeface="Book Antiqua" panose="02040602050305030304" pitchFamily="18" charset="0"/>
              </a:rPr>
              <a:t>des quartiers prioritaires</a:t>
            </a:r>
          </a:p>
          <a:p>
            <a:pPr algn="ctr"/>
            <a:r>
              <a:rPr lang="fr-FR" b="1" dirty="0" smtClean="0">
                <a:solidFill>
                  <a:srgbClr val="C00000"/>
                </a:solidFill>
                <a:latin typeface="Book Antiqua" panose="02040602050305030304" pitchFamily="18" charset="0"/>
              </a:rPr>
              <a:t>de la politique de la ville</a:t>
            </a:r>
            <a:endParaRPr lang="fr-FR" b="1" dirty="0">
              <a:solidFill>
                <a:srgbClr val="C00000"/>
              </a:solidFill>
              <a:latin typeface="Book Antiqua" panose="0204060205030503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2" y="1535409"/>
            <a:ext cx="6360988" cy="389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09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549" y="3125481"/>
            <a:ext cx="620845" cy="38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6787" y="3272349"/>
            <a:ext cx="864095" cy="22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texte 6"/>
          <p:cNvSpPr>
            <a:spLocks noGrp="1"/>
          </p:cNvSpPr>
          <p:nvPr>
            <p:ph type="body" idx="1"/>
          </p:nvPr>
        </p:nvSpPr>
        <p:spPr>
          <a:xfrm>
            <a:off x="521173" y="1124744"/>
            <a:ext cx="4040188" cy="330051"/>
          </a:xfrm>
        </p:spPr>
        <p:txBody>
          <a:bodyPr/>
          <a:lstStyle/>
          <a:p>
            <a:pPr algn="ctr"/>
            <a:r>
              <a:rPr lang="fr-FR" dirty="0" smtClean="0">
                <a:latin typeface="Book Antiqua" panose="02040602050305030304" pitchFamily="18" charset="0"/>
              </a:rPr>
              <a:t>Rapport 2016</a:t>
            </a:r>
            <a:endParaRPr lang="fr-FR" dirty="0">
              <a:latin typeface="Book Antiqua" panose="02040602050305030304" pitchFamily="18" charset="0"/>
            </a:endParaRPr>
          </a:p>
        </p:txBody>
      </p:sp>
      <p:sp>
        <p:nvSpPr>
          <p:cNvPr id="8" name="Espace réservé du contenu 7"/>
          <p:cNvSpPr>
            <a:spLocks noGrp="1"/>
          </p:cNvSpPr>
          <p:nvPr>
            <p:ph sz="half" idx="2"/>
          </p:nvPr>
        </p:nvSpPr>
        <p:spPr>
          <a:xfrm>
            <a:off x="467544" y="1484784"/>
            <a:ext cx="4040188" cy="4641379"/>
          </a:xfrm>
        </p:spPr>
        <p:txBody>
          <a:bodyPr/>
          <a:lstStyle/>
          <a:p>
            <a:pPr algn="ctr"/>
            <a:r>
              <a:rPr lang="fr-FR" dirty="0" smtClean="0">
                <a:latin typeface="Book Antiqua" panose="02040602050305030304" pitchFamily="18" charset="0"/>
              </a:rPr>
              <a:t>3 études</a:t>
            </a:r>
          </a:p>
          <a:p>
            <a:pPr algn="ctr"/>
            <a:r>
              <a:rPr lang="fr-FR" dirty="0" smtClean="0">
                <a:latin typeface="Book Antiqua" panose="02040602050305030304" pitchFamily="18" charset="0"/>
              </a:rPr>
              <a:t>27 fiches</a:t>
            </a:r>
            <a:endParaRPr lang="fr-FR" dirty="0">
              <a:latin typeface="Book Antiqua" panose="02040602050305030304" pitchFamily="18" charset="0"/>
            </a:endParaRPr>
          </a:p>
        </p:txBody>
      </p:sp>
      <p:sp>
        <p:nvSpPr>
          <p:cNvPr id="9" name="Espace réservé du texte 8"/>
          <p:cNvSpPr>
            <a:spLocks noGrp="1"/>
          </p:cNvSpPr>
          <p:nvPr>
            <p:ph type="body" sz="quarter" idx="3"/>
          </p:nvPr>
        </p:nvSpPr>
        <p:spPr>
          <a:xfrm>
            <a:off x="4657196" y="1124744"/>
            <a:ext cx="4041775" cy="330051"/>
          </a:xfrm>
        </p:spPr>
        <p:txBody>
          <a:bodyPr/>
          <a:lstStyle/>
          <a:p>
            <a:pPr algn="ctr"/>
            <a:r>
              <a:rPr lang="fr-FR" dirty="0" smtClean="0">
                <a:latin typeface="Book Antiqua" panose="02040602050305030304" pitchFamily="18" charset="0"/>
              </a:rPr>
              <a:t>Rapport 2017</a:t>
            </a:r>
            <a:endParaRPr lang="fr-FR" dirty="0">
              <a:latin typeface="Book Antiqua" panose="02040602050305030304" pitchFamily="18" charset="0"/>
            </a:endParaRPr>
          </a:p>
        </p:txBody>
      </p:sp>
      <p:sp>
        <p:nvSpPr>
          <p:cNvPr id="10" name="Espace réservé du contenu 9"/>
          <p:cNvSpPr>
            <a:spLocks noGrp="1"/>
          </p:cNvSpPr>
          <p:nvPr>
            <p:ph sz="quarter" idx="4"/>
          </p:nvPr>
        </p:nvSpPr>
        <p:spPr>
          <a:xfrm>
            <a:off x="4645025" y="1484784"/>
            <a:ext cx="4041775" cy="4641379"/>
          </a:xfrm>
        </p:spPr>
        <p:txBody>
          <a:bodyPr/>
          <a:lstStyle/>
          <a:p>
            <a:pPr algn="ctr"/>
            <a:r>
              <a:rPr lang="fr-FR" dirty="0" smtClean="0">
                <a:latin typeface="Book Antiqua" panose="02040602050305030304" pitchFamily="18" charset="0"/>
              </a:rPr>
              <a:t>7 études + 1 synthèse</a:t>
            </a:r>
          </a:p>
          <a:p>
            <a:pPr algn="ctr"/>
            <a:r>
              <a:rPr lang="fr-FR" dirty="0" smtClean="0">
                <a:latin typeface="Book Antiqua" panose="02040602050305030304" pitchFamily="18" charset="0"/>
              </a:rPr>
              <a:t>43 fiches</a:t>
            </a:r>
            <a:endParaRPr lang="fr-FR" dirty="0">
              <a:latin typeface="Book Antiqua" panose="02040602050305030304" pitchFamily="18" charset="0"/>
            </a:endParaRPr>
          </a:p>
        </p:txBody>
      </p:sp>
      <p:sp>
        <p:nvSpPr>
          <p:cNvPr id="4" name="Espace réservé du pied de page 3"/>
          <p:cNvSpPr>
            <a:spLocks noGrp="1"/>
          </p:cNvSpPr>
          <p:nvPr>
            <p:ph type="ftr" sz="quarter" idx="10"/>
          </p:nvPr>
        </p:nvSpPr>
        <p:spPr/>
        <p:txBody>
          <a:bodyPr/>
          <a:lstStyle/>
          <a:p>
            <a:r>
              <a:rPr lang="fr-FR" smtClean="0"/>
              <a:t>OBSERVATOIRE NATIONAL DE LA POLITIQUE DE LA VILLE – ONPV</a:t>
            </a:r>
            <a:endParaRPr lang="fr-FR" dirty="0"/>
          </a:p>
        </p:txBody>
      </p:sp>
      <p:sp>
        <p:nvSpPr>
          <p:cNvPr id="5" name="Espace réservé du numéro de diapositive 4"/>
          <p:cNvSpPr>
            <a:spLocks noGrp="1"/>
          </p:cNvSpPr>
          <p:nvPr>
            <p:ph type="sldNum" sz="quarter" idx="11"/>
          </p:nvPr>
        </p:nvSpPr>
        <p:spPr/>
        <p:txBody>
          <a:bodyPr/>
          <a:lstStyle/>
          <a:p>
            <a:fld id="{5BDB8A8E-EFD1-4B73-B2DE-37E3EE040488}" type="slidenum">
              <a:rPr lang="fr-FR" smtClean="0"/>
              <a:pPr/>
              <a:t>3</a:t>
            </a:fld>
            <a:endParaRPr lang="fr-FR" dirty="0"/>
          </a:p>
        </p:txBody>
      </p:sp>
      <p:sp>
        <p:nvSpPr>
          <p:cNvPr id="6" name="Titre 5"/>
          <p:cNvSpPr>
            <a:spLocks noGrp="1"/>
          </p:cNvSpPr>
          <p:nvPr>
            <p:ph type="title"/>
          </p:nvPr>
        </p:nvSpPr>
        <p:spPr>
          <a:xfrm>
            <a:off x="162507" y="116632"/>
            <a:ext cx="8229600" cy="850106"/>
          </a:xfrm>
        </p:spPr>
        <p:txBody>
          <a:bodyPr>
            <a:noAutofit/>
          </a:bodyPr>
          <a:lstStyle/>
          <a:p>
            <a:r>
              <a:rPr lang="fr-FR" b="1" dirty="0" smtClean="0">
                <a:latin typeface="Book Antiqua" panose="02040602050305030304" pitchFamily="18" charset="0"/>
              </a:rPr>
              <a:t>Une mobilisation toujours soutenue du CGET</a:t>
            </a:r>
            <a:br>
              <a:rPr lang="fr-FR" b="1" dirty="0" smtClean="0">
                <a:latin typeface="Book Antiqua" panose="02040602050305030304" pitchFamily="18" charset="0"/>
              </a:rPr>
            </a:br>
            <a:r>
              <a:rPr lang="fr-FR" b="1" dirty="0" smtClean="0">
                <a:latin typeface="Book Antiqua" panose="02040602050305030304" pitchFamily="18" charset="0"/>
              </a:rPr>
              <a:t>et largement renforcée des partenaires</a:t>
            </a:r>
            <a:endParaRPr lang="fr-FR" b="1" dirty="0">
              <a:latin typeface="Book Antiqua" panose="02040602050305030304" pitchFamily="18" charset="0"/>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2639375"/>
            <a:ext cx="576064" cy="29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649" y="2970589"/>
            <a:ext cx="682951" cy="465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175" y="3437231"/>
            <a:ext cx="811425" cy="309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Graphique 15"/>
          <p:cNvGraphicFramePr>
            <a:graphicFrameLocks/>
          </p:cNvGraphicFramePr>
          <p:nvPr>
            <p:extLst>
              <p:ext uri="{D42A27DB-BD31-4B8C-83A1-F6EECF244321}">
                <p14:modId xmlns:p14="http://schemas.microsoft.com/office/powerpoint/2010/main" val="3239296535"/>
              </p:ext>
            </p:extLst>
          </p:nvPr>
        </p:nvGraphicFramePr>
        <p:xfrm>
          <a:off x="1691680" y="2435912"/>
          <a:ext cx="5328592" cy="3088444"/>
        </p:xfrm>
        <a:graphic>
          <a:graphicData uri="http://schemas.openxmlformats.org/drawingml/2006/chart">
            <c:chart xmlns:c="http://schemas.openxmlformats.org/drawingml/2006/chart" xmlns:r="http://schemas.openxmlformats.org/officeDocument/2006/relationships" r:id="rId8"/>
          </a:graphicData>
        </a:graphic>
      </p:graphicFrame>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6695" y="2417026"/>
            <a:ext cx="675420" cy="372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56750" y="3185436"/>
            <a:ext cx="634202" cy="32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24128" y="4725144"/>
            <a:ext cx="534014" cy="532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3090" y="4725144"/>
            <a:ext cx="612854" cy="56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20272" y="4744769"/>
            <a:ext cx="933278" cy="41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53550" y="4779313"/>
            <a:ext cx="528717" cy="42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11553" y="4816727"/>
            <a:ext cx="579111" cy="368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708888" y="4653136"/>
            <a:ext cx="3419872" cy="641087"/>
          </a:xfrm>
          <a:prstGeom prst="rect">
            <a:avLst/>
          </a:prstGeom>
          <a:noFill/>
          <a:ln>
            <a:solidFill>
              <a:srgbClr val="B36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a:off x="4860032" y="3700894"/>
            <a:ext cx="1008112" cy="952242"/>
          </a:xfrm>
          <a:prstGeom prst="straightConnector1">
            <a:avLst/>
          </a:prstGeom>
          <a:ln>
            <a:solidFill>
              <a:srgbClr val="B36F01"/>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943708" y="5465008"/>
            <a:ext cx="3579041" cy="553998"/>
          </a:xfrm>
          <a:prstGeom prst="rect">
            <a:avLst/>
          </a:prstGeom>
          <a:noFill/>
        </p:spPr>
        <p:txBody>
          <a:bodyPr wrap="square" rtlCol="0">
            <a:spAutoFit/>
          </a:bodyPr>
          <a:lstStyle/>
          <a:p>
            <a:pPr algn="ctr"/>
            <a:r>
              <a:rPr lang="fr-FR" dirty="0" smtClean="0">
                <a:latin typeface="Book Antiqua" panose="02040602050305030304" pitchFamily="18" charset="0"/>
              </a:rPr>
              <a:t>Volume des contributions </a:t>
            </a:r>
          </a:p>
          <a:p>
            <a:pPr algn="ctr"/>
            <a:r>
              <a:rPr lang="fr-FR" sz="1200" dirty="0" smtClean="0">
                <a:latin typeface="Book Antiqua" panose="02040602050305030304" pitchFamily="18" charset="0"/>
              </a:rPr>
              <a:t>(en nombre de pages)</a:t>
            </a:r>
            <a:endParaRPr lang="fr-FR" sz="1200" dirty="0">
              <a:latin typeface="Book Antiqua" panose="02040602050305030304" pitchFamily="18" charset="0"/>
            </a:endParaRPr>
          </a:p>
        </p:txBody>
      </p:sp>
      <p:sp>
        <p:nvSpPr>
          <p:cNvPr id="17" name="Rectangle 16"/>
          <p:cNvSpPr/>
          <p:nvPr/>
        </p:nvSpPr>
        <p:spPr>
          <a:xfrm>
            <a:off x="35496" y="2608496"/>
            <a:ext cx="1008112" cy="125255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p:cNvCxnSpPr>
            <a:endCxn id="17" idx="3"/>
          </p:cNvCxnSpPr>
          <p:nvPr/>
        </p:nvCxnSpPr>
        <p:spPr>
          <a:xfrm flipH="1" flipV="1">
            <a:off x="1043608" y="3234772"/>
            <a:ext cx="1800200" cy="698284"/>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711002" y="2348879"/>
            <a:ext cx="3417758" cy="1185415"/>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8" name="Picture 1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88224" y="2417027"/>
            <a:ext cx="587616" cy="37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6297" y="2420300"/>
            <a:ext cx="981612" cy="379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68135" y="2845740"/>
            <a:ext cx="1113897" cy="26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93984" y="2845741"/>
            <a:ext cx="959566" cy="380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257215" y="2382931"/>
            <a:ext cx="779716" cy="416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998176" y="2845740"/>
            <a:ext cx="445975" cy="364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11553" y="2839097"/>
            <a:ext cx="479651" cy="36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428747" y="3072167"/>
            <a:ext cx="527197" cy="435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4" name="Connecteur droit avec flèche 43"/>
          <p:cNvCxnSpPr/>
          <p:nvPr/>
        </p:nvCxnSpPr>
        <p:spPr>
          <a:xfrm flipV="1">
            <a:off x="4932040" y="2698022"/>
            <a:ext cx="776848" cy="323164"/>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275856" y="3969060"/>
            <a:ext cx="1008112" cy="36004"/>
          </a:xfrm>
          <a:prstGeom prst="line">
            <a:avLst/>
          </a:prstGeom>
        </p:spPr>
        <p:style>
          <a:lnRef idx="1">
            <a:schemeClr val="accent1"/>
          </a:lnRef>
          <a:fillRef idx="0">
            <a:schemeClr val="accent1"/>
          </a:fillRef>
          <a:effectRef idx="0">
            <a:schemeClr val="accent1"/>
          </a:effectRef>
          <a:fontRef idx="minor">
            <a:schemeClr val="tx1"/>
          </a:fontRef>
        </p:style>
      </p:cxnSp>
      <p:pic>
        <p:nvPicPr>
          <p:cNvPr id="1048" name="Picture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93250" y="3095067"/>
            <a:ext cx="280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80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Titre 2"/>
          <p:cNvSpPr>
            <a:spLocks noGrp="1"/>
          </p:cNvSpPr>
          <p:nvPr>
            <p:ph type="title"/>
          </p:nvPr>
        </p:nvSpPr>
        <p:spPr>
          <a:xfrm>
            <a:off x="341487" y="3219226"/>
            <a:ext cx="5770984" cy="1577925"/>
          </a:xfrm>
        </p:spPr>
        <p:txBody>
          <a:bodyPr>
            <a:normAutofit fontScale="90000"/>
          </a:bodyPr>
          <a:lstStyle/>
          <a:p>
            <a:pPr algn="ctr">
              <a:buClr>
                <a:srgbClr val="C00000"/>
              </a:buClr>
            </a:pPr>
            <a:r>
              <a:rPr lang="fr-FR" sz="2700" dirty="0" smtClean="0">
                <a:latin typeface="Book Antiqua" panose="02040602050305030304" pitchFamily="18" charset="0"/>
                <a:ea typeface="+mn-ea"/>
                <a:cs typeface="+mn-cs"/>
              </a:rPr>
              <a:t>Rapport et données associées</a:t>
            </a:r>
            <a:br>
              <a:rPr lang="fr-FR" sz="2700" dirty="0" smtClean="0">
                <a:latin typeface="Book Antiqua" panose="02040602050305030304" pitchFamily="18" charset="0"/>
                <a:ea typeface="+mn-ea"/>
                <a:cs typeface="+mn-cs"/>
              </a:rPr>
            </a:br>
            <a:r>
              <a:rPr lang="fr-FR" sz="2700" dirty="0">
                <a:latin typeface="Book Antiqua" panose="02040602050305030304" pitchFamily="18" charset="0"/>
                <a:ea typeface="+mn-ea"/>
                <a:cs typeface="+mn-cs"/>
              </a:rPr>
              <a:t/>
            </a:r>
            <a:br>
              <a:rPr lang="fr-FR" sz="2700" dirty="0">
                <a:latin typeface="Book Antiqua" panose="02040602050305030304" pitchFamily="18" charset="0"/>
                <a:ea typeface="+mn-ea"/>
                <a:cs typeface="+mn-cs"/>
              </a:rPr>
            </a:br>
            <a:r>
              <a:rPr lang="fr-FR" sz="2700" dirty="0" smtClean="0">
                <a:latin typeface="Book Antiqua" panose="02040602050305030304" pitchFamily="18" charset="0"/>
                <a:ea typeface="+mn-ea"/>
                <a:cs typeface="+mn-cs"/>
              </a:rPr>
              <a:t>Données statistiques</a:t>
            </a:r>
            <a:br>
              <a:rPr lang="fr-FR" sz="2700" dirty="0" smtClean="0">
                <a:latin typeface="Book Antiqua" panose="02040602050305030304" pitchFamily="18" charset="0"/>
                <a:ea typeface="+mn-ea"/>
                <a:cs typeface="+mn-cs"/>
              </a:rPr>
            </a:br>
            <a:r>
              <a:rPr lang="fr-FR" sz="2700" dirty="0" smtClean="0">
                <a:latin typeface="Book Antiqua" panose="02040602050305030304" pitchFamily="18" charset="0"/>
                <a:ea typeface="+mn-ea"/>
                <a:cs typeface="+mn-cs"/>
              </a:rPr>
              <a:t>sur </a:t>
            </a:r>
            <a:r>
              <a:rPr lang="fr-FR" sz="2700" dirty="0">
                <a:latin typeface="Book Antiqua" panose="02040602050305030304" pitchFamily="18" charset="0"/>
                <a:ea typeface="+mn-ea"/>
                <a:cs typeface="+mn-cs"/>
              </a:rPr>
              <a:t>les </a:t>
            </a:r>
            <a:r>
              <a:rPr lang="fr-FR" sz="2700" dirty="0" smtClean="0">
                <a:latin typeface="Book Antiqua" panose="02040602050305030304" pitchFamily="18" charset="0"/>
                <a:ea typeface="+mn-ea"/>
                <a:cs typeface="+mn-cs"/>
              </a:rPr>
              <a:t>quartiers prioritaires</a:t>
            </a:r>
            <a:br>
              <a:rPr lang="fr-FR" sz="2700" dirty="0" smtClean="0">
                <a:latin typeface="Book Antiqua" panose="02040602050305030304" pitchFamily="18" charset="0"/>
                <a:ea typeface="+mn-ea"/>
                <a:cs typeface="+mn-cs"/>
              </a:rPr>
            </a:br>
            <a:r>
              <a:rPr lang="fr-FR" sz="2700" b="1" dirty="0" smtClean="0">
                <a:latin typeface="Book Antiqua" panose="02040602050305030304" pitchFamily="18" charset="0"/>
                <a:ea typeface="+mn-ea"/>
                <a:cs typeface="+mn-cs"/>
              </a:rPr>
              <a:t>www.sig.ville.gouv.fr</a:t>
            </a:r>
            <a:endParaRPr lang="fr-FR" sz="2700" b="1" dirty="0">
              <a:latin typeface="Book Antiqua" panose="02040602050305030304" pitchFamily="18" charset="0"/>
              <a:ea typeface="+mn-ea"/>
              <a:cs typeface="+mn-cs"/>
            </a:endParaRPr>
          </a:p>
        </p:txBody>
      </p:sp>
      <p:sp>
        <p:nvSpPr>
          <p:cNvPr id="9" name="Titre 1"/>
          <p:cNvSpPr txBox="1">
            <a:spLocks/>
          </p:cNvSpPr>
          <p:nvPr/>
        </p:nvSpPr>
        <p:spPr>
          <a:xfrm>
            <a:off x="405086" y="1549053"/>
            <a:ext cx="5698976"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Chalet"/>
                <a:ea typeface="+mj-ea"/>
                <a:cs typeface="+mj-cs"/>
              </a:defRPr>
            </a:lvl1pPr>
          </a:lstStyle>
          <a:p>
            <a:r>
              <a:rPr lang="fr-FR" sz="4000" b="1" dirty="0">
                <a:solidFill>
                  <a:srgbClr val="CD0047"/>
                </a:solidFill>
                <a:latin typeface="Book Antiqua" panose="02040602050305030304" pitchFamily="18" charset="0"/>
              </a:rPr>
              <a:t>www.onpv.fr</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237" y="1436489"/>
            <a:ext cx="2523122" cy="3436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28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492896"/>
            <a:ext cx="8784976" cy="2448272"/>
          </a:xfrm>
        </p:spPr>
        <p:txBody>
          <a:bodyPr>
            <a:noAutofit/>
          </a:bodyPr>
          <a:lstStyle/>
          <a:p>
            <a:pPr algn="ctr"/>
            <a:r>
              <a:rPr lang="fr-FR" dirty="0" smtClean="0">
                <a:latin typeface="Book Antiqua" panose="02040602050305030304" pitchFamily="18" charset="0"/>
              </a:rPr>
              <a:t>Mobilité résidentielle</a:t>
            </a:r>
            <a:br>
              <a:rPr lang="fr-FR" dirty="0" smtClean="0">
                <a:latin typeface="Book Antiqua" panose="02040602050305030304" pitchFamily="18" charset="0"/>
              </a:rPr>
            </a:br>
            <a:r>
              <a:rPr lang="fr-FR" dirty="0" smtClean="0">
                <a:latin typeface="Book Antiqua" panose="02040602050305030304" pitchFamily="18" charset="0"/>
              </a:rPr>
              <a:t>des habitants</a:t>
            </a:r>
            <a:br>
              <a:rPr lang="fr-FR" dirty="0" smtClean="0">
                <a:latin typeface="Book Antiqua" panose="02040602050305030304" pitchFamily="18" charset="0"/>
              </a:rPr>
            </a:br>
            <a:r>
              <a:rPr lang="fr-FR" dirty="0" smtClean="0">
                <a:latin typeface="Book Antiqua" panose="02040602050305030304" pitchFamily="18" charset="0"/>
              </a:rPr>
              <a:t>des quartiers prioritaires</a:t>
            </a:r>
            <a:br>
              <a:rPr lang="fr-FR" dirty="0" smtClean="0">
                <a:latin typeface="Book Antiqua" panose="02040602050305030304" pitchFamily="18" charset="0"/>
              </a:rPr>
            </a:br>
            <a:r>
              <a:rPr lang="fr-FR" dirty="0" smtClean="0">
                <a:latin typeface="Book Antiqua" panose="02040602050305030304" pitchFamily="18" charset="0"/>
              </a:rPr>
              <a:t>de la politique de la ville</a:t>
            </a:r>
            <a:endParaRPr lang="fr-FR" dirty="0">
              <a:latin typeface="Book Antiqua" panose="02040602050305030304" pitchFamily="18" charset="0"/>
            </a:endParaRPr>
          </a:p>
        </p:txBody>
      </p:sp>
      <p:sp>
        <p:nvSpPr>
          <p:cNvPr id="3" name="Espace réservé du pied de page 2"/>
          <p:cNvSpPr>
            <a:spLocks noGrp="1"/>
          </p:cNvSpPr>
          <p:nvPr>
            <p:ph type="ftr" sz="quarter" idx="3"/>
          </p:nvPr>
        </p:nvSpPr>
        <p:spPr/>
        <p:txBody>
          <a:bodyPr/>
          <a:lstStyle/>
          <a:p>
            <a:r>
              <a:rPr lang="fr-FR" smtClean="0"/>
              <a:t>OBSERVATOIRE NATIONAL DE LA POLITIQUE DE LA VILLE – ONPV</a:t>
            </a:r>
            <a:endParaRPr lang="fr-FR" dirty="0"/>
          </a:p>
        </p:txBody>
      </p:sp>
      <p:sp>
        <p:nvSpPr>
          <p:cNvPr id="4" name="Espace réservé du numéro de diapositive 3"/>
          <p:cNvSpPr>
            <a:spLocks noGrp="1"/>
          </p:cNvSpPr>
          <p:nvPr>
            <p:ph type="sldNum" sz="quarter" idx="4"/>
          </p:nvPr>
        </p:nvSpPr>
        <p:spPr/>
        <p:txBody>
          <a:bodyPr/>
          <a:lstStyle/>
          <a:p>
            <a:fld id="{5BDB8A8E-EFD1-4B73-B2DE-37E3EE040488}" type="slidenum">
              <a:rPr lang="fr-FR" smtClean="0"/>
              <a:pPr/>
              <a:t>4</a:t>
            </a:fld>
            <a:endParaRPr lang="fr-FR" dirty="0"/>
          </a:p>
        </p:txBody>
      </p:sp>
    </p:spTree>
    <p:extLst>
      <p:ext uri="{BB962C8B-B14F-4D97-AF65-F5344CB8AC3E}">
        <p14:creationId xmlns:p14="http://schemas.microsoft.com/office/powerpoint/2010/main" val="3056384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Espace réservé du numéro de diapositive 2"/>
          <p:cNvSpPr>
            <a:spLocks noGrp="1"/>
          </p:cNvSpPr>
          <p:nvPr>
            <p:ph type="sldNum" sz="quarter" idx="4"/>
          </p:nvPr>
        </p:nvSpPr>
        <p:spPr/>
        <p:txBody>
          <a:bodyPr/>
          <a:lstStyle/>
          <a:p>
            <a:fld id="{5BDB8A8E-EFD1-4B73-B2DE-37E3EE040488}" type="slidenum">
              <a:rPr lang="fr-FR" smtClean="0"/>
              <a:pPr/>
              <a:t>5</a:t>
            </a:fld>
            <a:endParaRPr lang="fr-FR" dirty="0"/>
          </a:p>
        </p:txBody>
      </p:sp>
      <p:sp>
        <p:nvSpPr>
          <p:cNvPr id="4" name="Titre 3"/>
          <p:cNvSpPr>
            <a:spLocks noGrp="1"/>
          </p:cNvSpPr>
          <p:nvPr>
            <p:ph type="title"/>
          </p:nvPr>
        </p:nvSpPr>
        <p:spPr>
          <a:xfrm>
            <a:off x="179512" y="274638"/>
            <a:ext cx="6120680" cy="850106"/>
          </a:xfrm>
        </p:spPr>
        <p:txBody>
          <a:bodyPr>
            <a:noAutofit/>
          </a:bodyPr>
          <a:lstStyle/>
          <a:p>
            <a:r>
              <a:rPr lang="fr-FR" b="1" dirty="0" smtClean="0">
                <a:latin typeface="Book Antiqua" panose="02040602050305030304" pitchFamily="18" charset="0"/>
              </a:rPr>
              <a:t>Sept analyses statistiques sur la mobilité résidentielle</a:t>
            </a:r>
            <a:endParaRPr lang="fr-FR" b="1" dirty="0">
              <a:latin typeface="Book Antiqua" panose="02040602050305030304" pitchFamily="18" charset="0"/>
            </a:endParaRPr>
          </a:p>
        </p:txBody>
      </p:sp>
      <p:sp>
        <p:nvSpPr>
          <p:cNvPr id="5" name="ZoneTexte 4"/>
          <p:cNvSpPr txBox="1"/>
          <p:nvPr/>
        </p:nvSpPr>
        <p:spPr>
          <a:xfrm>
            <a:off x="6832511" y="2060848"/>
            <a:ext cx="1944216" cy="2031325"/>
          </a:xfrm>
          <a:prstGeom prst="rect">
            <a:avLst/>
          </a:prstGeom>
          <a:noFill/>
        </p:spPr>
        <p:txBody>
          <a:bodyPr wrap="square" rtlCol="0">
            <a:spAutoFit/>
          </a:bodyPr>
          <a:lstStyle/>
          <a:p>
            <a:pPr algn="ctr"/>
            <a:r>
              <a:rPr lang="fr-FR" b="1" dirty="0" smtClean="0">
                <a:solidFill>
                  <a:srgbClr val="C00000"/>
                </a:solidFill>
                <a:latin typeface="Book Antiqua" panose="02040602050305030304" pitchFamily="18" charset="0"/>
              </a:rPr>
              <a:t>Mobilité résidentielle</a:t>
            </a:r>
          </a:p>
          <a:p>
            <a:pPr algn="ctr"/>
            <a:r>
              <a:rPr lang="fr-FR" b="1" dirty="0" smtClean="0">
                <a:solidFill>
                  <a:srgbClr val="C00000"/>
                </a:solidFill>
                <a:latin typeface="Book Antiqua" panose="02040602050305030304" pitchFamily="18" charset="0"/>
              </a:rPr>
              <a:t>des habitants</a:t>
            </a:r>
          </a:p>
          <a:p>
            <a:pPr algn="ctr"/>
            <a:r>
              <a:rPr lang="fr-FR" b="1" dirty="0" smtClean="0">
                <a:solidFill>
                  <a:srgbClr val="C00000"/>
                </a:solidFill>
                <a:latin typeface="Book Antiqua" panose="02040602050305030304" pitchFamily="18" charset="0"/>
              </a:rPr>
              <a:t>des quartiers prioritaires</a:t>
            </a:r>
          </a:p>
          <a:p>
            <a:pPr algn="ctr"/>
            <a:r>
              <a:rPr lang="fr-FR" b="1" dirty="0" smtClean="0">
                <a:solidFill>
                  <a:srgbClr val="C00000"/>
                </a:solidFill>
                <a:latin typeface="Book Antiqua" panose="02040602050305030304" pitchFamily="18" charset="0"/>
              </a:rPr>
              <a:t>de la politique de la ville</a:t>
            </a:r>
            <a:endParaRPr lang="fr-FR" b="1" dirty="0">
              <a:solidFill>
                <a:srgbClr val="C00000"/>
              </a:solidFill>
              <a:latin typeface="Book Antiqua" panose="02040602050305030304" pitchFamily="18" charset="0"/>
            </a:endParaRPr>
          </a:p>
        </p:txBody>
      </p:sp>
      <p:sp>
        <p:nvSpPr>
          <p:cNvPr id="6" name="Espace réservé du contenu 2"/>
          <p:cNvSpPr txBox="1">
            <a:spLocks/>
          </p:cNvSpPr>
          <p:nvPr/>
        </p:nvSpPr>
        <p:spPr>
          <a:xfrm>
            <a:off x="167950" y="1340768"/>
            <a:ext cx="6132242" cy="46805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hale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hale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hale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hale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hale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fr-FR" sz="2000" dirty="0" smtClean="0">
                <a:latin typeface="Book Antiqua" panose="02040602050305030304" pitchFamily="18" charset="0"/>
              </a:rPr>
              <a:t>Insee – </a:t>
            </a:r>
            <a:r>
              <a:rPr lang="fr-FR" sz="2000" i="1" dirty="0" smtClean="0">
                <a:latin typeface="Book Antiqua" panose="02040602050305030304" pitchFamily="18" charset="0"/>
              </a:rPr>
              <a:t>Valérie </a:t>
            </a:r>
            <a:r>
              <a:rPr lang="fr-FR" sz="2000" i="1" dirty="0" err="1" smtClean="0">
                <a:latin typeface="Book Antiqua" panose="02040602050305030304" pitchFamily="18" charset="0"/>
              </a:rPr>
              <a:t>Darriau</a:t>
            </a:r>
            <a:r>
              <a:rPr lang="fr-FR" sz="2000" i="1" dirty="0" smtClean="0">
                <a:latin typeface="Book Antiqua" panose="02040602050305030304" pitchFamily="18" charset="0"/>
              </a:rPr>
              <a:t>, </a:t>
            </a:r>
            <a:r>
              <a:rPr lang="fr-FR" sz="2000" i="1" dirty="0">
                <a:latin typeface="Book Antiqua" panose="02040602050305030304" pitchFamily="18" charset="0"/>
              </a:rPr>
              <a:t>Cynthia </a:t>
            </a:r>
            <a:r>
              <a:rPr lang="fr-FR" sz="2000" i="1" dirty="0" smtClean="0">
                <a:latin typeface="Book Antiqua" panose="02040602050305030304" pitchFamily="18" charset="0"/>
              </a:rPr>
              <a:t>Faivre, François Sémécurbe, Vincent Vicaire, </a:t>
            </a:r>
          </a:p>
          <a:p>
            <a:pPr>
              <a:buFontTx/>
              <a:buChar char="-"/>
            </a:pPr>
            <a:r>
              <a:rPr lang="fr-FR" sz="2000" dirty="0" smtClean="0">
                <a:latin typeface="Book Antiqua" panose="02040602050305030304" pitchFamily="18" charset="0"/>
              </a:rPr>
              <a:t>CGET – </a:t>
            </a:r>
            <a:r>
              <a:rPr lang="fr-FR" sz="2000" i="1" dirty="0" smtClean="0">
                <a:latin typeface="Book Antiqua" panose="02040602050305030304" pitchFamily="18" charset="0"/>
              </a:rPr>
              <a:t>Pascal </a:t>
            </a:r>
            <a:r>
              <a:rPr lang="fr-FR" sz="2000" i="1" dirty="0" err="1" smtClean="0">
                <a:latin typeface="Book Antiqua" panose="02040602050305030304" pitchFamily="18" charset="0"/>
              </a:rPr>
              <a:t>Dieusaert</a:t>
            </a:r>
            <a:r>
              <a:rPr lang="fr-FR" sz="2000" i="1" dirty="0" smtClean="0">
                <a:latin typeface="Book Antiqua" panose="02040602050305030304" pitchFamily="18" charset="0"/>
              </a:rPr>
              <a:t>, Marie Sala</a:t>
            </a:r>
          </a:p>
          <a:p>
            <a:pPr>
              <a:buFontTx/>
              <a:buChar char="-"/>
            </a:pPr>
            <a:r>
              <a:rPr lang="fr-FR" sz="2000" dirty="0" smtClean="0">
                <a:latin typeface="Book Antiqua" panose="02040602050305030304" pitchFamily="18" charset="0"/>
              </a:rPr>
              <a:t>Depp – </a:t>
            </a:r>
            <a:r>
              <a:rPr lang="fr-FR" sz="2000" i="1" dirty="0" smtClean="0">
                <a:latin typeface="Book Antiqua" panose="02040602050305030304" pitchFamily="18" charset="0"/>
              </a:rPr>
              <a:t>Fabrice Murat</a:t>
            </a:r>
          </a:p>
          <a:p>
            <a:pPr>
              <a:buFontTx/>
              <a:buChar char="-"/>
            </a:pPr>
            <a:r>
              <a:rPr lang="fr-FR" sz="2000" dirty="0" smtClean="0">
                <a:latin typeface="Book Antiqua" panose="02040602050305030304" pitchFamily="18" charset="0"/>
              </a:rPr>
              <a:t>CGET – </a:t>
            </a:r>
            <a:r>
              <a:rPr lang="fr-FR" sz="2000" i="1" dirty="0" smtClean="0">
                <a:latin typeface="Book Antiqua" panose="02040602050305030304" pitchFamily="18" charset="0"/>
              </a:rPr>
              <a:t>Noémie </a:t>
            </a:r>
            <a:r>
              <a:rPr lang="fr-FR" sz="2000" i="1" dirty="0" err="1" smtClean="0">
                <a:latin typeface="Book Antiqua" panose="02040602050305030304" pitchFamily="18" charset="0"/>
              </a:rPr>
              <a:t>Oswalt</a:t>
            </a:r>
            <a:endParaRPr lang="fr-FR" sz="2000" i="1" dirty="0" smtClean="0">
              <a:latin typeface="Book Antiqua" panose="02040602050305030304" pitchFamily="18" charset="0"/>
            </a:endParaRPr>
          </a:p>
          <a:p>
            <a:pPr>
              <a:buFontTx/>
              <a:buChar char="-"/>
            </a:pPr>
            <a:r>
              <a:rPr lang="fr-FR" sz="2000" dirty="0" smtClean="0">
                <a:latin typeface="Book Antiqua" panose="02040602050305030304" pitchFamily="18" charset="0"/>
              </a:rPr>
              <a:t>Laboratoire aménagement économie transports (</a:t>
            </a:r>
            <a:r>
              <a:rPr lang="fr-FR" sz="2000" dirty="0" err="1" smtClean="0">
                <a:latin typeface="Book Antiqua" panose="02040602050305030304" pitchFamily="18" charset="0"/>
              </a:rPr>
              <a:t>Laet</a:t>
            </a:r>
            <a:r>
              <a:rPr lang="fr-FR" sz="2000" dirty="0" smtClean="0">
                <a:latin typeface="Book Antiqua" panose="02040602050305030304" pitchFamily="18" charset="0"/>
              </a:rPr>
              <a:t>) – </a:t>
            </a:r>
            <a:r>
              <a:rPr lang="fr-FR" sz="2000" i="1" dirty="0" err="1" smtClean="0">
                <a:latin typeface="Book Antiqua" panose="02040602050305030304" pitchFamily="18" charset="0"/>
              </a:rPr>
              <a:t>Hind</a:t>
            </a:r>
            <a:r>
              <a:rPr lang="fr-FR" sz="2000" i="1" dirty="0" smtClean="0">
                <a:latin typeface="Book Antiqua" panose="02040602050305030304" pitchFamily="18" charset="0"/>
              </a:rPr>
              <a:t> Aissaoui, </a:t>
            </a:r>
            <a:r>
              <a:rPr lang="fr-FR" sz="2000" i="1" dirty="0" err="1" smtClean="0">
                <a:latin typeface="Book Antiqua" panose="02040602050305030304" pitchFamily="18" charset="0"/>
              </a:rPr>
              <a:t>Ioannis</a:t>
            </a:r>
            <a:r>
              <a:rPr lang="fr-FR" sz="2000" i="1" dirty="0" smtClean="0">
                <a:latin typeface="Book Antiqua" panose="02040602050305030304" pitchFamily="18" charset="0"/>
              </a:rPr>
              <a:t> </a:t>
            </a:r>
            <a:r>
              <a:rPr lang="fr-FR" sz="2000" i="1" dirty="0" err="1" smtClean="0">
                <a:latin typeface="Book Antiqua" panose="02040602050305030304" pitchFamily="18" charset="0"/>
              </a:rPr>
              <a:t>Baraklianos</a:t>
            </a:r>
            <a:r>
              <a:rPr lang="fr-FR" sz="2000" i="1" dirty="0" smtClean="0">
                <a:latin typeface="Book Antiqua" panose="02040602050305030304" pitchFamily="18" charset="0"/>
              </a:rPr>
              <a:t>, Louafi </a:t>
            </a:r>
            <a:r>
              <a:rPr lang="fr-FR" sz="2000" i="1" dirty="0" err="1" smtClean="0">
                <a:latin typeface="Book Antiqua" panose="02040602050305030304" pitchFamily="18" charset="0"/>
              </a:rPr>
              <a:t>Bouzouina</a:t>
            </a:r>
            <a:endParaRPr lang="fr-FR" sz="2000" i="1" dirty="0">
              <a:latin typeface="Book Antiqua" panose="02040602050305030304" pitchFamily="18" charset="0"/>
            </a:endParaRPr>
          </a:p>
          <a:p>
            <a:pPr>
              <a:buFontTx/>
              <a:buChar char="-"/>
            </a:pPr>
            <a:r>
              <a:rPr lang="fr-FR" sz="2000" dirty="0" smtClean="0">
                <a:latin typeface="Book Antiqua" panose="02040602050305030304" pitchFamily="18" charset="0"/>
              </a:rPr>
              <a:t>Agence d’urbanisme de l’aire métropolitaine lyonnaise </a:t>
            </a:r>
            <a:r>
              <a:rPr lang="fr-FR" sz="2000" i="1" dirty="0" smtClean="0">
                <a:latin typeface="Book Antiqua" panose="02040602050305030304" pitchFamily="18" charset="0"/>
              </a:rPr>
              <a:t>– Nicole </a:t>
            </a:r>
            <a:r>
              <a:rPr lang="fr-FR" sz="2000" i="1" dirty="0" err="1" smtClean="0">
                <a:latin typeface="Book Antiqua" panose="02040602050305030304" pitchFamily="18" charset="0"/>
              </a:rPr>
              <a:t>Frénay</a:t>
            </a:r>
            <a:r>
              <a:rPr lang="fr-FR" sz="2000" i="1" dirty="0" smtClean="0">
                <a:latin typeface="Book Antiqua" panose="02040602050305030304" pitchFamily="18" charset="0"/>
              </a:rPr>
              <a:t>-Ponton</a:t>
            </a:r>
          </a:p>
          <a:p>
            <a:pPr>
              <a:buFontTx/>
              <a:buChar char="-"/>
            </a:pPr>
            <a:r>
              <a:rPr lang="fr-FR" sz="2000" dirty="0" smtClean="0">
                <a:latin typeface="Book Antiqua" panose="02040602050305030304" pitchFamily="18" charset="0"/>
              </a:rPr>
              <a:t>Agence d’urbanisme de la région grenobloise – </a:t>
            </a:r>
            <a:r>
              <a:rPr lang="fr-FR" sz="2000" i="1" dirty="0" smtClean="0">
                <a:latin typeface="Book Antiqua" panose="02040602050305030304" pitchFamily="18" charset="0"/>
              </a:rPr>
              <a:t>Olivier Baills</a:t>
            </a:r>
            <a:endParaRPr lang="fr-FR" sz="2000" dirty="0" smtClean="0">
              <a:latin typeface="Book Antiqua" panose="02040602050305030304" pitchFamily="18" charset="0"/>
            </a:endParaRPr>
          </a:p>
          <a:p>
            <a:pPr marL="0" indent="0">
              <a:buNone/>
            </a:pPr>
            <a:r>
              <a:rPr lang="fr-FR" sz="2000" i="1" dirty="0" smtClean="0">
                <a:latin typeface="Book Antiqua" panose="02040602050305030304" pitchFamily="18" charset="0"/>
              </a:rPr>
              <a:t>+ </a:t>
            </a:r>
            <a:r>
              <a:rPr lang="fr-FR" sz="2000" dirty="0" smtClean="0">
                <a:latin typeface="Book Antiqua" panose="02040602050305030304" pitchFamily="18" charset="0"/>
              </a:rPr>
              <a:t>synthèse</a:t>
            </a:r>
            <a:r>
              <a:rPr lang="fr-FR" sz="2000" i="1" dirty="0" smtClean="0">
                <a:latin typeface="Book Antiqua" panose="02040602050305030304" pitchFamily="18" charset="0"/>
              </a:rPr>
              <a:t> – Stéphanie Mas </a:t>
            </a:r>
            <a:r>
              <a:rPr lang="fr-FR" sz="2000" dirty="0" smtClean="0">
                <a:latin typeface="Book Antiqua" panose="02040602050305030304" pitchFamily="18" charset="0"/>
              </a:rPr>
              <a:t>(CGET)</a:t>
            </a:r>
          </a:p>
        </p:txBody>
      </p:sp>
    </p:spTree>
    <p:extLst>
      <p:ext uri="{BB962C8B-B14F-4D97-AF65-F5344CB8AC3E}">
        <p14:creationId xmlns:p14="http://schemas.microsoft.com/office/powerpoint/2010/main" val="366007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Espace réservé du numéro de diapositive 2"/>
          <p:cNvSpPr>
            <a:spLocks noGrp="1"/>
          </p:cNvSpPr>
          <p:nvPr>
            <p:ph type="sldNum" sz="quarter" idx="4"/>
          </p:nvPr>
        </p:nvSpPr>
        <p:spPr/>
        <p:txBody>
          <a:bodyPr/>
          <a:lstStyle/>
          <a:p>
            <a:fld id="{5BDB8A8E-EFD1-4B73-B2DE-37E3EE040488}" type="slidenum">
              <a:rPr lang="fr-FR" smtClean="0"/>
              <a:pPr/>
              <a:t>6</a:t>
            </a:fld>
            <a:endParaRPr lang="fr-FR" dirty="0"/>
          </a:p>
        </p:txBody>
      </p:sp>
      <p:sp>
        <p:nvSpPr>
          <p:cNvPr id="5" name="ZoneTexte 4"/>
          <p:cNvSpPr txBox="1"/>
          <p:nvPr/>
        </p:nvSpPr>
        <p:spPr>
          <a:xfrm>
            <a:off x="6832511" y="2060848"/>
            <a:ext cx="1944216" cy="2031325"/>
          </a:xfrm>
          <a:prstGeom prst="rect">
            <a:avLst/>
          </a:prstGeom>
          <a:noFill/>
        </p:spPr>
        <p:txBody>
          <a:bodyPr wrap="square" rtlCol="0">
            <a:spAutoFit/>
          </a:bodyPr>
          <a:lstStyle/>
          <a:p>
            <a:pPr algn="ctr"/>
            <a:r>
              <a:rPr lang="fr-FR" b="1" dirty="0" smtClean="0">
                <a:solidFill>
                  <a:srgbClr val="C00000"/>
                </a:solidFill>
                <a:latin typeface="Book Antiqua" panose="02040602050305030304" pitchFamily="18" charset="0"/>
              </a:rPr>
              <a:t>Mobilité résidentielle</a:t>
            </a:r>
          </a:p>
          <a:p>
            <a:pPr algn="ctr"/>
            <a:r>
              <a:rPr lang="fr-FR" b="1" dirty="0" smtClean="0">
                <a:solidFill>
                  <a:srgbClr val="C00000"/>
                </a:solidFill>
                <a:latin typeface="Book Antiqua" panose="02040602050305030304" pitchFamily="18" charset="0"/>
              </a:rPr>
              <a:t>des habitants</a:t>
            </a:r>
          </a:p>
          <a:p>
            <a:pPr algn="ctr"/>
            <a:r>
              <a:rPr lang="fr-FR" b="1" dirty="0" smtClean="0">
                <a:solidFill>
                  <a:srgbClr val="C00000"/>
                </a:solidFill>
                <a:latin typeface="Book Antiqua" panose="02040602050305030304" pitchFamily="18" charset="0"/>
              </a:rPr>
              <a:t>des quartiers prioritaires</a:t>
            </a:r>
          </a:p>
          <a:p>
            <a:pPr algn="ctr"/>
            <a:r>
              <a:rPr lang="fr-FR" b="1" dirty="0" smtClean="0">
                <a:solidFill>
                  <a:srgbClr val="C00000"/>
                </a:solidFill>
                <a:latin typeface="Book Antiqua" panose="02040602050305030304" pitchFamily="18" charset="0"/>
              </a:rPr>
              <a:t>de la politique de la ville</a:t>
            </a:r>
            <a:endParaRPr lang="fr-FR" b="1" dirty="0">
              <a:solidFill>
                <a:srgbClr val="C00000"/>
              </a:solidFill>
              <a:latin typeface="Book Antiqua" panose="02040602050305030304" pitchFamily="18" charset="0"/>
            </a:endParaRPr>
          </a:p>
        </p:txBody>
      </p:sp>
      <p:pic>
        <p:nvPicPr>
          <p:cNvPr id="1026" name="Picture 2" descr="N:\DST\Carto\LES OBSERVATOIRES\RAPPORT_ONPV\2018_RAPPORT\Infographie1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48816"/>
            <a:ext cx="6410325" cy="4916488"/>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p:cNvSpPr>
            <a:spLocks noGrp="1"/>
          </p:cNvSpPr>
          <p:nvPr>
            <p:ph type="title"/>
          </p:nvPr>
        </p:nvSpPr>
        <p:spPr>
          <a:xfrm>
            <a:off x="144822" y="260648"/>
            <a:ext cx="6120680" cy="1138138"/>
          </a:xfrm>
        </p:spPr>
        <p:txBody>
          <a:bodyPr>
            <a:noAutofit/>
          </a:bodyPr>
          <a:lstStyle/>
          <a:p>
            <a:r>
              <a:rPr lang="fr-FR" b="1" dirty="0" smtClean="0">
                <a:latin typeface="Book Antiqua" panose="02040602050305030304" pitchFamily="18" charset="0"/>
              </a:rPr>
              <a:t>Des taux de mobilité résidentielle comparables entre quartiers prioritaires et autres quartiers</a:t>
            </a:r>
            <a:endParaRPr lang="fr-FR" b="1" dirty="0">
              <a:latin typeface="Book Antiqua" panose="02040602050305030304" pitchFamily="18" charset="0"/>
            </a:endParaRPr>
          </a:p>
        </p:txBody>
      </p:sp>
      <p:sp>
        <p:nvSpPr>
          <p:cNvPr id="6" name="ZoneTexte 5"/>
          <p:cNvSpPr txBox="1"/>
          <p:nvPr/>
        </p:nvSpPr>
        <p:spPr>
          <a:xfrm>
            <a:off x="2195736" y="1424374"/>
            <a:ext cx="1944216" cy="338554"/>
          </a:xfrm>
          <a:prstGeom prst="rect">
            <a:avLst/>
          </a:prstGeom>
          <a:noFill/>
        </p:spPr>
        <p:txBody>
          <a:bodyPr wrap="square" rtlCol="0">
            <a:spAutoFit/>
          </a:bodyPr>
          <a:lstStyle/>
          <a:p>
            <a:pPr algn="ctr"/>
            <a:r>
              <a:rPr lang="fr-FR" sz="1600" b="1" dirty="0" smtClean="0">
                <a:solidFill>
                  <a:schemeClr val="bg1">
                    <a:lumMod val="50000"/>
                  </a:schemeClr>
                </a:solidFill>
                <a:latin typeface="Book Antiqua" panose="02040602050305030304" pitchFamily="18" charset="0"/>
              </a:rPr>
              <a:t>1</a:t>
            </a:r>
            <a:r>
              <a:rPr lang="fr-FR" sz="1600" b="1" baseline="30000" dirty="0" smtClean="0">
                <a:solidFill>
                  <a:schemeClr val="bg1">
                    <a:lumMod val="50000"/>
                  </a:schemeClr>
                </a:solidFill>
                <a:latin typeface="Book Antiqua" panose="02040602050305030304" pitchFamily="18" charset="0"/>
              </a:rPr>
              <a:t>er</a:t>
            </a:r>
            <a:r>
              <a:rPr lang="fr-FR" sz="1600" b="1" dirty="0" smtClean="0">
                <a:solidFill>
                  <a:schemeClr val="bg1">
                    <a:lumMod val="50000"/>
                  </a:schemeClr>
                </a:solidFill>
                <a:latin typeface="Book Antiqua" panose="02040602050305030304" pitchFamily="18" charset="0"/>
              </a:rPr>
              <a:t> enseignement</a:t>
            </a:r>
            <a:endParaRPr lang="fr-FR" sz="1600" b="1" dirty="0">
              <a:solidFill>
                <a:schemeClr val="bg1">
                  <a:lumMod val="50000"/>
                </a:schemeClr>
              </a:solidFill>
              <a:latin typeface="Book Antiqua" panose="02040602050305030304" pitchFamily="18" charset="0"/>
            </a:endParaRPr>
          </a:p>
        </p:txBody>
      </p:sp>
    </p:spTree>
    <p:extLst>
      <p:ext uri="{BB962C8B-B14F-4D97-AF65-F5344CB8AC3E}">
        <p14:creationId xmlns:p14="http://schemas.microsoft.com/office/powerpoint/2010/main" val="8597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Espace réservé du numéro de diapositive 2"/>
          <p:cNvSpPr>
            <a:spLocks noGrp="1"/>
          </p:cNvSpPr>
          <p:nvPr>
            <p:ph type="sldNum" sz="quarter" idx="4"/>
          </p:nvPr>
        </p:nvSpPr>
        <p:spPr/>
        <p:txBody>
          <a:bodyPr/>
          <a:lstStyle/>
          <a:p>
            <a:fld id="{5BDB8A8E-EFD1-4B73-B2DE-37E3EE040488}" type="slidenum">
              <a:rPr lang="fr-FR" smtClean="0"/>
              <a:pPr/>
              <a:t>7</a:t>
            </a:fld>
            <a:endParaRPr lang="fr-FR" dirty="0"/>
          </a:p>
        </p:txBody>
      </p:sp>
      <p:sp>
        <p:nvSpPr>
          <p:cNvPr id="5" name="ZoneTexte 4"/>
          <p:cNvSpPr txBox="1"/>
          <p:nvPr/>
        </p:nvSpPr>
        <p:spPr>
          <a:xfrm>
            <a:off x="6832511" y="2060848"/>
            <a:ext cx="1944216" cy="2031325"/>
          </a:xfrm>
          <a:prstGeom prst="rect">
            <a:avLst/>
          </a:prstGeom>
          <a:noFill/>
        </p:spPr>
        <p:txBody>
          <a:bodyPr wrap="square" rtlCol="0">
            <a:spAutoFit/>
          </a:bodyPr>
          <a:lstStyle/>
          <a:p>
            <a:pPr algn="ctr"/>
            <a:r>
              <a:rPr lang="fr-FR" b="1" dirty="0" smtClean="0">
                <a:solidFill>
                  <a:srgbClr val="C00000"/>
                </a:solidFill>
                <a:latin typeface="Book Antiqua" panose="02040602050305030304" pitchFamily="18" charset="0"/>
              </a:rPr>
              <a:t>Mobilité résidentielle</a:t>
            </a:r>
          </a:p>
          <a:p>
            <a:pPr algn="ctr"/>
            <a:r>
              <a:rPr lang="fr-FR" b="1" dirty="0" smtClean="0">
                <a:solidFill>
                  <a:srgbClr val="C00000"/>
                </a:solidFill>
                <a:latin typeface="Book Antiqua" panose="02040602050305030304" pitchFamily="18" charset="0"/>
              </a:rPr>
              <a:t>des habitants</a:t>
            </a:r>
          </a:p>
          <a:p>
            <a:pPr algn="ctr"/>
            <a:r>
              <a:rPr lang="fr-FR" b="1" dirty="0" smtClean="0">
                <a:solidFill>
                  <a:srgbClr val="C00000"/>
                </a:solidFill>
                <a:latin typeface="Book Antiqua" panose="02040602050305030304" pitchFamily="18" charset="0"/>
              </a:rPr>
              <a:t>des quartiers prioritaires</a:t>
            </a:r>
          </a:p>
          <a:p>
            <a:pPr algn="ctr"/>
            <a:r>
              <a:rPr lang="fr-FR" b="1" dirty="0" smtClean="0">
                <a:solidFill>
                  <a:srgbClr val="C00000"/>
                </a:solidFill>
                <a:latin typeface="Book Antiqua" panose="02040602050305030304" pitchFamily="18" charset="0"/>
              </a:rPr>
              <a:t>de la politique de la ville</a:t>
            </a:r>
            <a:endParaRPr lang="fr-FR" b="1" dirty="0">
              <a:solidFill>
                <a:srgbClr val="C00000"/>
              </a:solidFill>
              <a:latin typeface="Book Antiqua" panose="02040602050305030304" pitchFamily="18" charset="0"/>
            </a:endParaRPr>
          </a:p>
        </p:txBody>
      </p:sp>
      <p:pic>
        <p:nvPicPr>
          <p:cNvPr id="2050" name="Picture 2" descr="N:\DST\Carto\LES OBSERVATOIRES\RAPPORT_ONPV\2018_RAPPORT\Infographie2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92833"/>
            <a:ext cx="6413500" cy="4916487"/>
          </a:xfrm>
          <a:prstGeom prst="rect">
            <a:avLst/>
          </a:prstGeom>
          <a:noFill/>
          <a:extLst>
            <a:ext uri="{909E8E84-426E-40DD-AFC4-6F175D3DCCD1}">
              <a14:hiddenFill xmlns:a14="http://schemas.microsoft.com/office/drawing/2010/main">
                <a:solidFill>
                  <a:srgbClr val="FFFFFF"/>
                </a:solidFill>
              </a14:hiddenFill>
            </a:ext>
          </a:extLst>
        </p:spPr>
      </p:pic>
      <p:sp>
        <p:nvSpPr>
          <p:cNvPr id="8" name="Titre 3"/>
          <p:cNvSpPr txBox="1">
            <a:spLocks/>
          </p:cNvSpPr>
          <p:nvPr/>
        </p:nvSpPr>
        <p:spPr>
          <a:xfrm>
            <a:off x="144822" y="260648"/>
            <a:ext cx="6120680" cy="11381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rgbClr val="CD0047"/>
                </a:solidFill>
                <a:latin typeface="Chalet"/>
                <a:ea typeface="+mj-ea"/>
                <a:cs typeface="+mj-cs"/>
              </a:defRPr>
            </a:lvl1pPr>
          </a:lstStyle>
          <a:p>
            <a:r>
              <a:rPr lang="fr-FR" b="1" smtClean="0">
                <a:latin typeface="Book Antiqua" panose="02040602050305030304" pitchFamily="18" charset="0"/>
              </a:rPr>
              <a:t>Des taux de mobilité résidentielle comparables entre quartiers prioritaires et autres quartiers</a:t>
            </a:r>
            <a:endParaRPr lang="fr-FR" b="1" dirty="0">
              <a:latin typeface="Book Antiqua" panose="02040602050305030304" pitchFamily="18" charset="0"/>
            </a:endParaRPr>
          </a:p>
        </p:txBody>
      </p:sp>
      <p:sp>
        <p:nvSpPr>
          <p:cNvPr id="7" name="ZoneTexte 6"/>
          <p:cNvSpPr txBox="1"/>
          <p:nvPr/>
        </p:nvSpPr>
        <p:spPr>
          <a:xfrm>
            <a:off x="2277475" y="1499997"/>
            <a:ext cx="2222517" cy="338554"/>
          </a:xfrm>
          <a:prstGeom prst="rect">
            <a:avLst/>
          </a:prstGeom>
          <a:noFill/>
        </p:spPr>
        <p:txBody>
          <a:bodyPr wrap="square" rtlCol="0">
            <a:spAutoFit/>
          </a:bodyPr>
          <a:lstStyle/>
          <a:p>
            <a:pPr algn="ctr"/>
            <a:r>
              <a:rPr lang="fr-FR" sz="1600" b="1" dirty="0" smtClean="0">
                <a:solidFill>
                  <a:schemeClr val="bg1">
                    <a:lumMod val="50000"/>
                  </a:schemeClr>
                </a:solidFill>
                <a:latin typeface="Book Antiqua" panose="02040602050305030304" pitchFamily="18" charset="0"/>
              </a:rPr>
              <a:t>2</a:t>
            </a:r>
            <a:r>
              <a:rPr lang="fr-FR" sz="1600" b="1" baseline="30000" dirty="0" smtClean="0">
                <a:solidFill>
                  <a:schemeClr val="bg1">
                    <a:lumMod val="50000"/>
                  </a:schemeClr>
                </a:solidFill>
                <a:latin typeface="Book Antiqua" panose="02040602050305030304" pitchFamily="18" charset="0"/>
              </a:rPr>
              <a:t>ème</a:t>
            </a:r>
            <a:r>
              <a:rPr lang="fr-FR" sz="1600" b="1" dirty="0" smtClean="0">
                <a:solidFill>
                  <a:schemeClr val="bg1">
                    <a:lumMod val="50000"/>
                  </a:schemeClr>
                </a:solidFill>
                <a:latin typeface="Book Antiqua" panose="02040602050305030304" pitchFamily="18" charset="0"/>
              </a:rPr>
              <a:t>  enseignement</a:t>
            </a:r>
            <a:endParaRPr lang="fr-FR" sz="1600" b="1" dirty="0">
              <a:solidFill>
                <a:schemeClr val="bg1">
                  <a:lumMod val="50000"/>
                </a:schemeClr>
              </a:solidFill>
              <a:latin typeface="Book Antiqua" panose="02040602050305030304" pitchFamily="18" charset="0"/>
            </a:endParaRPr>
          </a:p>
        </p:txBody>
      </p:sp>
    </p:spTree>
    <p:extLst>
      <p:ext uri="{BB962C8B-B14F-4D97-AF65-F5344CB8AC3E}">
        <p14:creationId xmlns:p14="http://schemas.microsoft.com/office/powerpoint/2010/main" val="93004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Espace réservé du numéro de diapositive 2"/>
          <p:cNvSpPr>
            <a:spLocks noGrp="1"/>
          </p:cNvSpPr>
          <p:nvPr>
            <p:ph type="sldNum" sz="quarter" idx="4"/>
          </p:nvPr>
        </p:nvSpPr>
        <p:spPr/>
        <p:txBody>
          <a:bodyPr/>
          <a:lstStyle/>
          <a:p>
            <a:fld id="{5BDB8A8E-EFD1-4B73-B2DE-37E3EE040488}" type="slidenum">
              <a:rPr lang="fr-FR" smtClean="0"/>
              <a:pPr/>
              <a:t>8</a:t>
            </a:fld>
            <a:endParaRPr lang="fr-FR" dirty="0"/>
          </a:p>
        </p:txBody>
      </p:sp>
      <p:sp>
        <p:nvSpPr>
          <p:cNvPr id="5" name="ZoneTexte 4"/>
          <p:cNvSpPr txBox="1"/>
          <p:nvPr/>
        </p:nvSpPr>
        <p:spPr>
          <a:xfrm>
            <a:off x="6832511" y="2060848"/>
            <a:ext cx="1944216" cy="2031325"/>
          </a:xfrm>
          <a:prstGeom prst="rect">
            <a:avLst/>
          </a:prstGeom>
          <a:noFill/>
        </p:spPr>
        <p:txBody>
          <a:bodyPr wrap="square" rtlCol="0">
            <a:spAutoFit/>
          </a:bodyPr>
          <a:lstStyle/>
          <a:p>
            <a:pPr algn="ctr"/>
            <a:r>
              <a:rPr lang="fr-FR" b="1" dirty="0" smtClean="0">
                <a:solidFill>
                  <a:srgbClr val="C00000"/>
                </a:solidFill>
                <a:latin typeface="Book Antiqua" panose="02040602050305030304" pitchFamily="18" charset="0"/>
              </a:rPr>
              <a:t>Mobilité résidentielle</a:t>
            </a:r>
          </a:p>
          <a:p>
            <a:pPr algn="ctr"/>
            <a:r>
              <a:rPr lang="fr-FR" b="1" dirty="0" smtClean="0">
                <a:solidFill>
                  <a:srgbClr val="C00000"/>
                </a:solidFill>
                <a:latin typeface="Book Antiqua" panose="02040602050305030304" pitchFamily="18" charset="0"/>
              </a:rPr>
              <a:t>des habitants</a:t>
            </a:r>
          </a:p>
          <a:p>
            <a:pPr algn="ctr"/>
            <a:r>
              <a:rPr lang="fr-FR" b="1" dirty="0" smtClean="0">
                <a:solidFill>
                  <a:srgbClr val="C00000"/>
                </a:solidFill>
                <a:latin typeface="Book Antiqua" panose="02040602050305030304" pitchFamily="18" charset="0"/>
              </a:rPr>
              <a:t>des quartiers prioritaires</a:t>
            </a:r>
          </a:p>
          <a:p>
            <a:pPr algn="ctr"/>
            <a:r>
              <a:rPr lang="fr-FR" b="1" dirty="0" smtClean="0">
                <a:solidFill>
                  <a:srgbClr val="C00000"/>
                </a:solidFill>
                <a:latin typeface="Book Antiqua" panose="02040602050305030304" pitchFamily="18" charset="0"/>
              </a:rPr>
              <a:t>de la politique de la ville</a:t>
            </a:r>
            <a:endParaRPr lang="fr-FR" b="1" dirty="0">
              <a:solidFill>
                <a:srgbClr val="C00000"/>
              </a:solidFill>
              <a:latin typeface="Book Antiqua" panose="02040602050305030304" pitchFamily="18" charset="0"/>
            </a:endParaRPr>
          </a:p>
        </p:txBody>
      </p:sp>
      <p:sp>
        <p:nvSpPr>
          <p:cNvPr id="8" name="Titre 3"/>
          <p:cNvSpPr>
            <a:spLocks noGrp="1"/>
          </p:cNvSpPr>
          <p:nvPr>
            <p:ph type="title"/>
          </p:nvPr>
        </p:nvSpPr>
        <p:spPr>
          <a:xfrm>
            <a:off x="144822" y="260648"/>
            <a:ext cx="6120680" cy="1138138"/>
          </a:xfrm>
        </p:spPr>
        <p:txBody>
          <a:bodyPr>
            <a:noAutofit/>
          </a:bodyPr>
          <a:lstStyle/>
          <a:p>
            <a:r>
              <a:rPr lang="fr-FR" b="1" dirty="0" smtClean="0">
                <a:latin typeface="Book Antiqua" panose="02040602050305030304" pitchFamily="18" charset="0"/>
              </a:rPr>
              <a:t>Des taux de mobilité résidentielle comparables entre quartiers prioritaires et autres quartiers</a:t>
            </a:r>
            <a:endParaRPr lang="fr-FR" b="1" dirty="0">
              <a:latin typeface="Book Antiqua" panose="02040602050305030304" pitchFamily="18" charset="0"/>
            </a:endParaRPr>
          </a:p>
        </p:txBody>
      </p:sp>
      <p:sp>
        <p:nvSpPr>
          <p:cNvPr id="9" name="ZoneTexte 8"/>
          <p:cNvSpPr txBox="1"/>
          <p:nvPr/>
        </p:nvSpPr>
        <p:spPr>
          <a:xfrm>
            <a:off x="2128704" y="1799316"/>
            <a:ext cx="2222517" cy="338554"/>
          </a:xfrm>
          <a:prstGeom prst="rect">
            <a:avLst/>
          </a:prstGeom>
          <a:noFill/>
        </p:spPr>
        <p:txBody>
          <a:bodyPr wrap="square" rtlCol="0">
            <a:spAutoFit/>
          </a:bodyPr>
          <a:lstStyle/>
          <a:p>
            <a:pPr algn="ctr"/>
            <a:r>
              <a:rPr lang="fr-FR" sz="1600" b="1" dirty="0">
                <a:solidFill>
                  <a:schemeClr val="bg1">
                    <a:lumMod val="50000"/>
                  </a:schemeClr>
                </a:solidFill>
                <a:latin typeface="Book Antiqua" panose="02040602050305030304" pitchFamily="18" charset="0"/>
              </a:rPr>
              <a:t>3</a:t>
            </a:r>
            <a:r>
              <a:rPr lang="fr-FR" sz="1600" b="1" baseline="30000" dirty="0" smtClean="0">
                <a:solidFill>
                  <a:schemeClr val="bg1">
                    <a:lumMod val="50000"/>
                  </a:schemeClr>
                </a:solidFill>
                <a:latin typeface="Book Antiqua" panose="02040602050305030304" pitchFamily="18" charset="0"/>
              </a:rPr>
              <a:t>ème</a:t>
            </a:r>
            <a:r>
              <a:rPr lang="fr-FR" sz="1600" b="1" dirty="0" smtClean="0">
                <a:solidFill>
                  <a:schemeClr val="bg1">
                    <a:lumMod val="50000"/>
                  </a:schemeClr>
                </a:solidFill>
                <a:latin typeface="Book Antiqua" panose="02040602050305030304" pitchFamily="18" charset="0"/>
              </a:rPr>
              <a:t>  enseignement</a:t>
            </a:r>
            <a:endParaRPr lang="fr-FR" sz="1600" b="1" dirty="0">
              <a:solidFill>
                <a:schemeClr val="bg1">
                  <a:lumMod val="50000"/>
                </a:schemeClr>
              </a:solidFill>
              <a:latin typeface="Book Antiqua" panose="0204060205030503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24902"/>
            <a:ext cx="599122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36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mtClean="0"/>
              <a:t>OBSERVATOIRE NATIONAL DE LA POLITIQUE DE LA VILLE – ONPV</a:t>
            </a:r>
            <a:endParaRPr lang="fr-FR" dirty="0"/>
          </a:p>
        </p:txBody>
      </p:sp>
      <p:sp>
        <p:nvSpPr>
          <p:cNvPr id="3" name="Espace réservé du numéro de diapositive 2"/>
          <p:cNvSpPr>
            <a:spLocks noGrp="1"/>
          </p:cNvSpPr>
          <p:nvPr>
            <p:ph type="sldNum" sz="quarter" idx="4"/>
          </p:nvPr>
        </p:nvSpPr>
        <p:spPr/>
        <p:txBody>
          <a:bodyPr/>
          <a:lstStyle/>
          <a:p>
            <a:fld id="{5BDB8A8E-EFD1-4B73-B2DE-37E3EE040488}" type="slidenum">
              <a:rPr lang="fr-FR" smtClean="0"/>
              <a:pPr/>
              <a:t>9</a:t>
            </a:fld>
            <a:endParaRPr lang="fr-FR" dirty="0"/>
          </a:p>
        </p:txBody>
      </p:sp>
      <p:sp>
        <p:nvSpPr>
          <p:cNvPr id="4" name="Titre 3"/>
          <p:cNvSpPr>
            <a:spLocks noGrp="1"/>
          </p:cNvSpPr>
          <p:nvPr>
            <p:ph type="title"/>
          </p:nvPr>
        </p:nvSpPr>
        <p:spPr>
          <a:xfrm>
            <a:off x="179512" y="188640"/>
            <a:ext cx="6120680" cy="1786210"/>
          </a:xfrm>
        </p:spPr>
        <p:txBody>
          <a:bodyPr>
            <a:noAutofit/>
          </a:bodyPr>
          <a:lstStyle/>
          <a:p>
            <a:r>
              <a:rPr lang="fr-FR" b="1" dirty="0" smtClean="0">
                <a:latin typeface="Book Antiqua" panose="02040602050305030304" pitchFamily="18" charset="0"/>
              </a:rPr>
              <a:t>Les principales raisons des intentions de déménagement : logement trop petit et sentiment d’insécurité</a:t>
            </a:r>
            <a:endParaRPr lang="fr-FR" b="1" dirty="0">
              <a:latin typeface="Book Antiqua" panose="02040602050305030304" pitchFamily="18" charset="0"/>
            </a:endParaRPr>
          </a:p>
        </p:txBody>
      </p:sp>
      <p:sp>
        <p:nvSpPr>
          <p:cNvPr id="5" name="ZoneTexte 4"/>
          <p:cNvSpPr txBox="1"/>
          <p:nvPr/>
        </p:nvSpPr>
        <p:spPr>
          <a:xfrm>
            <a:off x="6832511" y="2060848"/>
            <a:ext cx="1944216" cy="2031325"/>
          </a:xfrm>
          <a:prstGeom prst="rect">
            <a:avLst/>
          </a:prstGeom>
          <a:noFill/>
        </p:spPr>
        <p:txBody>
          <a:bodyPr wrap="square" rtlCol="0">
            <a:spAutoFit/>
          </a:bodyPr>
          <a:lstStyle/>
          <a:p>
            <a:pPr algn="ctr"/>
            <a:r>
              <a:rPr lang="fr-FR" b="1" dirty="0" smtClean="0">
                <a:solidFill>
                  <a:srgbClr val="C00000"/>
                </a:solidFill>
                <a:latin typeface="Book Antiqua" panose="02040602050305030304" pitchFamily="18" charset="0"/>
              </a:rPr>
              <a:t>Mobilité résidentielle</a:t>
            </a:r>
          </a:p>
          <a:p>
            <a:pPr algn="ctr"/>
            <a:r>
              <a:rPr lang="fr-FR" b="1" dirty="0" smtClean="0">
                <a:solidFill>
                  <a:srgbClr val="C00000"/>
                </a:solidFill>
                <a:latin typeface="Book Antiqua" panose="02040602050305030304" pitchFamily="18" charset="0"/>
              </a:rPr>
              <a:t>des habitants</a:t>
            </a:r>
          </a:p>
          <a:p>
            <a:pPr algn="ctr"/>
            <a:r>
              <a:rPr lang="fr-FR" b="1" dirty="0" smtClean="0">
                <a:solidFill>
                  <a:srgbClr val="C00000"/>
                </a:solidFill>
                <a:latin typeface="Book Antiqua" panose="02040602050305030304" pitchFamily="18" charset="0"/>
              </a:rPr>
              <a:t>des quartiers prioritaires</a:t>
            </a:r>
          </a:p>
          <a:p>
            <a:pPr algn="ctr"/>
            <a:r>
              <a:rPr lang="fr-FR" b="1" dirty="0" smtClean="0">
                <a:solidFill>
                  <a:srgbClr val="C00000"/>
                </a:solidFill>
                <a:latin typeface="Book Antiqua" panose="02040602050305030304" pitchFamily="18" charset="0"/>
              </a:rPr>
              <a:t>de la politique de la ville</a:t>
            </a:r>
            <a:endParaRPr lang="fr-FR" b="1" dirty="0">
              <a:solidFill>
                <a:srgbClr val="C00000"/>
              </a:solidFill>
              <a:latin typeface="Book Antiqua" panose="02040602050305030304" pitchFamily="18" charset="0"/>
            </a:endParaRPr>
          </a:p>
        </p:txBody>
      </p:sp>
      <p:pic>
        <p:nvPicPr>
          <p:cNvPr id="4099" name="Picture 3" descr="N:\DST\Carto\LES OBSERVATOIRES\RAPPORT_ONPV\2018_RAPPORT\Infographies4_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00" b="8500"/>
          <a:stretch/>
        </p:blipFill>
        <p:spPr bwMode="auto">
          <a:xfrm>
            <a:off x="0" y="2204864"/>
            <a:ext cx="6410325" cy="408068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123728" y="1968593"/>
            <a:ext cx="2222517" cy="338554"/>
          </a:xfrm>
          <a:prstGeom prst="rect">
            <a:avLst/>
          </a:prstGeom>
          <a:noFill/>
        </p:spPr>
        <p:txBody>
          <a:bodyPr wrap="square" rtlCol="0">
            <a:spAutoFit/>
          </a:bodyPr>
          <a:lstStyle/>
          <a:p>
            <a:pPr algn="ctr"/>
            <a:r>
              <a:rPr lang="fr-FR" sz="1600" b="1" dirty="0" smtClean="0">
                <a:solidFill>
                  <a:schemeClr val="bg1">
                    <a:lumMod val="50000"/>
                  </a:schemeClr>
                </a:solidFill>
                <a:latin typeface="Book Antiqua" panose="02040602050305030304" pitchFamily="18" charset="0"/>
              </a:rPr>
              <a:t>4</a:t>
            </a:r>
            <a:r>
              <a:rPr lang="fr-FR" sz="1600" b="1" baseline="30000" dirty="0" smtClean="0">
                <a:solidFill>
                  <a:schemeClr val="bg1">
                    <a:lumMod val="50000"/>
                  </a:schemeClr>
                </a:solidFill>
                <a:latin typeface="Book Antiqua" panose="02040602050305030304" pitchFamily="18" charset="0"/>
              </a:rPr>
              <a:t>ème</a:t>
            </a:r>
            <a:r>
              <a:rPr lang="fr-FR" sz="1600" b="1" dirty="0" smtClean="0">
                <a:solidFill>
                  <a:schemeClr val="bg1">
                    <a:lumMod val="50000"/>
                  </a:schemeClr>
                </a:solidFill>
                <a:latin typeface="Book Antiqua" panose="02040602050305030304" pitchFamily="18" charset="0"/>
              </a:rPr>
              <a:t>  enseignement</a:t>
            </a:r>
            <a:endParaRPr lang="fr-FR" sz="1600" b="1" dirty="0">
              <a:solidFill>
                <a:schemeClr val="bg1">
                  <a:lumMod val="50000"/>
                </a:schemeClr>
              </a:solidFill>
              <a:latin typeface="Book Antiqua" panose="02040602050305030304" pitchFamily="18" charset="0"/>
            </a:endParaRPr>
          </a:p>
        </p:txBody>
      </p:sp>
    </p:spTree>
    <p:extLst>
      <p:ext uri="{BB962C8B-B14F-4D97-AF65-F5344CB8AC3E}">
        <p14:creationId xmlns:p14="http://schemas.microsoft.com/office/powerpoint/2010/main" val="9436401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5125</TotalTime>
  <Words>4127</Words>
  <Application>Microsoft Office PowerPoint</Application>
  <PresentationFormat>Affichage à l'écran (4:3)</PresentationFormat>
  <Paragraphs>306</Paragraphs>
  <Slides>30</Slides>
  <Notes>30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Rapport 2017</vt:lpstr>
      <vt:lpstr>Un rapport axé sur la mobilité résidentielle</vt:lpstr>
      <vt:lpstr>Une mobilisation toujours soutenue du CGET et largement renforcée des partenaires</vt:lpstr>
      <vt:lpstr>Mobilité résidentielle des habitants des quartiers prioritaires de la politique de la ville</vt:lpstr>
      <vt:lpstr>Sept analyses statistiques sur la mobilité résidentielle</vt:lpstr>
      <vt:lpstr>Des taux de mobilité résidentielle comparables entre quartiers prioritaires et autres quartiers</vt:lpstr>
      <vt:lpstr>Présentation PowerPoint</vt:lpstr>
      <vt:lpstr>Des taux de mobilité résidentielle comparables entre quartiers prioritaires et autres quartiers</vt:lpstr>
      <vt:lpstr>Les principales raisons des intentions de déménagement : logement trop petit et sentiment d’insécurité</vt:lpstr>
      <vt:lpstr>Des nouveaux arrivants en quartier prioritaire généralement plus pauvres et plus jeunes que les résidents et les partants</vt:lpstr>
      <vt:lpstr>FICHES THématiques</vt:lpstr>
      <vt:lpstr>Sommaire du rapport 2017 – Zoom sur les fiches</vt:lpstr>
      <vt:lpstr>Sommaire du rapport 2017 – Zoom sur les fiches</vt:lpstr>
      <vt:lpstr>Sommaire du rapport 2017 – Zoom sur les fiches</vt:lpstr>
      <vt:lpstr>Sommaire du rapport 2017 – Zoom sur les fiches</vt:lpstr>
      <vt:lpstr>1. Cohésion sociale Moins de lycéens et d’étudiants en classes prépa qu’ailleurs</vt:lpstr>
      <vt:lpstr>1. Cohésion sociale  Des habitants davantage touchés par des fragilités sociales</vt:lpstr>
      <vt:lpstr>2. Cadre de vie et renouvellement urbain Des conditions de vie  perçues comme moins satisfaisantes</vt:lpstr>
      <vt:lpstr>2. Cadre de vie et renouvellement urbain  Un tiers des QPV concernés par le NPNRU</vt:lpstr>
      <vt:lpstr>3. Développement de l’activité économique et emploi Le chômage diminue également en quartiers prioritaires</vt:lpstr>
      <vt:lpstr>4. Co-construction de la politique de la ville Conseils citoyens: une dynamique tangible mais à conforter</vt:lpstr>
      <vt:lpstr>CONDITIONS DE LOGEMENT des habitants des quartiers prioritaires de la politique de la ville</vt:lpstr>
      <vt:lpstr>Plus de logements collectifs en QPV: 85 %, contre 54 % dans les autres quartiers des unités urbaines englobantes</vt:lpstr>
      <vt:lpstr>Trois ménages des QPV sur quatre sont locataires du parc social</vt:lpstr>
      <vt:lpstr>Plus de logements surpeuplés en QPV</vt:lpstr>
      <vt:lpstr>Des logements plus vétustes en QPV</vt:lpstr>
      <vt:lpstr>Un taux d’effort pour se loger supérieur pour les habitants des QPV, malgré des loyers plus faibles et des aides au logement plus élevées</vt:lpstr>
      <vt:lpstr>L’ancienneté des ménages est semblable en et hors QPV</vt:lpstr>
      <vt:lpstr>Les ménages des QPV souhaitent plus souvent déménager</vt:lpstr>
      <vt:lpstr>Rapport et données associées  Données statistiques sur les quartiers prioritaires www.sig.ville.gouv.fr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ONPV</dc:creator>
  <cp:lastModifiedBy>DSIT Audiovisuel</cp:lastModifiedBy>
  <cp:revision>455</cp:revision>
  <cp:lastPrinted>2018-06-05T14:31:10Z</cp:lastPrinted>
  <dcterms:created xsi:type="dcterms:W3CDTF">2016-03-03T10:07:45Z</dcterms:created>
  <dcterms:modified xsi:type="dcterms:W3CDTF">2018-12-07T08:04:35Z</dcterms:modified>
</cp:coreProperties>
</file>