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Default Extension="jpg" ContentType="image/jpg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9144000" cy="6858000"/>
  <p:notesSz cx="9144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42822" y="2173702"/>
            <a:ext cx="7058355" cy="16344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35555" y="4340733"/>
            <a:ext cx="4902834" cy="95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584" y="231089"/>
            <a:ext cx="8180831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2833" y="1430782"/>
            <a:ext cx="7646670" cy="439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get.gouv.fr/sites/cget.gouv.fr/files/atoms/files/eval-contrat-de-ville-cget.pdf" TargetMode="External"/><Relationship Id="rId3" Type="http://schemas.openxmlformats.org/officeDocument/2006/relationships/hyperlink" Target="https://www.onpv.fr/uploads/media_items/onpv-methode-analysecv2024-dispositifs-evaluation-dec2025.original.pdf" TargetMode="Externa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subTitle" idx="4"/>
          </p:nvPr>
        </p:nvSpPr>
        <p:spPr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697230" marR="5080" indent="-684530">
              <a:lnSpc>
                <a:spcPts val="3460"/>
              </a:lnSpc>
              <a:spcBef>
                <a:spcPts val="535"/>
              </a:spcBef>
            </a:pPr>
            <a:r>
              <a:rPr dirty="0" sz="3200"/>
              <a:t>Séminaire</a:t>
            </a:r>
            <a:r>
              <a:rPr dirty="0" sz="3200" spc="-60"/>
              <a:t> </a:t>
            </a:r>
            <a:r>
              <a:rPr dirty="0" sz="3200"/>
              <a:t>1</a:t>
            </a:r>
            <a:r>
              <a:rPr dirty="0" sz="3200" spc="-65"/>
              <a:t> </a:t>
            </a:r>
            <a:r>
              <a:rPr dirty="0" sz="3200"/>
              <a:t>–</a:t>
            </a:r>
            <a:r>
              <a:rPr dirty="0" sz="3200" spc="-55"/>
              <a:t> </a:t>
            </a:r>
            <a:r>
              <a:rPr dirty="0" sz="3200"/>
              <a:t>22</a:t>
            </a:r>
            <a:r>
              <a:rPr dirty="0" sz="3200" spc="-60"/>
              <a:t> </a:t>
            </a:r>
            <a:r>
              <a:rPr dirty="0" sz="3200"/>
              <a:t>janvier</a:t>
            </a:r>
            <a:r>
              <a:rPr dirty="0" sz="3200" spc="-55"/>
              <a:t> </a:t>
            </a:r>
            <a:r>
              <a:rPr dirty="0" sz="3200" spc="-20"/>
              <a:t>2026 </a:t>
            </a:r>
            <a:r>
              <a:rPr dirty="0" sz="3200"/>
              <a:t>Cycle</a:t>
            </a:r>
            <a:r>
              <a:rPr dirty="0" sz="3200" spc="-50"/>
              <a:t> </a:t>
            </a:r>
            <a:r>
              <a:rPr dirty="0" sz="3200"/>
              <a:t>de</a:t>
            </a:r>
            <a:r>
              <a:rPr dirty="0" sz="3200" spc="-40"/>
              <a:t> </a:t>
            </a:r>
            <a:r>
              <a:rPr dirty="0" sz="3200" spc="-10"/>
              <a:t>qualification</a:t>
            </a:r>
            <a:endParaRPr sz="3200"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516890" marR="5080" indent="-504825">
              <a:lnSpc>
                <a:spcPct val="120000"/>
              </a:lnSpc>
              <a:spcBef>
                <a:spcPts val="95"/>
              </a:spcBef>
            </a:pPr>
            <a:r>
              <a:rPr dirty="0" sz="4400" spc="-25">
                <a:solidFill>
                  <a:srgbClr val="008FD1"/>
                </a:solidFill>
              </a:rPr>
              <a:t>ÉVALUER</a:t>
            </a:r>
            <a:r>
              <a:rPr dirty="0" sz="4400" spc="-114">
                <a:solidFill>
                  <a:srgbClr val="008FD1"/>
                </a:solidFill>
              </a:rPr>
              <a:t> </a:t>
            </a:r>
            <a:r>
              <a:rPr dirty="0" sz="4400">
                <a:solidFill>
                  <a:srgbClr val="008FD1"/>
                </a:solidFill>
              </a:rPr>
              <a:t>LE</a:t>
            </a:r>
            <a:r>
              <a:rPr dirty="0" sz="4400" spc="-95">
                <a:solidFill>
                  <a:srgbClr val="008FD1"/>
                </a:solidFill>
              </a:rPr>
              <a:t> </a:t>
            </a:r>
            <a:r>
              <a:rPr dirty="0" sz="4400" spc="-40">
                <a:solidFill>
                  <a:srgbClr val="008FD1"/>
                </a:solidFill>
              </a:rPr>
              <a:t>CONTRAT</a:t>
            </a:r>
            <a:r>
              <a:rPr dirty="0" sz="4400" spc="-114">
                <a:solidFill>
                  <a:srgbClr val="008FD1"/>
                </a:solidFill>
              </a:rPr>
              <a:t> </a:t>
            </a:r>
            <a:r>
              <a:rPr dirty="0" sz="4400">
                <a:solidFill>
                  <a:srgbClr val="008FD1"/>
                </a:solidFill>
              </a:rPr>
              <a:t>DE</a:t>
            </a:r>
            <a:r>
              <a:rPr dirty="0" sz="4400" spc="-114">
                <a:solidFill>
                  <a:srgbClr val="008FD1"/>
                </a:solidFill>
              </a:rPr>
              <a:t> </a:t>
            </a:r>
            <a:r>
              <a:rPr dirty="0" sz="4400" spc="-10">
                <a:solidFill>
                  <a:srgbClr val="008FD1"/>
                </a:solidFill>
              </a:rPr>
              <a:t>VILLE </a:t>
            </a:r>
            <a:r>
              <a:rPr dirty="0" sz="4400">
                <a:solidFill>
                  <a:srgbClr val="008FD1"/>
                </a:solidFill>
              </a:rPr>
              <a:t>À</a:t>
            </a:r>
            <a:r>
              <a:rPr dirty="0" sz="4400" spc="-85">
                <a:solidFill>
                  <a:srgbClr val="008FD1"/>
                </a:solidFill>
              </a:rPr>
              <a:t> </a:t>
            </a:r>
            <a:r>
              <a:rPr dirty="0" sz="4400" spc="-10">
                <a:solidFill>
                  <a:srgbClr val="008FD1"/>
                </a:solidFill>
              </a:rPr>
              <a:t>MI-</a:t>
            </a:r>
            <a:r>
              <a:rPr dirty="0" sz="4400" spc="-45">
                <a:solidFill>
                  <a:srgbClr val="008FD1"/>
                </a:solidFill>
              </a:rPr>
              <a:t>PARCOURS</a:t>
            </a:r>
            <a:r>
              <a:rPr dirty="0" sz="4400" spc="-90">
                <a:solidFill>
                  <a:srgbClr val="008FD1"/>
                </a:solidFill>
              </a:rPr>
              <a:t> </a:t>
            </a:r>
            <a:r>
              <a:rPr dirty="0" sz="4400" spc="-10">
                <a:solidFill>
                  <a:srgbClr val="008FD1"/>
                </a:solidFill>
              </a:rPr>
              <a:t>(2026-</a:t>
            </a:r>
            <a:r>
              <a:rPr dirty="0" sz="4400" spc="-25">
                <a:solidFill>
                  <a:srgbClr val="008FD1"/>
                </a:solidFill>
              </a:rPr>
              <a:t>27)</a:t>
            </a:r>
            <a:endParaRPr sz="44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9819" y="241223"/>
            <a:ext cx="1935861" cy="12661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2386329" y="362838"/>
            <a:ext cx="4018915" cy="45212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b="1">
                <a:latin typeface="Arial"/>
                <a:cs typeface="Arial"/>
              </a:rPr>
              <a:t>Bilan</a:t>
            </a:r>
            <a:r>
              <a:rPr dirty="0" sz="2800" spc="-100" b="1">
                <a:latin typeface="Arial"/>
                <a:cs typeface="Arial"/>
              </a:rPr>
              <a:t> </a:t>
            </a:r>
            <a:r>
              <a:rPr dirty="0" sz="2800" b="1">
                <a:latin typeface="Arial"/>
                <a:cs typeface="Arial"/>
              </a:rPr>
              <a:t>et/ou</a:t>
            </a:r>
            <a:r>
              <a:rPr dirty="0" sz="2800" spc="-80" b="1">
                <a:latin typeface="Arial"/>
                <a:cs typeface="Arial"/>
              </a:rPr>
              <a:t> </a:t>
            </a:r>
            <a:r>
              <a:rPr dirty="0" sz="2800" b="1">
                <a:latin typeface="Arial"/>
                <a:cs typeface="Arial"/>
              </a:rPr>
              <a:t>évaluation</a:t>
            </a:r>
            <a:r>
              <a:rPr dirty="0" sz="2800" spc="-75" b="1">
                <a:latin typeface="Arial"/>
                <a:cs typeface="Arial"/>
              </a:rPr>
              <a:t> </a:t>
            </a:r>
            <a:r>
              <a:rPr dirty="0" sz="2800" spc="-50" b="1"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85673" y="947674"/>
          <a:ext cx="8457565" cy="5565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65120"/>
                <a:gridCol w="2864485"/>
                <a:gridCol w="2637789"/>
              </a:tblGrid>
              <a:tr h="1171575"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Suivi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400" spc="-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mise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œuvre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400" spc="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documenter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400" spc="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réalisation</a:t>
                      </a:r>
                      <a:r>
                        <a:rPr dirty="0" sz="1400" spc="-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d’une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action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B="0" marT="698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Évaluation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mise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œuvre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59690" marR="123825">
                        <a:lnSpc>
                          <a:spcPct val="114999"/>
                        </a:lnSpc>
                        <a:spcBef>
                          <a:spcPts val="790"/>
                        </a:spcBef>
                      </a:pP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mesurer</a:t>
                      </a:r>
                      <a:r>
                        <a:rPr dirty="0" sz="140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400" spc="-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qui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fonctionné</a:t>
                      </a:r>
                      <a:r>
                        <a:rPr dirty="0" sz="1400" spc="-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ou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pas,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400" spc="-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comprendre</a:t>
                      </a:r>
                      <a:r>
                        <a:rPr dirty="0" sz="1400" spc="-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400" spc="-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écarts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B="0" marT="698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algn="just" marL="6032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Évaluation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effets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algn="just" marL="60325" marR="76835">
                        <a:lnSpc>
                          <a:spcPct val="114999"/>
                        </a:lnSpc>
                        <a:spcBef>
                          <a:spcPts val="790"/>
                        </a:spcBef>
                      </a:pP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mesurer</a:t>
                      </a:r>
                      <a:r>
                        <a:rPr dirty="0" sz="140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400" spc="-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qui</a:t>
                      </a:r>
                      <a:r>
                        <a:rPr dirty="0" sz="1400" spc="-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découle</a:t>
                      </a:r>
                      <a:r>
                        <a:rPr dirty="0" sz="1400" spc="-4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400" spc="-4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mise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œuvre,</a:t>
                      </a:r>
                      <a:r>
                        <a:rPr dirty="0" sz="1400" spc="-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4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retombées</a:t>
                      </a:r>
                      <a:r>
                        <a:rPr dirty="0" sz="140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ou </a:t>
                      </a:r>
                      <a:r>
                        <a:rPr dirty="0" sz="14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4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effets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B="0" marT="698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</a:tr>
              <a:tr h="4037329">
                <a:tc>
                  <a:txBody>
                    <a:bodyPr/>
                    <a:lstStyle/>
                    <a:p>
                      <a:pPr marL="207010" indent="-147320">
                        <a:lnSpc>
                          <a:spcPct val="100000"/>
                        </a:lnSpc>
                        <a:spcBef>
                          <a:spcPts val="60"/>
                        </a:spcBef>
                        <a:buChar char="•"/>
                        <a:tabLst>
                          <a:tab pos="207010" algn="l"/>
                        </a:tabLst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Combien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6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participants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étaient</a:t>
                      </a:r>
                      <a:r>
                        <a:rPr dirty="0" sz="1600" spc="-9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présents</a:t>
                      </a:r>
                      <a:r>
                        <a:rPr dirty="0" sz="1600" spc="-7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 marR="213995" indent="147320">
                        <a:lnSpc>
                          <a:spcPct val="114999"/>
                        </a:lnSpc>
                        <a:spcBef>
                          <a:spcPts val="810"/>
                        </a:spcBef>
                        <a:buChar char="•"/>
                        <a:tabLst>
                          <a:tab pos="207010" algn="l"/>
                        </a:tabLst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Est-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calendrier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été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respecté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?</a:t>
                      </a:r>
                      <a:r>
                        <a:rPr dirty="0" sz="16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6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fréquence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prévue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activités</a:t>
                      </a:r>
                      <a:r>
                        <a:rPr dirty="0" sz="16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a-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elle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été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respectée</a:t>
                      </a:r>
                      <a:r>
                        <a:rPr dirty="0" sz="16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 marR="534670" indent="146685">
                        <a:lnSpc>
                          <a:spcPct val="115100"/>
                        </a:lnSpc>
                        <a:spcBef>
                          <a:spcPts val="790"/>
                        </a:spcBef>
                        <a:buChar char="•"/>
                        <a:tabLst>
                          <a:tab pos="206375" algn="l"/>
                        </a:tabLst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Est-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6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ressources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matérielles,</a:t>
                      </a:r>
                      <a:r>
                        <a:rPr dirty="0" sz="16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humaines</a:t>
                      </a:r>
                      <a:r>
                        <a:rPr dirty="0" sz="16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et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financières</a:t>
                      </a:r>
                      <a:r>
                        <a:rPr dirty="0" sz="16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ont</a:t>
                      </a:r>
                      <a:r>
                        <a:rPr dirty="0" sz="16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été</a:t>
                      </a:r>
                      <a:r>
                        <a:rPr dirty="0" sz="16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utilisées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comme</a:t>
                      </a:r>
                      <a:r>
                        <a:rPr dirty="0" sz="16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prévu</a:t>
                      </a:r>
                      <a:r>
                        <a:rPr dirty="0" sz="16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 marR="159385" indent="147320">
                        <a:lnSpc>
                          <a:spcPct val="115100"/>
                        </a:lnSpc>
                        <a:spcBef>
                          <a:spcPts val="800"/>
                        </a:spcBef>
                        <a:buChar char="•"/>
                        <a:tabLst>
                          <a:tab pos="207010" algn="l"/>
                        </a:tabLst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livrables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escomptés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ont-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ils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été</a:t>
                      </a:r>
                      <a:r>
                        <a:rPr dirty="0" sz="16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produits</a:t>
                      </a:r>
                      <a:r>
                        <a:rPr dirty="0" sz="1600" spc="-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B="0" marT="76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207010" indent="-147320">
                        <a:lnSpc>
                          <a:spcPct val="100000"/>
                        </a:lnSpc>
                        <a:spcBef>
                          <a:spcPts val="60"/>
                        </a:spcBef>
                        <a:buChar char="•"/>
                        <a:tabLst>
                          <a:tab pos="207010" algn="l"/>
                        </a:tabLst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quelle</a:t>
                      </a:r>
                      <a:r>
                        <a:rPr dirty="0" sz="16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mesure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l’activité</a:t>
                      </a:r>
                      <a:r>
                        <a:rPr dirty="0" sz="16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a-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elle</a:t>
                      </a:r>
                      <a:r>
                        <a:rPr dirty="0" sz="16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été</a:t>
                      </a:r>
                      <a:r>
                        <a:rPr dirty="0" sz="16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appréciée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par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les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participants</a:t>
                      </a:r>
                      <a:r>
                        <a:rPr dirty="0" sz="1600" spc="-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algn="just" marL="59690" marR="683895" indent="147320">
                        <a:lnSpc>
                          <a:spcPct val="114999"/>
                        </a:lnSpc>
                        <a:spcBef>
                          <a:spcPts val="805"/>
                        </a:spcBef>
                        <a:buChar char="•"/>
                        <a:tabLst>
                          <a:tab pos="207010" algn="l"/>
                        </a:tabLst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Quels</a:t>
                      </a:r>
                      <a:r>
                        <a:rPr dirty="0" sz="16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ont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été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succès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obtenus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ou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difficultés rencontrées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 marR="198120" indent="146685">
                        <a:lnSpc>
                          <a:spcPct val="115100"/>
                        </a:lnSpc>
                        <a:spcBef>
                          <a:spcPts val="790"/>
                        </a:spcBef>
                        <a:buChar char="•"/>
                        <a:tabLst>
                          <a:tab pos="206375" algn="l"/>
                        </a:tabLst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Est-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stratégie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utilisée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implanter</a:t>
                      </a:r>
                      <a:r>
                        <a:rPr dirty="0" sz="16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l’action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était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efficace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207010" indent="-147320">
                        <a:lnSpc>
                          <a:spcPct val="100000"/>
                        </a:lnSpc>
                        <a:spcBef>
                          <a:spcPts val="1095"/>
                        </a:spcBef>
                        <a:buChar char="•"/>
                        <a:tabLst>
                          <a:tab pos="207010" algn="l"/>
                        </a:tabLst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Pourquoi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livrables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 marR="565150">
                        <a:lnSpc>
                          <a:spcPts val="2210"/>
                        </a:lnSpc>
                        <a:spcBef>
                          <a:spcPts val="120"/>
                        </a:spcBef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escomptés</a:t>
                      </a:r>
                      <a:r>
                        <a:rPr dirty="0" sz="160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n’ont-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ils pas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été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réalisés</a:t>
                      </a:r>
                      <a:r>
                        <a:rPr dirty="0" sz="1600" spc="-7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comme</a:t>
                      </a:r>
                      <a:r>
                        <a:rPr dirty="0" sz="1600" spc="-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prévu</a:t>
                      </a:r>
                      <a:r>
                        <a:rPr dirty="0" sz="16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Comment</a:t>
                      </a:r>
                      <a:r>
                        <a:rPr dirty="0" sz="1600" spc="-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expliquer</a:t>
                      </a:r>
                      <a:r>
                        <a:rPr dirty="0" sz="1600" spc="-8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l’écart?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B="0" marT="76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207645" indent="-147320">
                        <a:lnSpc>
                          <a:spcPct val="100000"/>
                        </a:lnSpc>
                        <a:spcBef>
                          <a:spcPts val="60"/>
                        </a:spcBef>
                        <a:buChar char="•"/>
                        <a:tabLst>
                          <a:tab pos="207645" algn="l"/>
                        </a:tabLst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quelle</a:t>
                      </a:r>
                      <a:r>
                        <a:rPr dirty="0" sz="16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mesure</a:t>
                      </a:r>
                      <a:r>
                        <a:rPr dirty="0" sz="16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public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6032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cible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a-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il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été</a:t>
                      </a:r>
                      <a:r>
                        <a:rPr dirty="0" sz="16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engagé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6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façon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6032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durable</a:t>
                      </a:r>
                      <a:r>
                        <a:rPr dirty="0" sz="1600" spc="-7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60325" marR="351155" indent="147320">
                        <a:lnSpc>
                          <a:spcPct val="114999"/>
                        </a:lnSpc>
                        <a:spcBef>
                          <a:spcPts val="805"/>
                        </a:spcBef>
                        <a:buChar char="•"/>
                        <a:tabLst>
                          <a:tab pos="207645" algn="l"/>
                        </a:tabLst>
                      </a:pPr>
                      <a:r>
                        <a:rPr dirty="0" sz="1600" spc="-10">
                          <a:latin typeface="Calibri"/>
                          <a:cs typeface="Calibri"/>
                        </a:rPr>
                        <a:t>Est-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6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méthodes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mises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place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ont-elles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permis</a:t>
                      </a:r>
                      <a:r>
                        <a:rPr dirty="0" sz="16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une</a:t>
                      </a:r>
                      <a:r>
                        <a:rPr dirty="0" sz="16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implication</a:t>
                      </a:r>
                      <a:r>
                        <a:rPr dirty="0" sz="16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des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publics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ciblés</a:t>
                      </a:r>
                      <a:r>
                        <a:rPr dirty="0" sz="16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60325" marR="257810" indent="147320">
                        <a:lnSpc>
                          <a:spcPct val="114999"/>
                        </a:lnSpc>
                        <a:spcBef>
                          <a:spcPts val="795"/>
                        </a:spcBef>
                        <a:buChar char="•"/>
                        <a:tabLst>
                          <a:tab pos="207645" algn="l"/>
                        </a:tabLst>
                      </a:pPr>
                      <a:r>
                        <a:rPr dirty="0" sz="16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personnes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ayant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participé</a:t>
                      </a:r>
                      <a:r>
                        <a:rPr dirty="0" sz="16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à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l’action</a:t>
                      </a:r>
                      <a:r>
                        <a:rPr dirty="0" sz="16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ont-</a:t>
                      </a:r>
                      <a:r>
                        <a:rPr dirty="0" sz="1600" spc="-20">
                          <a:latin typeface="Calibri"/>
                          <a:cs typeface="Calibri"/>
                        </a:rPr>
                        <a:t>elles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apprécié</a:t>
                      </a:r>
                      <a:r>
                        <a:rPr dirty="0" sz="16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10">
                          <a:latin typeface="Calibri"/>
                          <a:cs typeface="Calibri"/>
                        </a:rPr>
                        <a:t>l’action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?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Qu’est-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ce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que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cela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leur</a:t>
                      </a:r>
                      <a:r>
                        <a:rPr dirty="0" sz="16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à</a:t>
                      </a:r>
                      <a:r>
                        <a:rPr dirty="0" sz="16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>
                          <a:latin typeface="Calibri"/>
                          <a:cs typeface="Calibri"/>
                        </a:rPr>
                        <a:t>apporter</a:t>
                      </a:r>
                      <a:r>
                        <a:rPr dirty="0" sz="16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600" spc="-50">
                          <a:latin typeface="Calibri"/>
                          <a:cs typeface="Calibri"/>
                        </a:rPr>
                        <a:t>?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B="0" marT="76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400" spc="-10">
                          <a:latin typeface="Calibri"/>
                          <a:cs typeface="Calibri"/>
                        </a:rPr>
                        <a:t>Indicateur</a:t>
                      </a:r>
                      <a:r>
                        <a:rPr dirty="0" sz="14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4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>
                          <a:latin typeface="Calibri"/>
                          <a:cs typeface="Calibri"/>
                        </a:rPr>
                        <a:t>réalisation</a:t>
                      </a:r>
                      <a:r>
                        <a:rPr dirty="0" sz="1400">
                          <a:latin typeface="Calibri"/>
                          <a:cs typeface="Calibri"/>
                        </a:rPr>
                        <a:t> :</a:t>
                      </a:r>
                      <a:r>
                        <a:rPr dirty="0" sz="14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>
                          <a:latin typeface="Calibri"/>
                          <a:cs typeface="Calibri"/>
                        </a:rPr>
                        <a:t>Bilan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B="0" marT="76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400" spc="-10">
                          <a:latin typeface="Calibri"/>
                          <a:cs typeface="Calibri"/>
                        </a:rPr>
                        <a:t>Indicateur</a:t>
                      </a:r>
                      <a:r>
                        <a:rPr dirty="0" sz="1400">
                          <a:latin typeface="Calibri"/>
                          <a:cs typeface="Calibri"/>
                        </a:rPr>
                        <a:t> de</a:t>
                      </a:r>
                      <a:r>
                        <a:rPr dirty="0" sz="14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>
                          <a:latin typeface="Calibri"/>
                          <a:cs typeface="Calibri"/>
                        </a:rPr>
                        <a:t>résultat</a:t>
                      </a:r>
                      <a:r>
                        <a:rPr dirty="0" sz="14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>
                          <a:latin typeface="Calibri"/>
                          <a:cs typeface="Calibri"/>
                        </a:rPr>
                        <a:t>:</a:t>
                      </a:r>
                      <a:r>
                        <a:rPr dirty="0" sz="14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>
                          <a:latin typeface="Calibri"/>
                          <a:cs typeface="Calibri"/>
                        </a:rPr>
                        <a:t>Bilan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B="0" marT="76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400" spc="-10">
                          <a:latin typeface="Calibri"/>
                          <a:cs typeface="Calibri"/>
                        </a:rPr>
                        <a:t>Indicateur</a:t>
                      </a:r>
                      <a:r>
                        <a:rPr dirty="0" sz="14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>
                          <a:latin typeface="Calibri"/>
                          <a:cs typeface="Calibri"/>
                        </a:rPr>
                        <a:t>d’impact</a:t>
                      </a:r>
                      <a:r>
                        <a:rPr dirty="0" sz="14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>
                          <a:latin typeface="Calibri"/>
                          <a:cs typeface="Calibri"/>
                        </a:rPr>
                        <a:t>:</a:t>
                      </a:r>
                      <a:r>
                        <a:rPr dirty="0" sz="14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400" spc="-10">
                          <a:latin typeface="Calibri"/>
                          <a:cs typeface="Calibri"/>
                        </a:rPr>
                        <a:t>Évaluation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B="0" marT="76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65963" rIns="0" bIns="0" rtlCol="0" vert="horz">
            <a:spAutoFit/>
          </a:bodyPr>
          <a:lstStyle/>
          <a:p>
            <a:pPr marL="1412875">
              <a:lnSpc>
                <a:spcPct val="100000"/>
              </a:lnSpc>
              <a:spcBef>
                <a:spcPts val="100"/>
              </a:spcBef>
            </a:pPr>
            <a:r>
              <a:rPr dirty="0" b="1">
                <a:latin typeface="Calibri"/>
                <a:cs typeface="Calibri"/>
              </a:rPr>
              <a:t>Quoi</a:t>
            </a:r>
            <a:r>
              <a:rPr dirty="0" spc="-5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évaluer</a:t>
            </a:r>
            <a:r>
              <a:rPr dirty="0" spc="-7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à</a:t>
            </a:r>
            <a:r>
              <a:rPr dirty="0" spc="-5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mi-</a:t>
            </a:r>
            <a:r>
              <a:rPr dirty="0" spc="-10" b="1">
                <a:latin typeface="Calibri"/>
                <a:cs typeface="Calibri"/>
              </a:rPr>
              <a:t>parcours?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635328"/>
            <a:ext cx="7870190" cy="4333240"/>
          </a:xfrm>
          <a:prstGeom prst="rect">
            <a:avLst/>
          </a:prstGeom>
        </p:spPr>
        <p:txBody>
          <a:bodyPr wrap="square" lIns="0" tIns="99060" rIns="0" bIns="0" rtlCol="0" vert="horz">
            <a:spAutoFit/>
          </a:bodyPr>
          <a:lstStyle/>
          <a:p>
            <a:pPr algn="just" marL="239395" marR="5715" indent="-226695">
              <a:lnSpc>
                <a:spcPct val="70000"/>
              </a:lnSpc>
              <a:spcBef>
                <a:spcPts val="780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1900">
                <a:latin typeface="Calibri"/>
                <a:cs typeface="Calibri"/>
              </a:rPr>
              <a:t>Objet</a:t>
            </a:r>
            <a:r>
              <a:rPr dirty="0" sz="1900" spc="145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d’évaluation</a:t>
            </a:r>
            <a:r>
              <a:rPr dirty="0" sz="1900" spc="155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:</a:t>
            </a:r>
            <a:r>
              <a:rPr dirty="0" sz="1900" spc="145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L’identification</a:t>
            </a:r>
            <a:r>
              <a:rPr dirty="0" sz="1900" spc="155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155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l’objet</a:t>
            </a:r>
            <a:r>
              <a:rPr dirty="0" sz="1900" spc="150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d’évaluation</a:t>
            </a:r>
            <a:r>
              <a:rPr dirty="0" sz="1900" spc="145">
                <a:latin typeface="Calibri"/>
                <a:cs typeface="Calibri"/>
              </a:rPr>
              <a:t>  </a:t>
            </a:r>
            <a:r>
              <a:rPr dirty="0" sz="1900">
                <a:latin typeface="Calibri"/>
                <a:cs typeface="Calibri"/>
              </a:rPr>
              <a:t>permet</a:t>
            </a:r>
            <a:r>
              <a:rPr dirty="0" sz="1900" spc="150">
                <a:latin typeface="Calibri"/>
                <a:cs typeface="Calibri"/>
              </a:rPr>
              <a:t>  </a:t>
            </a:r>
            <a:r>
              <a:rPr dirty="0" sz="1900" spc="-25">
                <a:latin typeface="Calibri"/>
                <a:cs typeface="Calibri"/>
              </a:rPr>
              <a:t>de </a:t>
            </a:r>
            <a:r>
              <a:rPr dirty="0" sz="1900" spc="-25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circonscrire</a:t>
            </a:r>
            <a:r>
              <a:rPr dirty="0" sz="1900" spc="2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ce</a:t>
            </a:r>
            <a:r>
              <a:rPr dirty="0" sz="1900" spc="2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que</a:t>
            </a:r>
            <a:r>
              <a:rPr dirty="0" sz="1900" spc="2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l’on</a:t>
            </a:r>
            <a:r>
              <a:rPr dirty="0" sz="1900" spc="2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désire</a:t>
            </a:r>
            <a:r>
              <a:rPr dirty="0" sz="1900" spc="3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évaluer</a:t>
            </a:r>
            <a:r>
              <a:rPr dirty="0" sz="1900" spc="2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(par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ex.</a:t>
            </a:r>
            <a:r>
              <a:rPr dirty="0" sz="1900" spc="2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: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2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pertinence,</a:t>
            </a:r>
            <a:r>
              <a:rPr dirty="0" sz="1900" spc="2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2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mise</a:t>
            </a:r>
            <a:r>
              <a:rPr dirty="0" sz="1900" spc="29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en </a:t>
            </a:r>
            <a:r>
              <a:rPr dirty="0" sz="1900" spc="-25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œuvre,</a:t>
            </a:r>
            <a:r>
              <a:rPr dirty="0" sz="1900" spc="3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les</a:t>
            </a:r>
            <a:r>
              <a:rPr dirty="0" sz="1900" spc="32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effets,</a:t>
            </a:r>
            <a:r>
              <a:rPr dirty="0" sz="1900" spc="3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etc.).</a:t>
            </a:r>
            <a:r>
              <a:rPr dirty="0" sz="1900" spc="3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Peut</a:t>
            </a:r>
            <a:r>
              <a:rPr dirty="0" sz="1900" spc="3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porter</a:t>
            </a:r>
            <a:r>
              <a:rPr dirty="0" sz="1900" spc="32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sur</a:t>
            </a:r>
            <a:r>
              <a:rPr dirty="0" sz="1900" spc="3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un</a:t>
            </a:r>
            <a:r>
              <a:rPr dirty="0" sz="1900" spc="30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seul</a:t>
            </a:r>
            <a:r>
              <a:rPr dirty="0" sz="1900" spc="3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ou</a:t>
            </a:r>
            <a:r>
              <a:rPr dirty="0" sz="1900" spc="32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plusieurs</a:t>
            </a:r>
            <a:r>
              <a:rPr dirty="0" sz="1900" spc="32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objets.</a:t>
            </a:r>
            <a:r>
              <a:rPr dirty="0" sz="1900" spc="310">
                <a:latin typeface="Calibri"/>
                <a:cs typeface="Calibri"/>
              </a:rPr>
              <a:t> </a:t>
            </a:r>
            <a:r>
              <a:rPr dirty="0" sz="1900" spc="-20">
                <a:latin typeface="Calibri"/>
                <a:cs typeface="Calibri"/>
              </a:rPr>
              <a:t>Dans </a:t>
            </a:r>
            <a:r>
              <a:rPr dirty="0" sz="1900" spc="-20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chaque</a:t>
            </a:r>
            <a:r>
              <a:rPr dirty="0" sz="1900" spc="46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objet</a:t>
            </a:r>
            <a:r>
              <a:rPr dirty="0" sz="1900" spc="4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d’évaluation,</a:t>
            </a:r>
            <a:r>
              <a:rPr dirty="0" sz="1900" spc="46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on</a:t>
            </a:r>
            <a:r>
              <a:rPr dirty="0" sz="1900" spc="46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peut</a:t>
            </a:r>
            <a:r>
              <a:rPr dirty="0" sz="1900" spc="4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retrouver</a:t>
            </a:r>
            <a:r>
              <a:rPr dirty="0" sz="1900" spc="4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une</a:t>
            </a:r>
            <a:r>
              <a:rPr dirty="0" sz="1900" spc="4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question</a:t>
            </a:r>
            <a:r>
              <a:rPr dirty="0" sz="1900" spc="4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ou</a:t>
            </a:r>
            <a:r>
              <a:rPr dirty="0" sz="1900" spc="47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plusieurs </a:t>
            </a:r>
            <a:r>
              <a:rPr dirty="0" sz="1900" spc="-10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questions</a:t>
            </a:r>
            <a:r>
              <a:rPr dirty="0" sz="1900" spc="-10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d’évaluation.</a:t>
            </a:r>
            <a:endParaRPr sz="1900">
              <a:latin typeface="Calibri"/>
              <a:cs typeface="Calibri"/>
            </a:endParaRPr>
          </a:p>
          <a:p>
            <a:pPr algn="just" marL="240029" marR="5715" indent="-227329">
              <a:lnSpc>
                <a:spcPct val="70000"/>
              </a:lnSpc>
              <a:spcBef>
                <a:spcPts val="994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1900">
                <a:latin typeface="Calibri"/>
                <a:cs typeface="Calibri"/>
              </a:rPr>
              <a:t>Si</a:t>
            </a:r>
            <a:r>
              <a:rPr dirty="0" sz="1900" spc="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l’évaluation</a:t>
            </a:r>
            <a:r>
              <a:rPr dirty="0" sz="1900" spc="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finale</a:t>
            </a:r>
            <a:r>
              <a:rPr dirty="0" sz="1900" spc="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vise</a:t>
            </a:r>
            <a:r>
              <a:rPr dirty="0" sz="1900" spc="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plutôt</a:t>
            </a:r>
            <a:r>
              <a:rPr dirty="0" sz="1900" spc="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apprécier</a:t>
            </a:r>
            <a:r>
              <a:rPr dirty="0" sz="1900" spc="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les</a:t>
            </a:r>
            <a:r>
              <a:rPr dirty="0" sz="1900" spc="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résultats</a:t>
            </a:r>
            <a:r>
              <a:rPr dirty="0" sz="1900" spc="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mise</a:t>
            </a:r>
            <a:r>
              <a:rPr dirty="0" sz="1900" spc="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4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œuvre </a:t>
            </a:r>
            <a:r>
              <a:rPr dirty="0" sz="1900" spc="-10">
                <a:latin typeface="Calibri"/>
                <a:cs typeface="Calibri"/>
              </a:rPr>
              <a:t>	</a:t>
            </a:r>
            <a:r>
              <a:rPr dirty="0" sz="1900" spc="-20">
                <a:latin typeface="Calibri"/>
                <a:cs typeface="Calibri"/>
              </a:rPr>
              <a:t>vis-</a:t>
            </a:r>
            <a:r>
              <a:rPr dirty="0" sz="1900" spc="-10">
                <a:latin typeface="Calibri"/>
                <a:cs typeface="Calibri"/>
              </a:rPr>
              <a:t>à-</a:t>
            </a:r>
            <a:r>
              <a:rPr dirty="0" sz="1900">
                <a:latin typeface="Calibri"/>
                <a:cs typeface="Calibri"/>
              </a:rPr>
              <a:t>vis</a:t>
            </a:r>
            <a:r>
              <a:rPr dirty="0" sz="1900" spc="3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3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33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stratégie</a:t>
            </a:r>
            <a:r>
              <a:rPr dirty="0" sz="1900" spc="3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initiale,</a:t>
            </a:r>
            <a:r>
              <a:rPr dirty="0" sz="1900" spc="3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celle</a:t>
            </a:r>
            <a:r>
              <a:rPr dirty="0" sz="1900" spc="3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340">
                <a:latin typeface="Calibri"/>
                <a:cs typeface="Calibri"/>
              </a:rPr>
              <a:t> </a:t>
            </a:r>
            <a:r>
              <a:rPr dirty="0" sz="1900" spc="-20">
                <a:latin typeface="Calibri"/>
                <a:cs typeface="Calibri"/>
              </a:rPr>
              <a:t>mi-</a:t>
            </a:r>
            <a:r>
              <a:rPr dirty="0" sz="1900">
                <a:latin typeface="Calibri"/>
                <a:cs typeface="Calibri"/>
              </a:rPr>
              <a:t>parcours</a:t>
            </a:r>
            <a:r>
              <a:rPr dirty="0" sz="1900" spc="3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permet</a:t>
            </a:r>
            <a:r>
              <a:rPr dirty="0" sz="1900" spc="3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3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revisiter</a:t>
            </a:r>
            <a:r>
              <a:rPr dirty="0" sz="1900" spc="33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le </a:t>
            </a:r>
            <a:r>
              <a:rPr dirty="0" sz="1900" spc="-25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contenu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du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contrat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ville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(diagnostic,</a:t>
            </a:r>
            <a:r>
              <a:rPr dirty="0" sz="1900" spc="2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orientations)</a:t>
            </a:r>
            <a:r>
              <a:rPr dirty="0" sz="1900" spc="2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dans</a:t>
            </a:r>
            <a:r>
              <a:rPr dirty="0" sz="1900" spc="2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une</a:t>
            </a:r>
            <a:r>
              <a:rPr dirty="0" sz="1900" spc="2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logique</a:t>
            </a:r>
            <a:r>
              <a:rPr dirty="0" sz="1900" spc="290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de</a:t>
            </a:r>
            <a:endParaRPr sz="1900">
              <a:latin typeface="Calibri"/>
              <a:cs typeface="Calibri"/>
            </a:endParaRPr>
          </a:p>
          <a:p>
            <a:pPr algn="just" marL="241300">
              <a:lnSpc>
                <a:spcPts val="1600"/>
              </a:lnSpc>
            </a:pPr>
            <a:r>
              <a:rPr dirty="0" sz="1900">
                <a:latin typeface="Calibri"/>
                <a:cs typeface="Calibri"/>
              </a:rPr>
              <a:t>«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revoyure</a:t>
            </a:r>
            <a:r>
              <a:rPr dirty="0" sz="1900" spc="-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»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ou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un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aspect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particulier.</a:t>
            </a:r>
            <a:endParaRPr sz="1900">
              <a:latin typeface="Calibri"/>
              <a:cs typeface="Calibri"/>
            </a:endParaRPr>
          </a:p>
          <a:p>
            <a:pPr algn="just" marL="240029" indent="-227329">
              <a:lnSpc>
                <a:spcPts val="2190"/>
              </a:lnSpc>
              <a:spcBef>
                <a:spcPts val="315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1900" spc="-30">
                <a:latin typeface="Calibri"/>
                <a:cs typeface="Calibri"/>
              </a:rPr>
              <a:t>L’évaluation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mi-</a:t>
            </a:r>
            <a:r>
              <a:rPr dirty="0" sz="1900" spc="-10">
                <a:latin typeface="Calibri"/>
                <a:cs typeface="Calibri"/>
              </a:rPr>
              <a:t>parcours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répond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un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double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enjeu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50">
                <a:latin typeface="Calibri"/>
                <a:cs typeface="Calibri"/>
              </a:rPr>
              <a:t>:</a:t>
            </a:r>
            <a:endParaRPr sz="1900">
              <a:latin typeface="Calibri"/>
              <a:cs typeface="Calibri"/>
            </a:endParaRPr>
          </a:p>
          <a:p>
            <a:pPr algn="just" lvl="1" marL="697865" indent="-227965">
              <a:lnSpc>
                <a:spcPts val="2100"/>
              </a:lnSpc>
              <a:buFont typeface="Courier New"/>
              <a:buChar char="o"/>
              <a:tabLst>
                <a:tab pos="697865" algn="l"/>
              </a:tabLst>
            </a:pPr>
            <a:r>
              <a:rPr dirty="0" sz="1900">
                <a:latin typeface="Calibri"/>
                <a:cs typeface="Calibri"/>
              </a:rPr>
              <a:t>Rendre</a:t>
            </a:r>
            <a:r>
              <a:rPr dirty="0" sz="1900" spc="-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compte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des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actions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(mise</a:t>
            </a:r>
            <a:r>
              <a:rPr dirty="0" sz="1900" spc="-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œuvre,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résultats)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 spc="-190">
                <a:latin typeface="Wingdings"/>
                <a:cs typeface="Wingdings"/>
              </a:rPr>
              <a:t></a:t>
            </a:r>
            <a:r>
              <a:rPr dirty="0" sz="1900" spc="-45">
                <a:latin typeface="Times New Roman"/>
                <a:cs typeface="Times New Roman"/>
              </a:rPr>
              <a:t> </a:t>
            </a:r>
            <a:r>
              <a:rPr dirty="0" sz="1900" spc="-10">
                <a:latin typeface="Calibri"/>
                <a:cs typeface="Calibri"/>
              </a:rPr>
              <a:t>prioriser?</a:t>
            </a:r>
            <a:endParaRPr sz="1900">
              <a:latin typeface="Calibri"/>
              <a:cs typeface="Calibri"/>
            </a:endParaRPr>
          </a:p>
          <a:p>
            <a:pPr algn="just" lvl="1" marL="697865" indent="-227965">
              <a:lnSpc>
                <a:spcPts val="1850"/>
              </a:lnSpc>
              <a:buFont typeface="Courier New"/>
              <a:buChar char="o"/>
              <a:tabLst>
                <a:tab pos="697865" algn="l"/>
              </a:tabLst>
            </a:pPr>
            <a:r>
              <a:rPr dirty="0" sz="1900">
                <a:latin typeface="Calibri"/>
                <a:cs typeface="Calibri"/>
              </a:rPr>
              <a:t>Évaluer</a:t>
            </a:r>
            <a:r>
              <a:rPr dirty="0" sz="1900" spc="1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</a:t>
            </a:r>
            <a:r>
              <a:rPr dirty="0" sz="1900" spc="1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fonctionnement</a:t>
            </a:r>
            <a:r>
              <a:rPr dirty="0" sz="1900" spc="1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et</a:t>
            </a:r>
            <a:r>
              <a:rPr dirty="0" sz="1900" spc="1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l’impact</a:t>
            </a:r>
            <a:r>
              <a:rPr dirty="0" sz="1900" spc="1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du</a:t>
            </a:r>
            <a:r>
              <a:rPr dirty="0" sz="1900" spc="1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contrat</a:t>
            </a:r>
            <a:r>
              <a:rPr dirty="0" sz="1900" spc="1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1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ville</a:t>
            </a:r>
            <a:r>
              <a:rPr dirty="0" sz="1900" spc="19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(y</a:t>
            </a:r>
            <a:r>
              <a:rPr dirty="0" sz="1900" spc="1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compris</a:t>
            </a:r>
            <a:r>
              <a:rPr dirty="0" sz="1900" spc="17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le</a:t>
            </a:r>
            <a:endParaRPr sz="1900">
              <a:latin typeface="Calibri"/>
              <a:cs typeface="Calibri"/>
            </a:endParaRPr>
          </a:p>
          <a:p>
            <a:pPr algn="just" marL="697865">
              <a:lnSpc>
                <a:spcPts val="1939"/>
              </a:lnSpc>
            </a:pPr>
            <a:r>
              <a:rPr dirty="0" sz="1900">
                <a:latin typeface="Calibri"/>
                <a:cs typeface="Calibri"/>
              </a:rPr>
              <a:t>droit</a:t>
            </a:r>
            <a:r>
              <a:rPr dirty="0" sz="1900" spc="-7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commun).</a:t>
            </a:r>
            <a:endParaRPr sz="1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75"/>
              </a:spcBef>
            </a:pPr>
            <a:endParaRPr sz="1900">
              <a:latin typeface="Calibri"/>
              <a:cs typeface="Calibri"/>
            </a:endParaRPr>
          </a:p>
          <a:p>
            <a:pPr algn="just" marL="12700" marR="5080">
              <a:lnSpc>
                <a:spcPct val="70000"/>
              </a:lnSpc>
              <a:spcBef>
                <a:spcPts val="5"/>
              </a:spcBef>
            </a:pPr>
            <a:r>
              <a:rPr dirty="0" sz="1900">
                <a:latin typeface="Wingdings"/>
                <a:cs typeface="Wingdings"/>
              </a:rPr>
              <a:t></a:t>
            </a:r>
            <a:r>
              <a:rPr dirty="0" sz="1900" spc="165">
                <a:latin typeface="Times New Roman"/>
                <a:cs typeface="Times New Roman"/>
              </a:rPr>
              <a:t> </a:t>
            </a:r>
            <a:r>
              <a:rPr dirty="0" sz="1900">
                <a:latin typeface="Calibri"/>
                <a:cs typeface="Calibri"/>
              </a:rPr>
              <a:t>Ainsi,</a:t>
            </a:r>
            <a:r>
              <a:rPr dirty="0" sz="1900" spc="19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cette</a:t>
            </a:r>
            <a:r>
              <a:rPr dirty="0" sz="1900" spc="2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évaluation</a:t>
            </a:r>
            <a:r>
              <a:rPr dirty="0" sz="1900" spc="2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204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mi-</a:t>
            </a:r>
            <a:r>
              <a:rPr dirty="0" sz="1900">
                <a:latin typeface="Calibri"/>
                <a:cs typeface="Calibri"/>
              </a:rPr>
              <a:t>parcours</a:t>
            </a:r>
            <a:r>
              <a:rPr dirty="0" sz="1900" spc="204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doit</a:t>
            </a:r>
            <a:r>
              <a:rPr dirty="0" sz="1900" spc="2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permettre</a:t>
            </a:r>
            <a:r>
              <a:rPr dirty="0" sz="1900" spc="204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2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faire</a:t>
            </a:r>
            <a:r>
              <a:rPr dirty="0" sz="1900" spc="2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2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point</a:t>
            </a:r>
            <a:r>
              <a:rPr dirty="0" sz="1900" spc="204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par </a:t>
            </a:r>
            <a:r>
              <a:rPr dirty="0" sz="1900">
                <a:latin typeface="Calibri"/>
                <a:cs typeface="Calibri"/>
              </a:rPr>
              <a:t>rapport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-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ce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qui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était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prévu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initialement, </a:t>
            </a:r>
            <a:r>
              <a:rPr dirty="0" sz="1900" spc="-10">
                <a:latin typeface="Calibri"/>
                <a:cs typeface="Calibri"/>
              </a:rPr>
              <a:t>d’ajuster</a:t>
            </a:r>
            <a:r>
              <a:rPr dirty="0" sz="1900" spc="-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</a:t>
            </a:r>
            <a:r>
              <a:rPr dirty="0" sz="1900" spc="-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diagnostic</a:t>
            </a:r>
            <a:r>
              <a:rPr dirty="0" sz="1900" spc="-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territoire,</a:t>
            </a:r>
            <a:r>
              <a:rPr dirty="0" sz="1900" spc="-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de </a:t>
            </a:r>
            <a:r>
              <a:rPr dirty="0" sz="1900">
                <a:latin typeface="Calibri"/>
                <a:cs typeface="Calibri"/>
              </a:rPr>
              <a:t>l’inscrire</a:t>
            </a:r>
            <a:r>
              <a:rPr dirty="0" sz="1900" spc="3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dans</a:t>
            </a:r>
            <a:r>
              <a:rPr dirty="0" sz="1900" spc="3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son</a:t>
            </a:r>
            <a:r>
              <a:rPr dirty="0" sz="1900" spc="3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environnement,</a:t>
            </a:r>
            <a:r>
              <a:rPr dirty="0" sz="1900" spc="3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3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clarifier</a:t>
            </a:r>
            <a:r>
              <a:rPr dirty="0" sz="1900" spc="3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les</a:t>
            </a:r>
            <a:r>
              <a:rPr dirty="0" sz="1900" spc="3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objectifs</a:t>
            </a:r>
            <a:r>
              <a:rPr dirty="0" sz="1900" spc="3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(questionner</a:t>
            </a:r>
            <a:r>
              <a:rPr dirty="0" sz="1900" spc="37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les </a:t>
            </a:r>
            <a:r>
              <a:rPr dirty="0" sz="1900" spc="-10">
                <a:latin typeface="Calibri"/>
                <a:cs typeface="Calibri"/>
              </a:rPr>
              <a:t>priorités)</a:t>
            </a:r>
            <a:endParaRPr sz="1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91972" y="231089"/>
            <a:ext cx="6910070" cy="106870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4105"/>
              </a:lnSpc>
              <a:spcBef>
                <a:spcPts val="100"/>
              </a:spcBef>
            </a:pPr>
            <a:r>
              <a:rPr dirty="0" b="1">
                <a:latin typeface="Calibri"/>
                <a:cs typeface="Calibri"/>
              </a:rPr>
              <a:t>Le</a:t>
            </a:r>
            <a:r>
              <a:rPr dirty="0" spc="-7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cadre</a:t>
            </a:r>
            <a:r>
              <a:rPr dirty="0" spc="-6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de</a:t>
            </a:r>
            <a:r>
              <a:rPr dirty="0" spc="-70" b="1">
                <a:latin typeface="Calibri"/>
                <a:cs typeface="Calibri"/>
              </a:rPr>
              <a:t> </a:t>
            </a:r>
            <a:r>
              <a:rPr dirty="0" spc="-30" b="1">
                <a:latin typeface="Calibri"/>
                <a:cs typeface="Calibri"/>
              </a:rPr>
              <a:t>l’évaluation</a:t>
            </a:r>
            <a:r>
              <a:rPr dirty="0" spc="-6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des</a:t>
            </a:r>
            <a:r>
              <a:rPr dirty="0" spc="-65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contrats</a:t>
            </a:r>
          </a:p>
          <a:p>
            <a:pPr algn="ctr">
              <a:lnSpc>
                <a:spcPts val="4105"/>
              </a:lnSpc>
            </a:pPr>
            <a:r>
              <a:rPr dirty="0" b="1">
                <a:latin typeface="Calibri"/>
                <a:cs typeface="Calibri"/>
              </a:rPr>
              <a:t>de</a:t>
            </a:r>
            <a:r>
              <a:rPr dirty="0" spc="-5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ville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461007"/>
            <a:ext cx="7697470" cy="4830445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 marL="241300" marR="7620" indent="-228600">
              <a:lnSpc>
                <a:spcPts val="2160"/>
              </a:lnSpc>
              <a:spcBef>
                <a:spcPts val="375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000" spc="-35">
                <a:latin typeface="Calibri"/>
                <a:cs typeface="Calibri"/>
              </a:rPr>
              <a:t>L’évaluation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</a:t>
            </a:r>
            <a:r>
              <a:rPr dirty="0" sz="2000" spc="-1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(mise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œuvre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sur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période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2015-</a:t>
            </a:r>
            <a:r>
              <a:rPr dirty="0" sz="2000">
                <a:latin typeface="Calibri"/>
                <a:cs typeface="Calibri"/>
              </a:rPr>
              <a:t>2022)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est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dimension</a:t>
            </a:r>
            <a:r>
              <a:rPr dirty="0" sz="2000" spc="-55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obligatoire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de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la</a:t>
            </a:r>
            <a:r>
              <a:rPr dirty="0" sz="2000" spc="-2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politique</a:t>
            </a:r>
            <a:r>
              <a:rPr dirty="0" sz="2000" spc="-6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de</a:t>
            </a:r>
            <a:r>
              <a:rPr dirty="0" sz="2000" spc="-2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la</a:t>
            </a:r>
            <a:r>
              <a:rPr dirty="0" sz="2000" spc="-3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ville</a:t>
            </a:r>
            <a:r>
              <a:rPr dirty="0" sz="2000">
                <a:latin typeface="Calibri"/>
                <a:cs typeface="Calibri"/>
              </a:rPr>
              <a:t>.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Elle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est </a:t>
            </a:r>
            <a:r>
              <a:rPr dirty="0" sz="2000">
                <a:latin typeface="Calibri"/>
                <a:cs typeface="Calibri"/>
              </a:rPr>
              <a:t>inscrite</a:t>
            </a:r>
            <a:r>
              <a:rPr dirty="0" sz="2000" spc="-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dans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loi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programmation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pour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cohésion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urbaine </a:t>
            </a:r>
            <a:r>
              <a:rPr dirty="0" sz="2000">
                <a:latin typeface="Calibri"/>
                <a:cs typeface="Calibri"/>
              </a:rPr>
              <a:t>du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21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février 2014.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éléments</a:t>
            </a:r>
            <a:r>
              <a:rPr dirty="0" sz="2100" spc="-3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récents</a:t>
            </a:r>
            <a:r>
              <a:rPr dirty="0" sz="2100" spc="-35" b="1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sur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les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enjeux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 spc="-25">
                <a:latin typeface="Calibri"/>
                <a:cs typeface="Calibri"/>
              </a:rPr>
              <a:t>d’évaluation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et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indicateurs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 spc="-50">
                <a:latin typeface="Calibri"/>
                <a:cs typeface="Calibri"/>
              </a:rPr>
              <a:t>:</a:t>
            </a:r>
            <a:endParaRPr sz="2100">
              <a:latin typeface="Calibri"/>
              <a:cs typeface="Calibri"/>
            </a:endParaRPr>
          </a:p>
          <a:p>
            <a:pPr algn="r" lvl="1" marL="227965" marR="182245" indent="-227965">
              <a:lnSpc>
                <a:spcPts val="2395"/>
              </a:lnSpc>
              <a:spcBef>
                <a:spcPts val="250"/>
              </a:spcBef>
              <a:buFont typeface="Arial"/>
              <a:buChar char="•"/>
              <a:tabLst>
                <a:tab pos="227965" algn="l"/>
              </a:tabLst>
            </a:pPr>
            <a:r>
              <a:rPr dirty="0" sz="2100" spc="-10">
                <a:latin typeface="Calibri"/>
                <a:cs typeface="Calibri"/>
              </a:rPr>
              <a:t>circulaire</a:t>
            </a:r>
            <a:r>
              <a:rPr dirty="0" sz="2100" spc="-1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du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7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novembre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2024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relative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au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pilotage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contrats</a:t>
            </a:r>
            <a:endParaRPr sz="2100">
              <a:latin typeface="Calibri"/>
              <a:cs typeface="Calibri"/>
            </a:endParaRPr>
          </a:p>
          <a:p>
            <a:pPr algn="r" marR="242570">
              <a:lnSpc>
                <a:spcPts val="2395"/>
              </a:lnSpc>
            </a:pPr>
            <a:r>
              <a:rPr dirty="0" sz="2100">
                <a:latin typeface="Calibri"/>
                <a:cs typeface="Calibri"/>
              </a:rPr>
              <a:t>«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Quartiers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2030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»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pour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la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fin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 spc="-20">
                <a:latin typeface="Calibri"/>
                <a:cs typeface="Calibri"/>
              </a:rPr>
              <a:t>l’année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2024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et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 spc="-20">
                <a:latin typeface="Calibri"/>
                <a:cs typeface="Calibri"/>
              </a:rPr>
              <a:t>l’année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2025.</a:t>
            </a:r>
            <a:endParaRPr sz="2100">
              <a:latin typeface="Calibri"/>
              <a:cs typeface="Calibri"/>
            </a:endParaRPr>
          </a:p>
          <a:p>
            <a:pPr algn="r" lvl="1" marL="227965" marR="167005" indent="-227965">
              <a:lnSpc>
                <a:spcPts val="2395"/>
              </a:lnSpc>
              <a:spcBef>
                <a:spcPts val="240"/>
              </a:spcBef>
              <a:buFont typeface="Arial"/>
              <a:buChar char="•"/>
              <a:tabLst>
                <a:tab pos="227965" algn="l"/>
              </a:tabLst>
            </a:pPr>
            <a:r>
              <a:rPr dirty="0" sz="2100">
                <a:latin typeface="Calibri"/>
                <a:cs typeface="Calibri"/>
              </a:rPr>
              <a:t>décret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du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15</a:t>
            </a:r>
            <a:r>
              <a:rPr dirty="0" sz="2100" spc="-6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novembre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2024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portant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sur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les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contrats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ville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 spc="-25">
                <a:latin typeface="Calibri"/>
                <a:cs typeface="Calibri"/>
              </a:rPr>
              <a:t>et</a:t>
            </a:r>
            <a:endParaRPr sz="2100">
              <a:latin typeface="Calibri"/>
              <a:cs typeface="Calibri"/>
            </a:endParaRPr>
          </a:p>
          <a:p>
            <a:pPr algn="just" marL="697865">
              <a:lnSpc>
                <a:spcPts val="2395"/>
              </a:lnSpc>
            </a:pPr>
            <a:r>
              <a:rPr dirty="0" sz="2100">
                <a:latin typeface="Calibri"/>
                <a:cs typeface="Calibri"/>
              </a:rPr>
              <a:t>la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participation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habitants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à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la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politique</a:t>
            </a:r>
            <a:r>
              <a:rPr dirty="0" sz="2100" spc="-1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la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ville.</a:t>
            </a:r>
            <a:endParaRPr sz="2100">
              <a:latin typeface="Calibri"/>
              <a:cs typeface="Calibri"/>
            </a:endParaRPr>
          </a:p>
          <a:p>
            <a:pPr algn="just" marL="241300" marR="6350" indent="-228600">
              <a:lnSpc>
                <a:spcPts val="2270"/>
              </a:lnSpc>
              <a:spcBef>
                <a:spcPts val="1045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100">
                <a:latin typeface="Calibri"/>
                <a:cs typeface="Calibri"/>
              </a:rPr>
              <a:t>En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 spc="-25">
                <a:latin typeface="Calibri"/>
                <a:cs typeface="Calibri"/>
              </a:rPr>
              <a:t>l’état,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il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 spc="-30">
                <a:latin typeface="Calibri"/>
                <a:cs typeface="Calibri"/>
              </a:rPr>
              <a:t>n’existe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pas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cadre,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néanmoins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document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référent </a:t>
            </a:r>
            <a:r>
              <a:rPr dirty="0" sz="2100">
                <a:latin typeface="Calibri"/>
                <a:cs typeface="Calibri"/>
              </a:rPr>
              <a:t>établi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par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l’ONPV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en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2017</a:t>
            </a:r>
            <a:r>
              <a:rPr dirty="0" sz="2100" spc="-6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: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«</a:t>
            </a:r>
            <a:r>
              <a:rPr dirty="0" u="sng" sz="2100" spc="-5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Comment</a:t>
            </a:r>
            <a:r>
              <a:rPr dirty="0" u="sng" sz="2100" spc="-35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évaluer</a:t>
            </a:r>
            <a:r>
              <a:rPr dirty="0" u="sng" sz="2100" spc="-3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les</a:t>
            </a:r>
            <a:r>
              <a:rPr dirty="0" u="sng" sz="2100" spc="-3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contrats</a:t>
            </a:r>
            <a:r>
              <a:rPr dirty="0" u="sng" sz="2100" spc="-45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de</a:t>
            </a:r>
            <a:r>
              <a:rPr dirty="0" u="sng" sz="2100" spc="-5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vill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</a:rPr>
              <a:t>e</a:t>
            </a:r>
            <a:r>
              <a:rPr dirty="0" u="sng" sz="2100" spc="5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100" spc="-5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»</a:t>
            </a:r>
            <a:r>
              <a:rPr dirty="0" u="none" sz="2100" spc="-50">
                <a:solidFill>
                  <a:srgbClr val="008FD1"/>
                </a:solidFill>
                <a:latin typeface="Calibri"/>
                <a:cs typeface="Calibri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Méthodologie</a:t>
            </a:r>
            <a:r>
              <a:rPr dirty="0" u="sng" sz="2100" spc="-25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pour</a:t>
            </a:r>
            <a:r>
              <a:rPr dirty="0" u="sng" sz="2100" spc="-55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une</a:t>
            </a:r>
            <a:r>
              <a:rPr dirty="0" u="sng" sz="2100" spc="-6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démarche</a:t>
            </a:r>
            <a:r>
              <a:rPr dirty="0" u="sng" sz="2100" spc="-5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2"/>
              </a:rPr>
              <a:t>locale</a:t>
            </a:r>
            <a:endParaRPr sz="2100">
              <a:latin typeface="Calibri"/>
              <a:cs typeface="Calibri"/>
            </a:endParaRPr>
          </a:p>
          <a:p>
            <a:pPr marL="241300" marR="5080" indent="-228600">
              <a:lnSpc>
                <a:spcPts val="2270"/>
              </a:lnSpc>
              <a:spcBef>
                <a:spcPts val="990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enseignements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: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l’ONPV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réalisé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(via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l’IA)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volet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évaluation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25">
                <a:latin typeface="Calibri"/>
                <a:cs typeface="Calibri"/>
              </a:rPr>
              <a:t>des </a:t>
            </a:r>
            <a:r>
              <a:rPr dirty="0" sz="2100" spc="-10">
                <a:latin typeface="Calibri"/>
                <a:cs typeface="Calibri"/>
              </a:rPr>
              <a:t>contrats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ville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: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https://www.onpv.fr/uploads/media_items/onpv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-</a:t>
            </a:r>
            <a:r>
              <a:rPr dirty="0" u="sng" sz="2100" spc="-2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methode</a:t>
            </a:r>
            <a:r>
              <a:rPr dirty="0" u="sng" sz="2100" spc="-2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-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analysecv2024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-</a:t>
            </a:r>
            <a:r>
              <a:rPr dirty="0" u="sng" sz="2100" spc="-2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dispositifs</a:t>
            </a:r>
            <a:r>
              <a:rPr dirty="0" u="sng" sz="2100" spc="-2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-</a:t>
            </a:r>
            <a:r>
              <a:rPr dirty="0" u="sng" sz="2100" spc="-2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evaluation</a:t>
            </a:r>
            <a:r>
              <a:rPr dirty="0" u="sng" sz="2100" spc="-2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-</a:t>
            </a:r>
            <a:r>
              <a:rPr dirty="0" u="sng" sz="2100" spc="-10">
                <a:solidFill>
                  <a:srgbClr val="008FD1"/>
                </a:solidFill>
                <a:uFill>
                  <a:solidFill>
                    <a:srgbClr val="008FD1"/>
                  </a:solidFill>
                </a:uFill>
                <a:latin typeface="Calibri"/>
                <a:cs typeface="Calibri"/>
                <a:hlinkClick r:id="rId3"/>
              </a:rPr>
              <a:t>dec2025.original.pdf</a:t>
            </a:r>
            <a:endParaRPr sz="2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60273" rIns="0" bIns="0" rtlCol="0" vert="horz">
            <a:spAutoFit/>
          </a:bodyPr>
          <a:lstStyle/>
          <a:p>
            <a:pPr marL="1493520">
              <a:lnSpc>
                <a:spcPct val="100000"/>
              </a:lnSpc>
              <a:spcBef>
                <a:spcPts val="100"/>
              </a:spcBef>
            </a:pPr>
            <a:r>
              <a:rPr dirty="0" spc="-20" b="1">
                <a:latin typeface="Calibri"/>
                <a:cs typeface="Calibri"/>
              </a:rPr>
              <a:t>Évaluation</a:t>
            </a:r>
            <a:r>
              <a:rPr dirty="0" spc="-10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et</a:t>
            </a:r>
            <a:r>
              <a:rPr dirty="0" spc="-105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contrat</a:t>
            </a:r>
            <a:r>
              <a:rPr dirty="0" spc="-9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de</a:t>
            </a:r>
            <a:r>
              <a:rPr dirty="0" spc="-10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ville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597535" indent="-228600">
              <a:lnSpc>
                <a:spcPct val="100000"/>
              </a:lnSpc>
              <a:spcBef>
                <a:spcPts val="105"/>
              </a:spcBef>
              <a:buClr>
                <a:srgbClr val="008FD1"/>
              </a:buClr>
              <a:buFont typeface="Wingdings"/>
              <a:buChar char=""/>
              <a:tabLst>
                <a:tab pos="597535" algn="l"/>
              </a:tabLst>
            </a:pPr>
            <a:r>
              <a:rPr dirty="0" sz="2000" spc="-35" b="1">
                <a:latin typeface="Calibri"/>
                <a:cs typeface="Calibri"/>
              </a:rPr>
              <a:t>L’objectif</a:t>
            </a:r>
            <a:r>
              <a:rPr dirty="0" sz="2000" spc="-4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de</a:t>
            </a:r>
            <a:r>
              <a:rPr dirty="0" sz="2000" spc="-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la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loi</a:t>
            </a:r>
            <a:r>
              <a:rPr dirty="0" sz="2000" spc="-1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de</a:t>
            </a:r>
            <a:r>
              <a:rPr dirty="0" sz="2000" spc="-10" b="1">
                <a:latin typeface="Calibri"/>
                <a:cs typeface="Calibri"/>
              </a:rPr>
              <a:t> programmation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pour</a:t>
            </a:r>
            <a:r>
              <a:rPr dirty="0" sz="2000" spc="-3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la</a:t>
            </a:r>
            <a:r>
              <a:rPr dirty="0" sz="2000" spc="-1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ville</a:t>
            </a:r>
            <a:r>
              <a:rPr dirty="0" sz="2000" spc="-1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et</a:t>
            </a:r>
            <a:r>
              <a:rPr dirty="0" sz="2000" spc="-1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la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cohésion</a:t>
            </a:r>
            <a:endParaRPr sz="2000">
              <a:latin typeface="Calibri"/>
              <a:cs typeface="Calibri"/>
            </a:endParaRPr>
          </a:p>
          <a:p>
            <a:pPr marL="597535">
              <a:lnSpc>
                <a:spcPct val="100000"/>
              </a:lnSpc>
            </a:pPr>
            <a:r>
              <a:rPr dirty="0" sz="2000" b="1">
                <a:latin typeface="Calibri"/>
                <a:cs typeface="Calibri"/>
              </a:rPr>
              <a:t>urbaine</a:t>
            </a:r>
            <a:r>
              <a:rPr dirty="0" sz="2000" spc="-5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du</a:t>
            </a:r>
            <a:r>
              <a:rPr dirty="0" sz="2000" spc="-4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21</a:t>
            </a:r>
            <a:r>
              <a:rPr dirty="0" sz="2000" spc="-5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février</a:t>
            </a:r>
            <a:r>
              <a:rPr dirty="0" sz="2000" spc="-3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2014</a:t>
            </a:r>
            <a:r>
              <a:rPr dirty="0" sz="2000" spc="-60" b="1">
                <a:latin typeface="Calibri"/>
                <a:cs typeface="Calibri"/>
              </a:rPr>
              <a:t> </a:t>
            </a:r>
            <a:r>
              <a:rPr dirty="0" sz="2000"/>
              <a:t>(cadre</a:t>
            </a:r>
            <a:r>
              <a:rPr dirty="0" sz="2000" spc="-50"/>
              <a:t> </a:t>
            </a:r>
            <a:r>
              <a:rPr dirty="0" sz="2000"/>
              <a:t>des</a:t>
            </a:r>
            <a:r>
              <a:rPr dirty="0" sz="2000" spc="-35"/>
              <a:t> </a:t>
            </a:r>
            <a:r>
              <a:rPr dirty="0" sz="2000" spc="-10"/>
              <a:t>contrats</a:t>
            </a:r>
            <a:r>
              <a:rPr dirty="0" sz="2000" spc="-40"/>
              <a:t> </a:t>
            </a:r>
            <a:r>
              <a:rPr dirty="0" sz="2000"/>
              <a:t>de</a:t>
            </a:r>
            <a:r>
              <a:rPr dirty="0" sz="2000" spc="-40"/>
              <a:t> </a:t>
            </a:r>
            <a:r>
              <a:rPr dirty="0" sz="2000"/>
              <a:t>ville)</a:t>
            </a:r>
            <a:r>
              <a:rPr dirty="0" sz="2000" spc="-25"/>
              <a:t> </a:t>
            </a:r>
            <a:r>
              <a:rPr dirty="0" sz="2000" spc="-50"/>
              <a:t>:</a:t>
            </a:r>
            <a:endParaRPr sz="2000">
              <a:latin typeface="Calibri"/>
              <a:cs typeface="Calibri"/>
            </a:endParaRPr>
          </a:p>
          <a:p>
            <a:pPr marL="826135">
              <a:lnSpc>
                <a:spcPct val="100000"/>
              </a:lnSpc>
              <a:spcBef>
                <a:spcPts val="5"/>
              </a:spcBef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Assurer</a:t>
            </a:r>
            <a:r>
              <a:rPr dirty="0" sz="1900" spc="-50"/>
              <a:t> </a:t>
            </a:r>
            <a:r>
              <a:rPr dirty="0" sz="1900" spc="-20"/>
              <a:t>l’égalité</a:t>
            </a:r>
            <a:r>
              <a:rPr dirty="0" sz="1900" spc="-5"/>
              <a:t> </a:t>
            </a:r>
            <a:r>
              <a:rPr dirty="0" sz="1900"/>
              <a:t>entre</a:t>
            </a:r>
            <a:r>
              <a:rPr dirty="0" sz="1900" spc="-40"/>
              <a:t> </a:t>
            </a:r>
            <a:r>
              <a:rPr dirty="0" sz="1900"/>
              <a:t>les</a:t>
            </a:r>
            <a:r>
              <a:rPr dirty="0" sz="1900" spc="-50"/>
              <a:t> </a:t>
            </a:r>
            <a:r>
              <a:rPr dirty="0" sz="1900" spc="-10"/>
              <a:t>territoires.</a:t>
            </a:r>
            <a:endParaRPr sz="1900">
              <a:latin typeface="Wingdings 3"/>
              <a:cs typeface="Wingdings 3"/>
            </a:endParaRPr>
          </a:p>
          <a:p>
            <a:pPr marL="1054735" marR="5080" indent="-228600">
              <a:lnSpc>
                <a:spcPct val="100000"/>
              </a:lnSpc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Réduire</a:t>
            </a:r>
            <a:r>
              <a:rPr dirty="0" sz="1900" spc="-30"/>
              <a:t> </a:t>
            </a:r>
            <a:r>
              <a:rPr dirty="0" sz="1900"/>
              <a:t>les</a:t>
            </a:r>
            <a:r>
              <a:rPr dirty="0" sz="1900" spc="-60"/>
              <a:t> </a:t>
            </a:r>
            <a:r>
              <a:rPr dirty="0" sz="1900"/>
              <a:t>écarts</a:t>
            </a:r>
            <a:r>
              <a:rPr dirty="0" sz="1900" spc="-55"/>
              <a:t> </a:t>
            </a:r>
            <a:r>
              <a:rPr dirty="0" sz="1900"/>
              <a:t>de</a:t>
            </a:r>
            <a:r>
              <a:rPr dirty="0" sz="1900" spc="-60"/>
              <a:t> </a:t>
            </a:r>
            <a:r>
              <a:rPr dirty="0" sz="1900" spc="-10"/>
              <a:t>développement</a:t>
            </a:r>
            <a:r>
              <a:rPr dirty="0" sz="1900" spc="-20"/>
              <a:t> </a:t>
            </a:r>
            <a:r>
              <a:rPr dirty="0" sz="1900"/>
              <a:t>entre</a:t>
            </a:r>
            <a:r>
              <a:rPr dirty="0" sz="1900" spc="-45"/>
              <a:t> </a:t>
            </a:r>
            <a:r>
              <a:rPr dirty="0" sz="1900"/>
              <a:t>les</a:t>
            </a:r>
            <a:r>
              <a:rPr dirty="0" sz="1900" spc="-55"/>
              <a:t> </a:t>
            </a:r>
            <a:r>
              <a:rPr dirty="0" sz="1900"/>
              <a:t>quartiers</a:t>
            </a:r>
            <a:r>
              <a:rPr dirty="0" sz="1900" spc="-40"/>
              <a:t> </a:t>
            </a:r>
            <a:r>
              <a:rPr dirty="0" sz="1900" spc="-10"/>
              <a:t>prioritaires </a:t>
            </a:r>
            <a:r>
              <a:rPr dirty="0" sz="1900"/>
              <a:t>et</a:t>
            </a:r>
            <a:r>
              <a:rPr dirty="0" sz="1900" spc="-50"/>
              <a:t> </a:t>
            </a:r>
            <a:r>
              <a:rPr dirty="0" sz="1900"/>
              <a:t>leur</a:t>
            </a:r>
            <a:r>
              <a:rPr dirty="0" sz="1900" spc="-40"/>
              <a:t> </a:t>
            </a:r>
            <a:r>
              <a:rPr dirty="0" sz="1900"/>
              <a:t>unité</a:t>
            </a:r>
            <a:r>
              <a:rPr dirty="0" sz="1900" spc="-15"/>
              <a:t> </a:t>
            </a:r>
            <a:r>
              <a:rPr dirty="0" sz="1900" spc="-10"/>
              <a:t>urbaine.</a:t>
            </a:r>
            <a:endParaRPr sz="1900">
              <a:latin typeface="Wingdings 3"/>
              <a:cs typeface="Wingdings 3"/>
            </a:endParaRPr>
          </a:p>
          <a:p>
            <a:pPr marL="826135">
              <a:lnSpc>
                <a:spcPct val="100000"/>
              </a:lnSpc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Améliorer les</a:t>
            </a:r>
            <a:r>
              <a:rPr dirty="0" sz="1900" spc="-25"/>
              <a:t> </a:t>
            </a:r>
            <a:r>
              <a:rPr dirty="0" sz="1900"/>
              <a:t>conditions</a:t>
            </a:r>
            <a:r>
              <a:rPr dirty="0" sz="1900" spc="-25"/>
              <a:t> </a:t>
            </a:r>
            <a:r>
              <a:rPr dirty="0" sz="1900"/>
              <a:t>de</a:t>
            </a:r>
            <a:r>
              <a:rPr dirty="0" sz="1900" spc="-20"/>
              <a:t> </a:t>
            </a:r>
            <a:r>
              <a:rPr dirty="0" sz="1900"/>
              <a:t>vie</a:t>
            </a:r>
            <a:r>
              <a:rPr dirty="0" sz="1900" spc="-10"/>
              <a:t> </a:t>
            </a:r>
            <a:r>
              <a:rPr dirty="0" sz="1900"/>
              <a:t>des</a:t>
            </a:r>
            <a:r>
              <a:rPr dirty="0" sz="1900" spc="-20"/>
              <a:t> habitants-</a:t>
            </a:r>
            <a:r>
              <a:rPr dirty="0" sz="1900"/>
              <a:t>es</a:t>
            </a:r>
            <a:r>
              <a:rPr dirty="0" sz="1900" spc="-10"/>
              <a:t> </a:t>
            </a:r>
            <a:r>
              <a:rPr dirty="0" sz="1900"/>
              <a:t>des</a:t>
            </a:r>
            <a:r>
              <a:rPr dirty="0" sz="1900" spc="-30"/>
              <a:t> </a:t>
            </a:r>
            <a:r>
              <a:rPr dirty="0" sz="1900" spc="-10"/>
              <a:t>quartiers</a:t>
            </a:r>
            <a:endParaRPr sz="1900">
              <a:latin typeface="Wingdings 3"/>
              <a:cs typeface="Wingdings 3"/>
            </a:endParaRPr>
          </a:p>
          <a:p>
            <a:pPr marL="1054735">
              <a:lnSpc>
                <a:spcPct val="100000"/>
              </a:lnSpc>
            </a:pPr>
            <a:r>
              <a:rPr dirty="0" sz="1900" spc="-10"/>
              <a:t>prioritaires.</a:t>
            </a:r>
            <a:endParaRPr sz="1900"/>
          </a:p>
          <a:p>
            <a:pPr marL="597535" indent="-228600">
              <a:lnSpc>
                <a:spcPct val="100000"/>
              </a:lnSpc>
              <a:spcBef>
                <a:spcPts val="2275"/>
              </a:spcBef>
              <a:buClr>
                <a:srgbClr val="008FD1"/>
              </a:buClr>
              <a:buFont typeface="Wingdings"/>
              <a:buChar char=""/>
              <a:tabLst>
                <a:tab pos="597535" algn="l"/>
              </a:tabLst>
            </a:pPr>
            <a:r>
              <a:rPr dirty="0" sz="2000"/>
              <a:t>Pour</a:t>
            </a:r>
            <a:r>
              <a:rPr dirty="0" sz="2000" spc="-45"/>
              <a:t> </a:t>
            </a:r>
            <a:r>
              <a:rPr dirty="0" sz="2000"/>
              <a:t>y</a:t>
            </a:r>
            <a:r>
              <a:rPr dirty="0" sz="2000" spc="-45"/>
              <a:t> </a:t>
            </a:r>
            <a:r>
              <a:rPr dirty="0" sz="2000" spc="-20"/>
              <a:t>parvenir,</a:t>
            </a:r>
            <a:r>
              <a:rPr dirty="0" sz="2000" spc="-25"/>
              <a:t> </a:t>
            </a:r>
            <a:r>
              <a:rPr dirty="0" sz="2000"/>
              <a:t>il</a:t>
            </a:r>
            <a:r>
              <a:rPr dirty="0" sz="2000" spc="-30"/>
              <a:t> </a:t>
            </a:r>
            <a:r>
              <a:rPr dirty="0" sz="2000" spc="-20"/>
              <a:t>s’agit</a:t>
            </a:r>
            <a:r>
              <a:rPr dirty="0" sz="2000" spc="-40"/>
              <a:t> </a:t>
            </a:r>
            <a:r>
              <a:rPr dirty="0" sz="2000"/>
              <a:t>à</a:t>
            </a:r>
            <a:r>
              <a:rPr dirty="0" sz="2000" spc="-30"/>
              <a:t> </a:t>
            </a:r>
            <a:r>
              <a:rPr dirty="0" sz="2000" spc="-20"/>
              <a:t>travers</a:t>
            </a:r>
            <a:r>
              <a:rPr dirty="0" sz="2000" spc="-15"/>
              <a:t> </a:t>
            </a:r>
            <a:r>
              <a:rPr dirty="0" sz="2000" b="1">
                <a:latin typeface="Calibri"/>
                <a:cs typeface="Calibri"/>
              </a:rPr>
              <a:t>le</a:t>
            </a:r>
            <a:r>
              <a:rPr dirty="0" sz="2000" spc="-35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contrat</a:t>
            </a:r>
            <a:r>
              <a:rPr dirty="0" sz="2000" spc="-4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de</a:t>
            </a:r>
            <a:r>
              <a:rPr dirty="0" sz="2000" spc="-3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ville</a:t>
            </a:r>
            <a:r>
              <a:rPr dirty="0" sz="2000" spc="-35" b="1">
                <a:latin typeface="Calibri"/>
                <a:cs typeface="Calibri"/>
              </a:rPr>
              <a:t> </a:t>
            </a:r>
            <a:r>
              <a:rPr dirty="0" sz="2000" spc="-50"/>
              <a:t>:</a:t>
            </a:r>
            <a:endParaRPr sz="2000">
              <a:latin typeface="Calibri"/>
              <a:cs typeface="Calibri"/>
            </a:endParaRPr>
          </a:p>
          <a:p>
            <a:pPr marL="826135">
              <a:lnSpc>
                <a:spcPct val="100000"/>
              </a:lnSpc>
              <a:spcBef>
                <a:spcPts val="5"/>
              </a:spcBef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Un</a:t>
            </a:r>
            <a:r>
              <a:rPr dirty="0" sz="1900" spc="-25"/>
              <a:t> </a:t>
            </a:r>
            <a:r>
              <a:rPr dirty="0" sz="1900"/>
              <a:t>cadre</a:t>
            </a:r>
            <a:r>
              <a:rPr dirty="0" sz="1900" spc="-30"/>
              <a:t> </a:t>
            </a:r>
            <a:r>
              <a:rPr dirty="0" sz="1900"/>
              <a:t>de</a:t>
            </a:r>
            <a:r>
              <a:rPr dirty="0" sz="1900" spc="-30"/>
              <a:t> </a:t>
            </a:r>
            <a:r>
              <a:rPr dirty="0" sz="1900" spc="-10"/>
              <a:t>gouvernance</a:t>
            </a:r>
            <a:r>
              <a:rPr dirty="0" sz="1900" spc="15"/>
              <a:t> </a:t>
            </a:r>
            <a:r>
              <a:rPr dirty="0" sz="1900"/>
              <a:t>et</a:t>
            </a:r>
            <a:r>
              <a:rPr dirty="0" sz="1900" spc="-35"/>
              <a:t> </a:t>
            </a:r>
            <a:r>
              <a:rPr dirty="0" sz="1900"/>
              <a:t>des</a:t>
            </a:r>
            <a:r>
              <a:rPr dirty="0" sz="1900" spc="-25"/>
              <a:t> </a:t>
            </a:r>
            <a:r>
              <a:rPr dirty="0" sz="1900"/>
              <a:t>modalités</a:t>
            </a:r>
            <a:r>
              <a:rPr dirty="0" sz="1900" spc="-10"/>
              <a:t> </a:t>
            </a:r>
            <a:r>
              <a:rPr dirty="0" sz="1900"/>
              <a:t>de</a:t>
            </a:r>
            <a:r>
              <a:rPr dirty="0" sz="1900" spc="-20"/>
              <a:t> </a:t>
            </a:r>
            <a:r>
              <a:rPr dirty="0" sz="1900" spc="-10"/>
              <a:t>travail.</a:t>
            </a:r>
            <a:endParaRPr sz="1900">
              <a:latin typeface="Wingdings 3"/>
              <a:cs typeface="Wingdings 3"/>
            </a:endParaRPr>
          </a:p>
          <a:p>
            <a:pPr marL="826135">
              <a:lnSpc>
                <a:spcPct val="100000"/>
              </a:lnSpc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La</a:t>
            </a:r>
            <a:r>
              <a:rPr dirty="0" sz="1900" spc="-45"/>
              <a:t> </a:t>
            </a:r>
            <a:r>
              <a:rPr dirty="0" sz="1900" spc="-10"/>
              <a:t>territorialisation</a:t>
            </a:r>
            <a:r>
              <a:rPr dirty="0" sz="1900" spc="5"/>
              <a:t> </a:t>
            </a:r>
            <a:r>
              <a:rPr dirty="0" sz="1900"/>
              <a:t>des</a:t>
            </a:r>
            <a:r>
              <a:rPr dirty="0" sz="1900" spc="-45"/>
              <a:t> </a:t>
            </a:r>
            <a:r>
              <a:rPr dirty="0" sz="1900"/>
              <a:t>politiques</a:t>
            </a:r>
            <a:r>
              <a:rPr dirty="0" sz="1900" spc="-10"/>
              <a:t> </a:t>
            </a:r>
            <a:r>
              <a:rPr dirty="0" sz="1900"/>
              <a:t>publiques</a:t>
            </a:r>
            <a:r>
              <a:rPr dirty="0" sz="1900" spc="-10"/>
              <a:t> </a:t>
            </a:r>
            <a:r>
              <a:rPr dirty="0" sz="1900"/>
              <a:t>dans</a:t>
            </a:r>
            <a:r>
              <a:rPr dirty="0" sz="1900" spc="-45"/>
              <a:t> </a:t>
            </a:r>
            <a:r>
              <a:rPr dirty="0" sz="1900"/>
              <a:t>les</a:t>
            </a:r>
            <a:r>
              <a:rPr dirty="0" sz="1900" spc="-35"/>
              <a:t> </a:t>
            </a:r>
            <a:r>
              <a:rPr dirty="0" sz="1900" spc="-10"/>
              <a:t>quartiers.</a:t>
            </a:r>
            <a:endParaRPr sz="1900">
              <a:latin typeface="Wingdings 3"/>
              <a:cs typeface="Wingdings 3"/>
            </a:endParaRPr>
          </a:p>
          <a:p>
            <a:pPr marL="826135">
              <a:lnSpc>
                <a:spcPct val="100000"/>
              </a:lnSpc>
              <a:spcBef>
                <a:spcPts val="5"/>
              </a:spcBef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La</a:t>
            </a:r>
            <a:r>
              <a:rPr dirty="0" sz="1900" spc="-40"/>
              <a:t> </a:t>
            </a:r>
            <a:r>
              <a:rPr dirty="0" sz="1900"/>
              <a:t>mise</a:t>
            </a:r>
            <a:r>
              <a:rPr dirty="0" sz="1900" spc="-30"/>
              <a:t> </a:t>
            </a:r>
            <a:r>
              <a:rPr dirty="0" sz="1900"/>
              <a:t>en</a:t>
            </a:r>
            <a:r>
              <a:rPr dirty="0" sz="1900" spc="-30"/>
              <a:t> </a:t>
            </a:r>
            <a:r>
              <a:rPr dirty="0" sz="1900"/>
              <a:t>œuvre</a:t>
            </a:r>
            <a:r>
              <a:rPr dirty="0" sz="1900" spc="-15"/>
              <a:t> </a:t>
            </a:r>
            <a:r>
              <a:rPr dirty="0" sz="1900"/>
              <a:t>des</a:t>
            </a:r>
            <a:r>
              <a:rPr dirty="0" sz="1900" spc="-35"/>
              <a:t> </a:t>
            </a:r>
            <a:r>
              <a:rPr dirty="0" sz="1900"/>
              <a:t>actions</a:t>
            </a:r>
            <a:r>
              <a:rPr dirty="0" sz="1900" spc="-35"/>
              <a:t> </a:t>
            </a:r>
            <a:r>
              <a:rPr dirty="0" sz="1900"/>
              <a:t>pour</a:t>
            </a:r>
            <a:r>
              <a:rPr dirty="0" sz="1900" spc="-25"/>
              <a:t> </a:t>
            </a:r>
            <a:r>
              <a:rPr dirty="0" sz="1900" spc="-10"/>
              <a:t>répondre</a:t>
            </a:r>
            <a:r>
              <a:rPr dirty="0" sz="1900" spc="-15"/>
              <a:t> </a:t>
            </a:r>
            <a:r>
              <a:rPr dirty="0" sz="1900"/>
              <a:t>aux</a:t>
            </a:r>
            <a:r>
              <a:rPr dirty="0" sz="1900" spc="-20"/>
              <a:t> </a:t>
            </a:r>
            <a:r>
              <a:rPr dirty="0" sz="1900" spc="-10"/>
              <a:t>difficultés</a:t>
            </a:r>
            <a:endParaRPr sz="1900">
              <a:latin typeface="Wingdings 3"/>
              <a:cs typeface="Wingdings 3"/>
            </a:endParaRPr>
          </a:p>
          <a:p>
            <a:pPr marL="1054735">
              <a:lnSpc>
                <a:spcPct val="100000"/>
              </a:lnSpc>
            </a:pPr>
            <a:r>
              <a:rPr dirty="0" sz="1900" spc="-10"/>
              <a:t>rencontrées.</a:t>
            </a:r>
            <a:endParaRPr sz="1900"/>
          </a:p>
          <a:p>
            <a:pPr marL="826135">
              <a:lnSpc>
                <a:spcPct val="100000"/>
              </a:lnSpc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/>
              <a:t>Une</a:t>
            </a:r>
            <a:r>
              <a:rPr dirty="0" sz="1900" spc="-10"/>
              <a:t> </a:t>
            </a:r>
            <a:r>
              <a:rPr dirty="0" sz="1900"/>
              <a:t>approche en</a:t>
            </a:r>
            <a:r>
              <a:rPr dirty="0" sz="1900" spc="-15"/>
              <a:t> </a:t>
            </a:r>
            <a:r>
              <a:rPr dirty="0" sz="1900"/>
              <a:t>partant</a:t>
            </a:r>
            <a:r>
              <a:rPr dirty="0" sz="1900" spc="-20"/>
              <a:t> </a:t>
            </a:r>
            <a:r>
              <a:rPr dirty="0" sz="1900"/>
              <a:t>des</a:t>
            </a:r>
            <a:r>
              <a:rPr dirty="0" sz="1900" spc="-20"/>
              <a:t> attentes</a:t>
            </a:r>
            <a:r>
              <a:rPr dirty="0" sz="1900" spc="-25"/>
              <a:t> </a:t>
            </a:r>
            <a:r>
              <a:rPr dirty="0" sz="1900"/>
              <a:t>/</a:t>
            </a:r>
            <a:r>
              <a:rPr dirty="0" sz="1900" spc="-20"/>
              <a:t> </a:t>
            </a:r>
            <a:r>
              <a:rPr dirty="0" sz="1900"/>
              <a:t>besoins</a:t>
            </a:r>
            <a:r>
              <a:rPr dirty="0" sz="1900" spc="-20"/>
              <a:t> </a:t>
            </a:r>
            <a:r>
              <a:rPr dirty="0" sz="1900"/>
              <a:t>des</a:t>
            </a:r>
            <a:r>
              <a:rPr dirty="0" sz="1900" spc="-25"/>
              <a:t> </a:t>
            </a:r>
            <a:r>
              <a:rPr dirty="0" sz="1900" spc="-20"/>
              <a:t>habitants-</a:t>
            </a:r>
            <a:r>
              <a:rPr dirty="0" sz="1900" spc="-25"/>
              <a:t>es.</a:t>
            </a:r>
            <a:endParaRPr sz="1900">
              <a:latin typeface="Wingdings 3"/>
              <a:cs typeface="Wingdings 3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74930" rIns="0" bIns="0" rtlCol="0" vert="horz">
            <a:spAutoFit/>
          </a:bodyPr>
          <a:lstStyle/>
          <a:p>
            <a:pPr marL="2691765" marR="5080" indent="-2459355">
              <a:lnSpc>
                <a:spcPts val="3890"/>
              </a:lnSpc>
              <a:spcBef>
                <a:spcPts val="590"/>
              </a:spcBef>
            </a:pPr>
            <a:r>
              <a:rPr dirty="0" b="1">
                <a:latin typeface="Calibri"/>
                <a:cs typeface="Calibri"/>
              </a:rPr>
              <a:t>Singularité</a:t>
            </a:r>
            <a:r>
              <a:rPr dirty="0" spc="-7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de</a:t>
            </a:r>
            <a:r>
              <a:rPr dirty="0" spc="-7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la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mesure</a:t>
            </a:r>
            <a:r>
              <a:rPr dirty="0" spc="-7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dans</a:t>
            </a:r>
            <a:r>
              <a:rPr dirty="0" spc="-7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le</a:t>
            </a:r>
            <a:r>
              <a:rPr dirty="0" spc="-7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cadre</a:t>
            </a:r>
            <a:r>
              <a:rPr dirty="0" spc="-75" b="1">
                <a:latin typeface="Calibri"/>
                <a:cs typeface="Calibri"/>
              </a:rPr>
              <a:t> </a:t>
            </a:r>
            <a:r>
              <a:rPr dirty="0" spc="-25" b="1">
                <a:latin typeface="Calibri"/>
                <a:cs typeface="Calibri"/>
              </a:rPr>
              <a:t>des </a:t>
            </a:r>
            <a:r>
              <a:rPr dirty="0" spc="-10" b="1">
                <a:latin typeface="Calibri"/>
                <a:cs typeface="Calibri"/>
              </a:rPr>
              <a:t>contrats</a:t>
            </a:r>
            <a:r>
              <a:rPr dirty="0" spc="-114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de</a:t>
            </a:r>
            <a:r>
              <a:rPr dirty="0" spc="-10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ville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2742" y="1352169"/>
            <a:ext cx="2503170" cy="793750"/>
          </a:xfrm>
          <a:prstGeom prst="rect">
            <a:avLst/>
          </a:prstGeom>
        </p:spPr>
        <p:txBody>
          <a:bodyPr wrap="square" lIns="0" tIns="43815" rIns="0" bIns="0" rtlCol="0" vert="horz">
            <a:spAutoFit/>
          </a:bodyPr>
          <a:lstStyle/>
          <a:p>
            <a:pPr marL="241300" marR="5080" indent="-228600">
              <a:lnSpc>
                <a:spcPts val="1939"/>
              </a:lnSpc>
              <a:spcBef>
                <a:spcPts val="345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cycle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propose</a:t>
            </a:r>
            <a:r>
              <a:rPr dirty="0" sz="1800" spc="-6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de </a:t>
            </a:r>
            <a:r>
              <a:rPr dirty="0" sz="1800">
                <a:latin typeface="Calibri"/>
                <a:cs typeface="Calibri"/>
              </a:rPr>
              <a:t>questionner</a:t>
            </a:r>
            <a:r>
              <a:rPr dirty="0" sz="1800" spc="-6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trois </a:t>
            </a:r>
            <a:r>
              <a:rPr dirty="0" sz="1800">
                <a:latin typeface="Calibri"/>
                <a:cs typeface="Calibri"/>
              </a:rPr>
              <a:t>dimensions</a:t>
            </a:r>
            <a:r>
              <a:rPr dirty="0" sz="1800" spc="-7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d’un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contrat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742" y="2093214"/>
            <a:ext cx="2551430" cy="3637915"/>
          </a:xfrm>
          <a:prstGeom prst="rect">
            <a:avLst/>
          </a:prstGeom>
        </p:spPr>
        <p:txBody>
          <a:bodyPr wrap="square" lIns="0" tIns="40005" rIns="0" bIns="0" rtlCol="0" vert="horz">
            <a:spAutoFit/>
          </a:bodyPr>
          <a:lstStyle/>
          <a:p>
            <a:pPr marL="241300" marR="5080">
              <a:lnSpc>
                <a:spcPct val="90000"/>
              </a:lnSpc>
              <a:spcBef>
                <a:spcPts val="315"/>
              </a:spcBef>
            </a:pP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ville :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pertinence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actions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menées </a:t>
            </a:r>
            <a:r>
              <a:rPr dirty="0" sz="1800">
                <a:latin typeface="Calibri"/>
                <a:cs typeface="Calibri"/>
              </a:rPr>
              <a:t>(</a:t>
            </a:r>
            <a:r>
              <a:rPr dirty="0" u="sng" sz="1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séance</a:t>
            </a:r>
            <a:r>
              <a:rPr dirty="0" u="sng" sz="1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</a:t>
            </a:r>
            <a:r>
              <a:rPr dirty="0" u="none" sz="1800">
                <a:latin typeface="Calibri"/>
                <a:cs typeface="Calibri"/>
              </a:rPr>
              <a:t>),</a:t>
            </a:r>
            <a:r>
              <a:rPr dirty="0" u="none" sz="1800" spc="-25">
                <a:latin typeface="Calibri"/>
                <a:cs typeface="Calibri"/>
              </a:rPr>
              <a:t> </a:t>
            </a:r>
            <a:r>
              <a:rPr dirty="0" u="none" sz="1800">
                <a:latin typeface="Calibri"/>
                <a:cs typeface="Calibri"/>
              </a:rPr>
              <a:t>le</a:t>
            </a:r>
            <a:r>
              <a:rPr dirty="0" u="none" sz="1800" spc="-20">
                <a:latin typeface="Calibri"/>
                <a:cs typeface="Calibri"/>
              </a:rPr>
              <a:t> </a:t>
            </a:r>
            <a:r>
              <a:rPr dirty="0" u="none" sz="1800">
                <a:latin typeface="Calibri"/>
                <a:cs typeface="Calibri"/>
              </a:rPr>
              <a:t>mode</a:t>
            </a:r>
            <a:r>
              <a:rPr dirty="0" u="none" sz="1800" spc="-30">
                <a:latin typeface="Calibri"/>
                <a:cs typeface="Calibri"/>
              </a:rPr>
              <a:t> </a:t>
            </a:r>
            <a:r>
              <a:rPr dirty="0" u="none" sz="1800" spc="-25">
                <a:latin typeface="Calibri"/>
                <a:cs typeface="Calibri"/>
              </a:rPr>
              <a:t>de </a:t>
            </a:r>
            <a:r>
              <a:rPr dirty="0" u="none" sz="1800" spc="-10">
                <a:latin typeface="Calibri"/>
                <a:cs typeface="Calibri"/>
              </a:rPr>
              <a:t>travail</a:t>
            </a:r>
            <a:r>
              <a:rPr dirty="0" u="none" sz="1800" spc="-65">
                <a:latin typeface="Calibri"/>
                <a:cs typeface="Calibri"/>
              </a:rPr>
              <a:t> </a:t>
            </a:r>
            <a:r>
              <a:rPr dirty="0" u="none" sz="1800">
                <a:latin typeface="Calibri"/>
                <a:cs typeface="Calibri"/>
              </a:rPr>
              <a:t>entre</a:t>
            </a:r>
            <a:r>
              <a:rPr dirty="0" u="none" sz="1800" spc="-55">
                <a:latin typeface="Calibri"/>
                <a:cs typeface="Calibri"/>
              </a:rPr>
              <a:t> </a:t>
            </a:r>
            <a:r>
              <a:rPr dirty="0" u="none" sz="1800" spc="-10">
                <a:latin typeface="Calibri"/>
                <a:cs typeface="Calibri"/>
              </a:rPr>
              <a:t>acteurs (gouvernance,</a:t>
            </a:r>
            <a:r>
              <a:rPr dirty="0" u="none" sz="1800" spc="500">
                <a:latin typeface="Calibri"/>
                <a:cs typeface="Calibri"/>
              </a:rPr>
              <a:t> </a:t>
            </a:r>
            <a:r>
              <a:rPr dirty="0" u="none" sz="1800" spc="-10">
                <a:latin typeface="Calibri"/>
                <a:cs typeface="Calibri"/>
              </a:rPr>
              <a:t>instances, animation, </a:t>
            </a:r>
            <a:r>
              <a:rPr dirty="0" u="none" sz="1800">
                <a:latin typeface="Calibri"/>
                <a:cs typeface="Calibri"/>
              </a:rPr>
              <a:t>territorialisation</a:t>
            </a:r>
            <a:r>
              <a:rPr dirty="0" u="none" sz="1800" spc="-55">
                <a:latin typeface="Calibri"/>
                <a:cs typeface="Calibri"/>
              </a:rPr>
              <a:t> </a:t>
            </a:r>
            <a:r>
              <a:rPr dirty="0" u="none" sz="1800">
                <a:latin typeface="Calibri"/>
                <a:cs typeface="Calibri"/>
              </a:rPr>
              <a:t>du</a:t>
            </a:r>
            <a:r>
              <a:rPr dirty="0" u="none" sz="1800" spc="-70">
                <a:latin typeface="Calibri"/>
                <a:cs typeface="Calibri"/>
              </a:rPr>
              <a:t> </a:t>
            </a:r>
            <a:r>
              <a:rPr dirty="0" u="none" sz="1800" spc="-20">
                <a:latin typeface="Calibri"/>
                <a:cs typeface="Calibri"/>
              </a:rPr>
              <a:t>droit </a:t>
            </a:r>
            <a:r>
              <a:rPr dirty="0" u="none" sz="1800" spc="-10">
                <a:latin typeface="Calibri"/>
                <a:cs typeface="Calibri"/>
              </a:rPr>
              <a:t>commun...)</a:t>
            </a:r>
            <a:r>
              <a:rPr dirty="0" u="none" sz="1800" spc="-35">
                <a:latin typeface="Calibri"/>
                <a:cs typeface="Calibri"/>
              </a:rPr>
              <a:t> </a:t>
            </a:r>
            <a:r>
              <a:rPr dirty="0" u="none" sz="1800">
                <a:latin typeface="Calibri"/>
                <a:cs typeface="Calibri"/>
              </a:rPr>
              <a:t>(</a:t>
            </a:r>
            <a:r>
              <a:rPr dirty="0" u="sng" sz="1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séance</a:t>
            </a:r>
            <a:r>
              <a:rPr dirty="0" u="sng" sz="180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2</a:t>
            </a:r>
            <a:r>
              <a:rPr dirty="0" u="none" sz="1800" spc="-25">
                <a:latin typeface="Calibri"/>
                <a:cs typeface="Calibri"/>
              </a:rPr>
              <a:t>), </a:t>
            </a:r>
            <a:r>
              <a:rPr dirty="0" u="none" sz="1800">
                <a:latin typeface="Calibri"/>
                <a:cs typeface="Calibri"/>
              </a:rPr>
              <a:t>ainsi</a:t>
            </a:r>
            <a:r>
              <a:rPr dirty="0" u="none" sz="1800" spc="-15">
                <a:latin typeface="Calibri"/>
                <a:cs typeface="Calibri"/>
              </a:rPr>
              <a:t> </a:t>
            </a:r>
            <a:r>
              <a:rPr dirty="0" u="none" sz="1800">
                <a:latin typeface="Calibri"/>
                <a:cs typeface="Calibri"/>
              </a:rPr>
              <a:t>que la</a:t>
            </a:r>
            <a:r>
              <a:rPr dirty="0" u="none" sz="1800" spc="-5">
                <a:latin typeface="Calibri"/>
                <a:cs typeface="Calibri"/>
              </a:rPr>
              <a:t> </a:t>
            </a:r>
            <a:r>
              <a:rPr dirty="0" u="none" sz="1800" spc="-10">
                <a:latin typeface="Calibri"/>
                <a:cs typeface="Calibri"/>
              </a:rPr>
              <a:t>participation </a:t>
            </a:r>
            <a:r>
              <a:rPr dirty="0" u="none" sz="1800">
                <a:latin typeface="Calibri"/>
                <a:cs typeface="Calibri"/>
              </a:rPr>
              <a:t>des</a:t>
            </a:r>
            <a:r>
              <a:rPr dirty="0" u="none" sz="1800" spc="30">
                <a:latin typeface="Calibri"/>
                <a:cs typeface="Calibri"/>
              </a:rPr>
              <a:t> </a:t>
            </a:r>
            <a:r>
              <a:rPr dirty="0" u="none" sz="1800" spc="-20">
                <a:latin typeface="Calibri"/>
                <a:cs typeface="Calibri"/>
              </a:rPr>
              <a:t>habitants-</a:t>
            </a:r>
            <a:r>
              <a:rPr dirty="0" u="none" sz="1800">
                <a:latin typeface="Calibri"/>
                <a:cs typeface="Calibri"/>
              </a:rPr>
              <a:t>es</a:t>
            </a:r>
            <a:r>
              <a:rPr dirty="0" u="none" sz="1800" spc="15">
                <a:latin typeface="Calibri"/>
                <a:cs typeface="Calibri"/>
              </a:rPr>
              <a:t> </a:t>
            </a:r>
            <a:r>
              <a:rPr dirty="0" u="none" sz="1800" spc="-10">
                <a:latin typeface="Calibri"/>
                <a:cs typeface="Calibri"/>
              </a:rPr>
              <a:t>(</a:t>
            </a:r>
            <a:r>
              <a:rPr dirty="0" u="sng" sz="18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séance</a:t>
            </a:r>
            <a:r>
              <a:rPr dirty="0" u="none" sz="1800" spc="-10">
                <a:latin typeface="Calibri"/>
                <a:cs typeface="Calibri"/>
              </a:rPr>
              <a:t> </a:t>
            </a:r>
            <a:r>
              <a:rPr dirty="0" u="sng" sz="1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3</a:t>
            </a:r>
            <a:r>
              <a:rPr dirty="0" u="none" sz="1800" spc="-25">
                <a:latin typeface="Calibri"/>
                <a:cs typeface="Calibri"/>
              </a:rPr>
              <a:t>).</a:t>
            </a:r>
            <a:endParaRPr sz="1800">
              <a:latin typeface="Calibri"/>
              <a:cs typeface="Calibri"/>
            </a:endParaRPr>
          </a:p>
          <a:p>
            <a:pPr algn="just" marL="241300" marR="45085" indent="-228600">
              <a:lnSpc>
                <a:spcPts val="1939"/>
              </a:lnSpc>
              <a:spcBef>
                <a:spcPts val="1040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 sz="1800" spc="-10">
                <a:latin typeface="Calibri"/>
                <a:cs typeface="Calibri"/>
              </a:rPr>
              <a:t>Au-</a:t>
            </a:r>
            <a:r>
              <a:rPr dirty="0" sz="1800">
                <a:latin typeface="Calibri"/>
                <a:cs typeface="Calibri"/>
              </a:rPr>
              <a:t>delà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cela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suppose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de </a:t>
            </a:r>
            <a:r>
              <a:rPr dirty="0" sz="1800">
                <a:latin typeface="Calibri"/>
                <a:cs typeface="Calibri"/>
              </a:rPr>
              <a:t>se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doter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d’une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stratégie </a:t>
            </a:r>
            <a:r>
              <a:rPr dirty="0" sz="1800">
                <a:latin typeface="Calibri"/>
                <a:cs typeface="Calibri"/>
              </a:rPr>
              <a:t>(</a:t>
            </a:r>
            <a:r>
              <a:rPr dirty="0" u="sng" sz="1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séance</a:t>
            </a:r>
            <a:r>
              <a:rPr dirty="0" u="sng" sz="1800" spc="-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4</a:t>
            </a:r>
            <a:r>
              <a:rPr dirty="0" u="none" sz="1800" spc="-25">
                <a:latin typeface="Calibri"/>
                <a:cs typeface="Calibri"/>
              </a:rPr>
              <a:t>).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67655" y="3371722"/>
            <a:ext cx="1637664" cy="1637664"/>
          </a:xfrm>
          <a:custGeom>
            <a:avLst/>
            <a:gdLst/>
            <a:ahLst/>
            <a:cxnLst/>
            <a:rect l="l" t="t" r="r" b="b"/>
            <a:pathLst>
              <a:path w="1637665" h="1637664">
                <a:moveTo>
                  <a:pt x="1364361" y="0"/>
                </a:moveTo>
                <a:lnTo>
                  <a:pt x="272923" y="0"/>
                </a:lnTo>
                <a:lnTo>
                  <a:pt x="223860" y="4396"/>
                </a:lnTo>
                <a:lnTo>
                  <a:pt x="177684" y="17071"/>
                </a:lnTo>
                <a:lnTo>
                  <a:pt x="135165" y="37253"/>
                </a:lnTo>
                <a:lnTo>
                  <a:pt x="97074" y="64171"/>
                </a:lnTo>
                <a:lnTo>
                  <a:pt x="64182" y="97053"/>
                </a:lnTo>
                <a:lnTo>
                  <a:pt x="37258" y="135127"/>
                </a:lnTo>
                <a:lnTo>
                  <a:pt x="17072" y="177624"/>
                </a:lnTo>
                <a:lnTo>
                  <a:pt x="4396" y="223770"/>
                </a:lnTo>
                <a:lnTo>
                  <a:pt x="0" y="272795"/>
                </a:lnTo>
                <a:lnTo>
                  <a:pt x="0" y="1364233"/>
                </a:lnTo>
                <a:lnTo>
                  <a:pt x="4396" y="1413296"/>
                </a:lnTo>
                <a:lnTo>
                  <a:pt x="17072" y="1459472"/>
                </a:lnTo>
                <a:lnTo>
                  <a:pt x="37258" y="1501991"/>
                </a:lnTo>
                <a:lnTo>
                  <a:pt x="64182" y="1540082"/>
                </a:lnTo>
                <a:lnTo>
                  <a:pt x="97074" y="1572974"/>
                </a:lnTo>
                <a:lnTo>
                  <a:pt x="135165" y="1599898"/>
                </a:lnTo>
                <a:lnTo>
                  <a:pt x="177684" y="1620084"/>
                </a:lnTo>
                <a:lnTo>
                  <a:pt x="223860" y="1632760"/>
                </a:lnTo>
                <a:lnTo>
                  <a:pt x="272923" y="1637157"/>
                </a:lnTo>
                <a:lnTo>
                  <a:pt x="1364361" y="1637157"/>
                </a:lnTo>
                <a:lnTo>
                  <a:pt x="1413386" y="1632760"/>
                </a:lnTo>
                <a:lnTo>
                  <a:pt x="1459532" y="1620084"/>
                </a:lnTo>
                <a:lnTo>
                  <a:pt x="1502029" y="1599898"/>
                </a:lnTo>
                <a:lnTo>
                  <a:pt x="1540103" y="1572974"/>
                </a:lnTo>
                <a:lnTo>
                  <a:pt x="1572985" y="1540082"/>
                </a:lnTo>
                <a:lnTo>
                  <a:pt x="1599903" y="1501991"/>
                </a:lnTo>
                <a:lnTo>
                  <a:pt x="1620085" y="1459472"/>
                </a:lnTo>
                <a:lnTo>
                  <a:pt x="1632760" y="1413296"/>
                </a:lnTo>
                <a:lnTo>
                  <a:pt x="1637157" y="1364233"/>
                </a:lnTo>
                <a:lnTo>
                  <a:pt x="1637157" y="272795"/>
                </a:lnTo>
                <a:lnTo>
                  <a:pt x="1632760" y="223770"/>
                </a:lnTo>
                <a:lnTo>
                  <a:pt x="1620085" y="177624"/>
                </a:lnTo>
                <a:lnTo>
                  <a:pt x="1599903" y="135127"/>
                </a:lnTo>
                <a:lnTo>
                  <a:pt x="1572985" y="97053"/>
                </a:lnTo>
                <a:lnTo>
                  <a:pt x="1540103" y="64171"/>
                </a:lnTo>
                <a:lnTo>
                  <a:pt x="1502028" y="37253"/>
                </a:lnTo>
                <a:lnTo>
                  <a:pt x="1459532" y="17071"/>
                </a:lnTo>
                <a:lnTo>
                  <a:pt x="1413386" y="4396"/>
                </a:lnTo>
                <a:lnTo>
                  <a:pt x="136436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046979" y="3386708"/>
            <a:ext cx="1278255" cy="155638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2700" marR="5080" indent="1270">
              <a:lnSpc>
                <a:spcPct val="91600"/>
              </a:lnSpc>
              <a:spcBef>
                <a:spcPts val="280"/>
              </a:spcBef>
            </a:pP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Habitants</a:t>
            </a:r>
            <a:r>
              <a:rPr dirty="0" sz="18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: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amélioration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du</a:t>
            </a:r>
            <a:r>
              <a:rPr dirty="0" sz="1800" spc="-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cadre</a:t>
            </a:r>
            <a:r>
              <a:rPr dirty="0" sz="1800" spc="-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vie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des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conditions</a:t>
            </a:r>
            <a:r>
              <a:rPr dirty="0" sz="1800" spc="-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de vie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025516" y="1584578"/>
            <a:ext cx="1340485" cy="1793875"/>
            <a:chOff x="5025516" y="1584578"/>
            <a:chExt cx="1340485" cy="1793875"/>
          </a:xfrm>
        </p:grpSpPr>
        <p:sp>
          <p:nvSpPr>
            <p:cNvPr id="8" name="object 8"/>
            <p:cNvSpPr/>
            <p:nvPr/>
          </p:nvSpPr>
          <p:spPr>
            <a:xfrm>
              <a:off x="5690234" y="2918205"/>
              <a:ext cx="2540" cy="454025"/>
            </a:xfrm>
            <a:custGeom>
              <a:avLst/>
              <a:gdLst/>
              <a:ahLst/>
              <a:cxnLst/>
              <a:rect l="l" t="t" r="r" b="b"/>
              <a:pathLst>
                <a:path w="2539" h="454025">
                  <a:moveTo>
                    <a:pt x="0" y="453517"/>
                  </a:moveTo>
                  <a:lnTo>
                    <a:pt x="2159" y="0"/>
                  </a:lnTo>
                </a:path>
              </a:pathLst>
            </a:custGeom>
            <a:ln w="12700">
              <a:solidFill>
                <a:srgbClr val="AAB91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031866" y="1590928"/>
              <a:ext cx="1327785" cy="1327785"/>
            </a:xfrm>
            <a:custGeom>
              <a:avLst/>
              <a:gdLst/>
              <a:ahLst/>
              <a:cxnLst/>
              <a:rect l="l" t="t" r="r" b="b"/>
              <a:pathLst>
                <a:path w="1327785" h="1327785">
                  <a:moveTo>
                    <a:pt x="1106043" y="0"/>
                  </a:moveTo>
                  <a:lnTo>
                    <a:pt x="221234" y="0"/>
                  </a:lnTo>
                  <a:lnTo>
                    <a:pt x="176650" y="4495"/>
                  </a:lnTo>
                  <a:lnTo>
                    <a:pt x="135124" y="17387"/>
                  </a:lnTo>
                  <a:lnTo>
                    <a:pt x="97544" y="37785"/>
                  </a:lnTo>
                  <a:lnTo>
                    <a:pt x="64801" y="64801"/>
                  </a:lnTo>
                  <a:lnTo>
                    <a:pt x="37785" y="97544"/>
                  </a:lnTo>
                  <a:lnTo>
                    <a:pt x="17387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0" y="1106043"/>
                  </a:lnTo>
                  <a:lnTo>
                    <a:pt x="4495" y="1150626"/>
                  </a:lnTo>
                  <a:lnTo>
                    <a:pt x="17387" y="1192152"/>
                  </a:lnTo>
                  <a:lnTo>
                    <a:pt x="37785" y="1229732"/>
                  </a:lnTo>
                  <a:lnTo>
                    <a:pt x="64801" y="1262475"/>
                  </a:lnTo>
                  <a:lnTo>
                    <a:pt x="97544" y="1289491"/>
                  </a:lnTo>
                  <a:lnTo>
                    <a:pt x="135124" y="1309889"/>
                  </a:lnTo>
                  <a:lnTo>
                    <a:pt x="176650" y="1322781"/>
                  </a:lnTo>
                  <a:lnTo>
                    <a:pt x="221234" y="1327277"/>
                  </a:lnTo>
                  <a:lnTo>
                    <a:pt x="1106043" y="1327277"/>
                  </a:lnTo>
                  <a:lnTo>
                    <a:pt x="1150626" y="1322781"/>
                  </a:lnTo>
                  <a:lnTo>
                    <a:pt x="1192152" y="1309889"/>
                  </a:lnTo>
                  <a:lnTo>
                    <a:pt x="1229732" y="1289491"/>
                  </a:lnTo>
                  <a:lnTo>
                    <a:pt x="1262475" y="1262475"/>
                  </a:lnTo>
                  <a:lnTo>
                    <a:pt x="1289491" y="1229732"/>
                  </a:lnTo>
                  <a:lnTo>
                    <a:pt x="1309889" y="1192152"/>
                  </a:lnTo>
                  <a:lnTo>
                    <a:pt x="1322781" y="1150626"/>
                  </a:lnTo>
                  <a:lnTo>
                    <a:pt x="1327277" y="1106043"/>
                  </a:lnTo>
                  <a:lnTo>
                    <a:pt x="1327277" y="221234"/>
                  </a:lnTo>
                  <a:lnTo>
                    <a:pt x="1322781" y="176650"/>
                  </a:lnTo>
                  <a:lnTo>
                    <a:pt x="1309889" y="135124"/>
                  </a:lnTo>
                  <a:lnTo>
                    <a:pt x="1289491" y="97544"/>
                  </a:lnTo>
                  <a:lnTo>
                    <a:pt x="1262475" y="64801"/>
                  </a:lnTo>
                  <a:lnTo>
                    <a:pt x="1229732" y="37785"/>
                  </a:lnTo>
                  <a:lnTo>
                    <a:pt x="1192152" y="17387"/>
                  </a:lnTo>
                  <a:lnTo>
                    <a:pt x="1150626" y="4495"/>
                  </a:lnTo>
                  <a:lnTo>
                    <a:pt x="1106043" y="0"/>
                  </a:lnTo>
                  <a:close/>
                </a:path>
              </a:pathLst>
            </a:custGeom>
            <a:solidFill>
              <a:srgbClr val="2DC5A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031866" y="1590928"/>
              <a:ext cx="1327785" cy="1327785"/>
            </a:xfrm>
            <a:custGeom>
              <a:avLst/>
              <a:gdLst/>
              <a:ahLst/>
              <a:cxnLst/>
              <a:rect l="l" t="t" r="r" b="b"/>
              <a:pathLst>
                <a:path w="1327785" h="1327785">
                  <a:moveTo>
                    <a:pt x="0" y="221234"/>
                  </a:moveTo>
                  <a:lnTo>
                    <a:pt x="4495" y="176650"/>
                  </a:lnTo>
                  <a:lnTo>
                    <a:pt x="17387" y="135124"/>
                  </a:lnTo>
                  <a:lnTo>
                    <a:pt x="37785" y="97544"/>
                  </a:lnTo>
                  <a:lnTo>
                    <a:pt x="64801" y="64801"/>
                  </a:lnTo>
                  <a:lnTo>
                    <a:pt x="97544" y="37785"/>
                  </a:lnTo>
                  <a:lnTo>
                    <a:pt x="135124" y="17387"/>
                  </a:lnTo>
                  <a:lnTo>
                    <a:pt x="176650" y="4495"/>
                  </a:lnTo>
                  <a:lnTo>
                    <a:pt x="221234" y="0"/>
                  </a:lnTo>
                  <a:lnTo>
                    <a:pt x="1106043" y="0"/>
                  </a:lnTo>
                  <a:lnTo>
                    <a:pt x="1150626" y="4495"/>
                  </a:lnTo>
                  <a:lnTo>
                    <a:pt x="1192152" y="17387"/>
                  </a:lnTo>
                  <a:lnTo>
                    <a:pt x="1229732" y="37785"/>
                  </a:lnTo>
                  <a:lnTo>
                    <a:pt x="1262475" y="64801"/>
                  </a:lnTo>
                  <a:lnTo>
                    <a:pt x="1289491" y="97544"/>
                  </a:lnTo>
                  <a:lnTo>
                    <a:pt x="1309889" y="135124"/>
                  </a:lnTo>
                  <a:lnTo>
                    <a:pt x="1322781" y="176650"/>
                  </a:lnTo>
                  <a:lnTo>
                    <a:pt x="1327277" y="221234"/>
                  </a:lnTo>
                  <a:lnTo>
                    <a:pt x="1327277" y="1106043"/>
                  </a:lnTo>
                  <a:lnTo>
                    <a:pt x="1322781" y="1150626"/>
                  </a:lnTo>
                  <a:lnTo>
                    <a:pt x="1309889" y="1192152"/>
                  </a:lnTo>
                  <a:lnTo>
                    <a:pt x="1289491" y="1229732"/>
                  </a:lnTo>
                  <a:lnTo>
                    <a:pt x="1262475" y="1262475"/>
                  </a:lnTo>
                  <a:lnTo>
                    <a:pt x="1229732" y="1289491"/>
                  </a:lnTo>
                  <a:lnTo>
                    <a:pt x="1192152" y="1309889"/>
                  </a:lnTo>
                  <a:lnTo>
                    <a:pt x="1150626" y="1322781"/>
                  </a:lnTo>
                  <a:lnTo>
                    <a:pt x="1106043" y="1327277"/>
                  </a:lnTo>
                  <a:lnTo>
                    <a:pt x="221234" y="1327277"/>
                  </a:lnTo>
                  <a:lnTo>
                    <a:pt x="176650" y="1322781"/>
                  </a:lnTo>
                  <a:lnTo>
                    <a:pt x="135124" y="1309889"/>
                  </a:lnTo>
                  <a:lnTo>
                    <a:pt x="97544" y="1289491"/>
                  </a:lnTo>
                  <a:lnTo>
                    <a:pt x="64801" y="1262475"/>
                  </a:lnTo>
                  <a:lnTo>
                    <a:pt x="37785" y="1229732"/>
                  </a:lnTo>
                  <a:lnTo>
                    <a:pt x="17387" y="1192152"/>
                  </a:lnTo>
                  <a:lnTo>
                    <a:pt x="4495" y="1150626"/>
                  </a:lnTo>
                  <a:lnTo>
                    <a:pt x="0" y="1106043"/>
                  </a:lnTo>
                  <a:lnTo>
                    <a:pt x="0" y="221234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5142738" y="1953005"/>
            <a:ext cx="1107440" cy="549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0485">
              <a:lnSpc>
                <a:spcPts val="2065"/>
              </a:lnSpc>
              <a:spcBef>
                <a:spcPts val="100"/>
              </a:spcBef>
            </a:pP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Stratégie</a:t>
            </a:r>
            <a:r>
              <a:rPr dirty="0" sz="18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/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065"/>
              </a:lnSpc>
            </a:pP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prospective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498463" y="4793996"/>
            <a:ext cx="1905000" cy="1609090"/>
            <a:chOff x="6498463" y="4793996"/>
            <a:chExt cx="1905000" cy="1609090"/>
          </a:xfrm>
        </p:grpSpPr>
        <p:sp>
          <p:nvSpPr>
            <p:cNvPr id="13" name="object 13"/>
            <p:cNvSpPr/>
            <p:nvPr/>
          </p:nvSpPr>
          <p:spPr>
            <a:xfrm>
              <a:off x="6504813" y="4800346"/>
              <a:ext cx="432434" cy="321945"/>
            </a:xfrm>
            <a:custGeom>
              <a:avLst/>
              <a:gdLst/>
              <a:ahLst/>
              <a:cxnLst/>
              <a:rect l="l" t="t" r="r" b="b"/>
              <a:pathLst>
                <a:path w="432434" h="321945">
                  <a:moveTo>
                    <a:pt x="0" y="0"/>
                  </a:moveTo>
                  <a:lnTo>
                    <a:pt x="431926" y="321817"/>
                  </a:lnTo>
                </a:path>
              </a:pathLst>
            </a:custGeom>
            <a:ln w="12699">
              <a:solidFill>
                <a:srgbClr val="AAB91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6936740" y="4936236"/>
              <a:ext cx="1459865" cy="1460500"/>
            </a:xfrm>
            <a:custGeom>
              <a:avLst/>
              <a:gdLst/>
              <a:ahLst/>
              <a:cxnLst/>
              <a:rect l="l" t="t" r="r" b="b"/>
              <a:pathLst>
                <a:path w="1459865" h="1460500">
                  <a:moveTo>
                    <a:pt x="1216532" y="0"/>
                  </a:moveTo>
                  <a:lnTo>
                    <a:pt x="243204" y="0"/>
                  </a:lnTo>
                  <a:lnTo>
                    <a:pt x="194177" y="4939"/>
                  </a:lnTo>
                  <a:lnTo>
                    <a:pt x="148518" y="19107"/>
                  </a:lnTo>
                  <a:lnTo>
                    <a:pt x="107205" y="41529"/>
                  </a:lnTo>
                  <a:lnTo>
                    <a:pt x="71215" y="71231"/>
                  </a:lnTo>
                  <a:lnTo>
                    <a:pt x="41523" y="107236"/>
                  </a:lnTo>
                  <a:lnTo>
                    <a:pt x="19105" y="148572"/>
                  </a:lnTo>
                  <a:lnTo>
                    <a:pt x="4939" y="194262"/>
                  </a:lnTo>
                  <a:lnTo>
                    <a:pt x="0" y="243331"/>
                  </a:lnTo>
                  <a:lnTo>
                    <a:pt x="0" y="1216571"/>
                  </a:lnTo>
                  <a:lnTo>
                    <a:pt x="4939" y="1265611"/>
                  </a:lnTo>
                  <a:lnTo>
                    <a:pt x="19105" y="1311288"/>
                  </a:lnTo>
                  <a:lnTo>
                    <a:pt x="41523" y="1352621"/>
                  </a:lnTo>
                  <a:lnTo>
                    <a:pt x="71215" y="1388633"/>
                  </a:lnTo>
                  <a:lnTo>
                    <a:pt x="107205" y="1418346"/>
                  </a:lnTo>
                  <a:lnTo>
                    <a:pt x="148518" y="1440781"/>
                  </a:lnTo>
                  <a:lnTo>
                    <a:pt x="194177" y="1454959"/>
                  </a:lnTo>
                  <a:lnTo>
                    <a:pt x="243204" y="1459903"/>
                  </a:lnTo>
                  <a:lnTo>
                    <a:pt x="1216532" y="1459903"/>
                  </a:lnTo>
                  <a:lnTo>
                    <a:pt x="1265566" y="1454959"/>
                  </a:lnTo>
                  <a:lnTo>
                    <a:pt x="1311239" y="1440781"/>
                  </a:lnTo>
                  <a:lnTo>
                    <a:pt x="1352572" y="1418346"/>
                  </a:lnTo>
                  <a:lnTo>
                    <a:pt x="1388586" y="1388633"/>
                  </a:lnTo>
                  <a:lnTo>
                    <a:pt x="1418301" y="1352621"/>
                  </a:lnTo>
                  <a:lnTo>
                    <a:pt x="1440739" y="1311288"/>
                  </a:lnTo>
                  <a:lnTo>
                    <a:pt x="1454920" y="1265611"/>
                  </a:lnTo>
                  <a:lnTo>
                    <a:pt x="1459864" y="1216571"/>
                  </a:lnTo>
                  <a:lnTo>
                    <a:pt x="1459864" y="243331"/>
                  </a:lnTo>
                  <a:lnTo>
                    <a:pt x="1454920" y="194262"/>
                  </a:lnTo>
                  <a:lnTo>
                    <a:pt x="1440739" y="148572"/>
                  </a:lnTo>
                  <a:lnTo>
                    <a:pt x="1418301" y="107236"/>
                  </a:lnTo>
                  <a:lnTo>
                    <a:pt x="1388586" y="71231"/>
                  </a:lnTo>
                  <a:lnTo>
                    <a:pt x="1352572" y="41529"/>
                  </a:lnTo>
                  <a:lnTo>
                    <a:pt x="1311239" y="19107"/>
                  </a:lnTo>
                  <a:lnTo>
                    <a:pt x="1265566" y="4939"/>
                  </a:lnTo>
                  <a:lnTo>
                    <a:pt x="1216532" y="0"/>
                  </a:lnTo>
                  <a:close/>
                </a:path>
              </a:pathLst>
            </a:custGeom>
            <a:solidFill>
              <a:srgbClr val="28C1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6936740" y="4936236"/>
              <a:ext cx="1459865" cy="1460500"/>
            </a:xfrm>
            <a:custGeom>
              <a:avLst/>
              <a:gdLst/>
              <a:ahLst/>
              <a:cxnLst/>
              <a:rect l="l" t="t" r="r" b="b"/>
              <a:pathLst>
                <a:path w="1459865" h="1460500">
                  <a:moveTo>
                    <a:pt x="0" y="243331"/>
                  </a:moveTo>
                  <a:lnTo>
                    <a:pt x="4939" y="194262"/>
                  </a:lnTo>
                  <a:lnTo>
                    <a:pt x="19105" y="148572"/>
                  </a:lnTo>
                  <a:lnTo>
                    <a:pt x="41523" y="107236"/>
                  </a:lnTo>
                  <a:lnTo>
                    <a:pt x="71215" y="71231"/>
                  </a:lnTo>
                  <a:lnTo>
                    <a:pt x="107205" y="41529"/>
                  </a:lnTo>
                  <a:lnTo>
                    <a:pt x="148518" y="19107"/>
                  </a:lnTo>
                  <a:lnTo>
                    <a:pt x="194177" y="4939"/>
                  </a:lnTo>
                  <a:lnTo>
                    <a:pt x="243204" y="0"/>
                  </a:lnTo>
                  <a:lnTo>
                    <a:pt x="1216532" y="0"/>
                  </a:lnTo>
                  <a:lnTo>
                    <a:pt x="1265566" y="4939"/>
                  </a:lnTo>
                  <a:lnTo>
                    <a:pt x="1311239" y="19107"/>
                  </a:lnTo>
                  <a:lnTo>
                    <a:pt x="1352572" y="41529"/>
                  </a:lnTo>
                  <a:lnTo>
                    <a:pt x="1388586" y="71231"/>
                  </a:lnTo>
                  <a:lnTo>
                    <a:pt x="1418301" y="107236"/>
                  </a:lnTo>
                  <a:lnTo>
                    <a:pt x="1440739" y="148572"/>
                  </a:lnTo>
                  <a:lnTo>
                    <a:pt x="1454920" y="194262"/>
                  </a:lnTo>
                  <a:lnTo>
                    <a:pt x="1459864" y="243331"/>
                  </a:lnTo>
                  <a:lnTo>
                    <a:pt x="1459864" y="1216571"/>
                  </a:lnTo>
                  <a:lnTo>
                    <a:pt x="1454920" y="1265611"/>
                  </a:lnTo>
                  <a:lnTo>
                    <a:pt x="1440739" y="1311288"/>
                  </a:lnTo>
                  <a:lnTo>
                    <a:pt x="1418301" y="1352621"/>
                  </a:lnTo>
                  <a:lnTo>
                    <a:pt x="1388586" y="1388633"/>
                  </a:lnTo>
                  <a:lnTo>
                    <a:pt x="1352572" y="1418346"/>
                  </a:lnTo>
                  <a:lnTo>
                    <a:pt x="1311239" y="1440781"/>
                  </a:lnTo>
                  <a:lnTo>
                    <a:pt x="1265566" y="1454959"/>
                  </a:lnTo>
                  <a:lnTo>
                    <a:pt x="1216532" y="1459903"/>
                  </a:lnTo>
                  <a:lnTo>
                    <a:pt x="243204" y="1459903"/>
                  </a:lnTo>
                  <a:lnTo>
                    <a:pt x="194177" y="1454959"/>
                  </a:lnTo>
                  <a:lnTo>
                    <a:pt x="148518" y="1440781"/>
                  </a:lnTo>
                  <a:lnTo>
                    <a:pt x="107205" y="1418346"/>
                  </a:lnTo>
                  <a:lnTo>
                    <a:pt x="71215" y="1388633"/>
                  </a:lnTo>
                  <a:lnTo>
                    <a:pt x="41523" y="1352621"/>
                  </a:lnTo>
                  <a:lnTo>
                    <a:pt x="19105" y="1311288"/>
                  </a:lnTo>
                  <a:lnTo>
                    <a:pt x="4939" y="1265611"/>
                  </a:lnTo>
                  <a:lnTo>
                    <a:pt x="0" y="1216571"/>
                  </a:lnTo>
                  <a:lnTo>
                    <a:pt x="0" y="24333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7048245" y="4988432"/>
            <a:ext cx="1238250" cy="130492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2065" marR="5080" indent="-635">
              <a:lnSpc>
                <a:spcPct val="91600"/>
              </a:lnSpc>
              <a:spcBef>
                <a:spcPts val="280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Actions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et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territorialisat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ion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politiques, dispositifs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983483" y="4806441"/>
            <a:ext cx="1891030" cy="1600200"/>
            <a:chOff x="2983483" y="4806441"/>
            <a:chExt cx="1891030" cy="1600200"/>
          </a:xfrm>
        </p:grpSpPr>
        <p:sp>
          <p:nvSpPr>
            <p:cNvPr id="18" name="object 18"/>
            <p:cNvSpPr/>
            <p:nvPr/>
          </p:nvSpPr>
          <p:spPr>
            <a:xfrm>
              <a:off x="4316983" y="4812791"/>
              <a:ext cx="551180" cy="419100"/>
            </a:xfrm>
            <a:custGeom>
              <a:avLst/>
              <a:gdLst/>
              <a:ahLst/>
              <a:cxnLst/>
              <a:rect l="l" t="t" r="r" b="b"/>
              <a:pathLst>
                <a:path w="551179" h="419100">
                  <a:moveTo>
                    <a:pt x="550671" y="0"/>
                  </a:moveTo>
                  <a:lnTo>
                    <a:pt x="0" y="418718"/>
                  </a:lnTo>
                </a:path>
              </a:pathLst>
            </a:custGeom>
            <a:ln w="12700">
              <a:solidFill>
                <a:srgbClr val="AAB91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989833" y="5072506"/>
              <a:ext cx="1327150" cy="1327785"/>
            </a:xfrm>
            <a:custGeom>
              <a:avLst/>
              <a:gdLst/>
              <a:ahLst/>
              <a:cxnLst/>
              <a:rect l="l" t="t" r="r" b="b"/>
              <a:pathLst>
                <a:path w="1327150" h="1327785">
                  <a:moveTo>
                    <a:pt x="1106043" y="0"/>
                  </a:moveTo>
                  <a:lnTo>
                    <a:pt x="221234" y="0"/>
                  </a:lnTo>
                  <a:lnTo>
                    <a:pt x="176650" y="4495"/>
                  </a:lnTo>
                  <a:lnTo>
                    <a:pt x="135124" y="17387"/>
                  </a:lnTo>
                  <a:lnTo>
                    <a:pt x="97544" y="37785"/>
                  </a:lnTo>
                  <a:lnTo>
                    <a:pt x="64801" y="64801"/>
                  </a:lnTo>
                  <a:lnTo>
                    <a:pt x="37785" y="97544"/>
                  </a:lnTo>
                  <a:lnTo>
                    <a:pt x="17387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0" y="1106068"/>
                  </a:lnTo>
                  <a:lnTo>
                    <a:pt x="4495" y="1150651"/>
                  </a:lnTo>
                  <a:lnTo>
                    <a:pt x="17387" y="1192176"/>
                  </a:lnTo>
                  <a:lnTo>
                    <a:pt x="37785" y="1229753"/>
                  </a:lnTo>
                  <a:lnTo>
                    <a:pt x="64801" y="1262494"/>
                  </a:lnTo>
                  <a:lnTo>
                    <a:pt x="97544" y="1289507"/>
                  </a:lnTo>
                  <a:lnTo>
                    <a:pt x="135124" y="1309904"/>
                  </a:lnTo>
                  <a:lnTo>
                    <a:pt x="176650" y="1322795"/>
                  </a:lnTo>
                  <a:lnTo>
                    <a:pt x="221234" y="1327289"/>
                  </a:lnTo>
                  <a:lnTo>
                    <a:pt x="1106043" y="1327289"/>
                  </a:lnTo>
                  <a:lnTo>
                    <a:pt x="1150620" y="1322795"/>
                  </a:lnTo>
                  <a:lnTo>
                    <a:pt x="1192133" y="1309904"/>
                  </a:lnTo>
                  <a:lnTo>
                    <a:pt x="1229692" y="1289507"/>
                  </a:lnTo>
                  <a:lnTo>
                    <a:pt x="1262411" y="1262494"/>
                  </a:lnTo>
                  <a:lnTo>
                    <a:pt x="1289404" y="1229753"/>
                  </a:lnTo>
                  <a:lnTo>
                    <a:pt x="1309782" y="1192176"/>
                  </a:lnTo>
                  <a:lnTo>
                    <a:pt x="1322660" y="1150651"/>
                  </a:lnTo>
                  <a:lnTo>
                    <a:pt x="1327150" y="1106068"/>
                  </a:lnTo>
                  <a:lnTo>
                    <a:pt x="1327150" y="221234"/>
                  </a:lnTo>
                  <a:lnTo>
                    <a:pt x="1322660" y="176650"/>
                  </a:lnTo>
                  <a:lnTo>
                    <a:pt x="1309782" y="135124"/>
                  </a:lnTo>
                  <a:lnTo>
                    <a:pt x="1289404" y="97544"/>
                  </a:lnTo>
                  <a:lnTo>
                    <a:pt x="1262411" y="64801"/>
                  </a:lnTo>
                  <a:lnTo>
                    <a:pt x="1229692" y="37785"/>
                  </a:lnTo>
                  <a:lnTo>
                    <a:pt x="1192133" y="17387"/>
                  </a:lnTo>
                  <a:lnTo>
                    <a:pt x="1150620" y="4495"/>
                  </a:lnTo>
                  <a:lnTo>
                    <a:pt x="1106043" y="0"/>
                  </a:lnTo>
                  <a:close/>
                </a:path>
              </a:pathLst>
            </a:custGeom>
            <a:solidFill>
              <a:srgbClr val="AAB91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989833" y="5072506"/>
              <a:ext cx="1327150" cy="1327785"/>
            </a:xfrm>
            <a:custGeom>
              <a:avLst/>
              <a:gdLst/>
              <a:ahLst/>
              <a:cxnLst/>
              <a:rect l="l" t="t" r="r" b="b"/>
              <a:pathLst>
                <a:path w="1327150" h="1327785">
                  <a:moveTo>
                    <a:pt x="0" y="221234"/>
                  </a:moveTo>
                  <a:lnTo>
                    <a:pt x="4495" y="176650"/>
                  </a:lnTo>
                  <a:lnTo>
                    <a:pt x="17387" y="135124"/>
                  </a:lnTo>
                  <a:lnTo>
                    <a:pt x="37785" y="97544"/>
                  </a:lnTo>
                  <a:lnTo>
                    <a:pt x="64801" y="64801"/>
                  </a:lnTo>
                  <a:lnTo>
                    <a:pt x="97544" y="37785"/>
                  </a:lnTo>
                  <a:lnTo>
                    <a:pt x="135124" y="17387"/>
                  </a:lnTo>
                  <a:lnTo>
                    <a:pt x="176650" y="4495"/>
                  </a:lnTo>
                  <a:lnTo>
                    <a:pt x="221234" y="0"/>
                  </a:lnTo>
                  <a:lnTo>
                    <a:pt x="1106043" y="0"/>
                  </a:lnTo>
                  <a:lnTo>
                    <a:pt x="1150620" y="4495"/>
                  </a:lnTo>
                  <a:lnTo>
                    <a:pt x="1192133" y="17387"/>
                  </a:lnTo>
                  <a:lnTo>
                    <a:pt x="1229692" y="37785"/>
                  </a:lnTo>
                  <a:lnTo>
                    <a:pt x="1262411" y="64801"/>
                  </a:lnTo>
                  <a:lnTo>
                    <a:pt x="1289404" y="97544"/>
                  </a:lnTo>
                  <a:lnTo>
                    <a:pt x="1309782" y="135124"/>
                  </a:lnTo>
                  <a:lnTo>
                    <a:pt x="1322660" y="176650"/>
                  </a:lnTo>
                  <a:lnTo>
                    <a:pt x="1327150" y="221234"/>
                  </a:lnTo>
                  <a:lnTo>
                    <a:pt x="1327150" y="1106068"/>
                  </a:lnTo>
                  <a:lnTo>
                    <a:pt x="1322660" y="1150651"/>
                  </a:lnTo>
                  <a:lnTo>
                    <a:pt x="1309782" y="1192176"/>
                  </a:lnTo>
                  <a:lnTo>
                    <a:pt x="1289404" y="1229753"/>
                  </a:lnTo>
                  <a:lnTo>
                    <a:pt x="1262411" y="1262494"/>
                  </a:lnTo>
                  <a:lnTo>
                    <a:pt x="1229692" y="1289507"/>
                  </a:lnTo>
                  <a:lnTo>
                    <a:pt x="1192133" y="1309904"/>
                  </a:lnTo>
                  <a:lnTo>
                    <a:pt x="1150620" y="1322795"/>
                  </a:lnTo>
                  <a:lnTo>
                    <a:pt x="1106043" y="1327289"/>
                  </a:lnTo>
                  <a:lnTo>
                    <a:pt x="221234" y="1327289"/>
                  </a:lnTo>
                  <a:lnTo>
                    <a:pt x="176650" y="1322795"/>
                  </a:lnTo>
                  <a:lnTo>
                    <a:pt x="135124" y="1309904"/>
                  </a:lnTo>
                  <a:lnTo>
                    <a:pt x="97544" y="1289507"/>
                  </a:lnTo>
                  <a:lnTo>
                    <a:pt x="64801" y="1262494"/>
                  </a:lnTo>
                  <a:lnTo>
                    <a:pt x="37785" y="1229753"/>
                  </a:lnTo>
                  <a:lnTo>
                    <a:pt x="17387" y="1192176"/>
                  </a:lnTo>
                  <a:lnTo>
                    <a:pt x="4495" y="1150651"/>
                  </a:lnTo>
                  <a:lnTo>
                    <a:pt x="0" y="1106068"/>
                  </a:lnTo>
                  <a:lnTo>
                    <a:pt x="0" y="22123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3150489" y="5309438"/>
            <a:ext cx="1005840" cy="802005"/>
          </a:xfrm>
          <a:prstGeom prst="rect">
            <a:avLst/>
          </a:prstGeom>
        </p:spPr>
        <p:txBody>
          <a:bodyPr wrap="square" lIns="0" tIns="36195" rIns="0" bIns="0" rtlCol="0" vert="horz">
            <a:spAutoFit/>
          </a:bodyPr>
          <a:lstStyle/>
          <a:p>
            <a:pPr algn="just" marL="45720" marR="5080" indent="-33655">
              <a:lnSpc>
                <a:spcPct val="91400"/>
              </a:lnSpc>
              <a:spcBef>
                <a:spcPts val="285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Moyens</a:t>
            </a:r>
            <a:r>
              <a:rPr dirty="0" sz="1800" spc="-8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et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modalités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travail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68883" y="1048892"/>
            <a:ext cx="8239125" cy="54019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3622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contrat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ville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étant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contractualisation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impliquant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différents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acteurs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repose </a:t>
            </a:r>
            <a:r>
              <a:rPr dirty="0" sz="1800">
                <a:latin typeface="Calibri"/>
                <a:cs typeface="Calibri"/>
              </a:rPr>
              <a:t>sur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place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participation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habitants,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d’où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évaluation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participative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» </a:t>
            </a:r>
            <a:r>
              <a:rPr dirty="0" sz="1800">
                <a:latin typeface="Calibri"/>
                <a:cs typeface="Calibri"/>
              </a:rPr>
              <a:t>(collective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/</a:t>
            </a:r>
            <a:r>
              <a:rPr dirty="0" sz="1800" spc="-6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interacteurs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interinstitutionnels).</a:t>
            </a:r>
            <a:endParaRPr sz="1800">
              <a:latin typeface="Calibri"/>
              <a:cs typeface="Calibri"/>
            </a:endParaRPr>
          </a:p>
          <a:p>
            <a:pPr marL="12700" marR="386715">
              <a:lnSpc>
                <a:spcPct val="100000"/>
              </a:lnSpc>
              <a:spcBef>
                <a:spcPts val="805"/>
              </a:spcBef>
            </a:pPr>
            <a:r>
              <a:rPr dirty="0" sz="1800" spc="-30">
                <a:latin typeface="Calibri"/>
                <a:cs typeface="Calibri"/>
              </a:rPr>
              <a:t>L’évaluation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participative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repose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tout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au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long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démarche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sur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participation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des </a:t>
            </a:r>
            <a:r>
              <a:rPr dirty="0" sz="1800">
                <a:latin typeface="Calibri"/>
                <a:cs typeface="Calibri"/>
              </a:rPr>
              <a:t>parties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prenantes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(de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politique,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dispositif,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démarche…).</a:t>
            </a:r>
            <a:endParaRPr sz="1800">
              <a:latin typeface="Calibri"/>
              <a:cs typeface="Calibri"/>
            </a:endParaRPr>
          </a:p>
          <a:p>
            <a:pPr marL="756285" marR="274320" indent="-287020">
              <a:lnSpc>
                <a:spcPct val="100000"/>
              </a:lnSpc>
              <a:spcBef>
                <a:spcPts val="805"/>
              </a:spcBef>
              <a:buFont typeface="Wingdings"/>
              <a:buChar char=""/>
              <a:tabLst>
                <a:tab pos="756285" algn="l"/>
              </a:tabLst>
            </a:pPr>
            <a:r>
              <a:rPr dirty="0" sz="1800">
                <a:latin typeface="Calibri"/>
                <a:cs typeface="Calibri"/>
              </a:rPr>
              <a:t>Notion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prenantes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: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Tout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groupe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ou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individu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qui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peut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influer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sur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la </a:t>
            </a:r>
            <a:r>
              <a:rPr dirty="0" sz="1800">
                <a:latin typeface="Calibri"/>
                <a:cs typeface="Calibri"/>
              </a:rPr>
              <a:t>réalisation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objectifs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d’une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organisation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ou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être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concerné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cette </a:t>
            </a:r>
            <a:r>
              <a:rPr dirty="0" sz="1800">
                <a:latin typeface="Calibri"/>
                <a:cs typeface="Calibri"/>
              </a:rPr>
              <a:t>réalisation</a:t>
            </a:r>
            <a:r>
              <a:rPr dirty="0" sz="1800" spc="-10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».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dirty="0" sz="1800" spc="-30">
                <a:latin typeface="Calibri"/>
                <a:cs typeface="Calibri"/>
              </a:rPr>
              <a:t>L’évaluation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participative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offre</a:t>
            </a:r>
            <a:r>
              <a:rPr dirty="0" sz="1800" spc="-7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plusieurs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avantages</a:t>
            </a:r>
            <a:r>
              <a:rPr dirty="0" sz="1800" spc="-7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  <a:p>
            <a:pPr marL="636270" indent="-166370">
              <a:lnSpc>
                <a:spcPct val="100000"/>
              </a:lnSpc>
              <a:spcBef>
                <a:spcPts val="805"/>
              </a:spcBef>
              <a:buChar char="•"/>
              <a:tabLst>
                <a:tab pos="636270" algn="l"/>
              </a:tabLst>
            </a:pPr>
            <a:r>
              <a:rPr dirty="0" sz="1800">
                <a:latin typeface="Calibri"/>
                <a:cs typeface="Calibri"/>
              </a:rPr>
              <a:t>Engager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partenaires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autour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d’une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réflexion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critique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concernant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leurs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projets</a:t>
            </a:r>
            <a:endParaRPr sz="18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dirty="0" sz="1800" spc="-10">
                <a:latin typeface="Calibri"/>
                <a:cs typeface="Calibri"/>
              </a:rPr>
              <a:t>communs</a:t>
            </a:r>
            <a:endParaRPr sz="1800">
              <a:latin typeface="Calibri"/>
              <a:cs typeface="Calibri"/>
            </a:endParaRPr>
          </a:p>
          <a:p>
            <a:pPr marL="635000" indent="-165100">
              <a:lnSpc>
                <a:spcPct val="100000"/>
              </a:lnSpc>
              <a:spcBef>
                <a:spcPts val="805"/>
              </a:spcBef>
              <a:buChar char="•"/>
              <a:tabLst>
                <a:tab pos="635000" algn="l"/>
              </a:tabLst>
            </a:pPr>
            <a:r>
              <a:rPr dirty="0" sz="1800" spc="-10">
                <a:latin typeface="Calibri"/>
                <a:cs typeface="Calibri"/>
              </a:rPr>
              <a:t>Favoriser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l’appropriation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collective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démarche</a:t>
            </a:r>
            <a:r>
              <a:rPr dirty="0" sz="1800" spc="-20">
                <a:latin typeface="Calibri"/>
                <a:cs typeface="Calibri"/>
              </a:rPr>
              <a:t> d’évaluation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résultats</a:t>
            </a:r>
            <a:endParaRPr sz="18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: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«</a:t>
            </a:r>
            <a:r>
              <a:rPr dirty="0" sz="1800" spc="-2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Une</a:t>
            </a:r>
            <a:r>
              <a:rPr dirty="0" sz="1800" spc="-1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personne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sera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plus</a:t>
            </a:r>
            <a:r>
              <a:rPr dirty="0" sz="1800" spc="-1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apte à</a:t>
            </a:r>
            <a:r>
              <a:rPr dirty="0" sz="1800" spc="-2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se</a:t>
            </a:r>
            <a:r>
              <a:rPr dirty="0" sz="1800" spc="-1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servir</a:t>
            </a:r>
            <a:r>
              <a:rPr dirty="0" sz="1800" spc="-25" i="1">
                <a:latin typeface="Calibri"/>
                <a:cs typeface="Calibri"/>
              </a:rPr>
              <a:t> </a:t>
            </a:r>
            <a:r>
              <a:rPr dirty="0" sz="1800" spc="-10" i="1">
                <a:latin typeface="Calibri"/>
                <a:cs typeface="Calibri"/>
              </a:rPr>
              <a:t>d’une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évaluation</a:t>
            </a:r>
            <a:r>
              <a:rPr dirty="0" sz="1800" spc="-1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si</a:t>
            </a:r>
            <a:r>
              <a:rPr dirty="0" sz="1800" spc="-1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elle</a:t>
            </a:r>
            <a:r>
              <a:rPr dirty="0" sz="1800" spc="-2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y</a:t>
            </a:r>
            <a:r>
              <a:rPr dirty="0" sz="1800" spc="-2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a</a:t>
            </a:r>
            <a:r>
              <a:rPr dirty="0" sz="1800" spc="-5" i="1">
                <a:latin typeface="Calibri"/>
                <a:cs typeface="Calibri"/>
              </a:rPr>
              <a:t> </a:t>
            </a:r>
            <a:r>
              <a:rPr dirty="0" sz="1800" spc="-10" i="1">
                <a:latin typeface="Calibri"/>
                <a:cs typeface="Calibri"/>
              </a:rPr>
              <a:t>participé</a:t>
            </a:r>
            <a:endParaRPr sz="18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dirty="0" sz="1800" spc="-10" i="1">
                <a:latin typeface="Calibri"/>
                <a:cs typeface="Calibri"/>
              </a:rPr>
              <a:t>activement.</a:t>
            </a:r>
            <a:r>
              <a:rPr dirty="0" sz="1800" spc="-35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»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-</a:t>
            </a:r>
            <a:r>
              <a:rPr dirty="0" sz="1800" spc="37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Michael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i="1">
                <a:latin typeface="Calibri"/>
                <a:cs typeface="Calibri"/>
              </a:rPr>
              <a:t>Quinn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spc="-10" i="1">
                <a:latin typeface="Calibri"/>
                <a:cs typeface="Calibri"/>
              </a:rPr>
              <a:t>Patton</a:t>
            </a:r>
            <a:r>
              <a:rPr dirty="0" sz="1800" spc="-20" i="1">
                <a:latin typeface="Calibri"/>
                <a:cs typeface="Calibri"/>
              </a:rPr>
              <a:t> </a:t>
            </a:r>
            <a:r>
              <a:rPr dirty="0" sz="1800" spc="-10" i="1">
                <a:latin typeface="Calibri"/>
                <a:cs typeface="Calibri"/>
              </a:rPr>
              <a:t>(1997).</a:t>
            </a:r>
            <a:endParaRPr sz="1800">
              <a:latin typeface="Calibri"/>
              <a:cs typeface="Calibri"/>
            </a:endParaRPr>
          </a:p>
          <a:p>
            <a:pPr marL="635000" indent="-165100">
              <a:lnSpc>
                <a:spcPct val="100000"/>
              </a:lnSpc>
              <a:spcBef>
                <a:spcPts val="795"/>
              </a:spcBef>
              <a:buChar char="•"/>
              <a:tabLst>
                <a:tab pos="635000" algn="l"/>
              </a:tabLst>
            </a:pPr>
            <a:r>
              <a:rPr dirty="0" sz="1800">
                <a:latin typeface="Calibri"/>
                <a:cs typeface="Calibri"/>
              </a:rPr>
              <a:t>Assurer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plus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grande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cohérence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entre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l’évaluation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plan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d’action</a:t>
            </a:r>
            <a:r>
              <a:rPr dirty="0" sz="1800" spc="-25">
                <a:latin typeface="Calibri"/>
                <a:cs typeface="Calibri"/>
              </a:rPr>
              <a:t> du</a:t>
            </a:r>
            <a:endParaRPr sz="18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dirty="0" sz="1800" spc="-10">
                <a:latin typeface="Calibri"/>
                <a:cs typeface="Calibri"/>
              </a:rPr>
              <a:t>regroupement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partenaires</a:t>
            </a:r>
            <a:endParaRPr sz="1800">
              <a:latin typeface="Calibri"/>
              <a:cs typeface="Calibri"/>
            </a:endParaRPr>
          </a:p>
          <a:p>
            <a:pPr marL="635000" indent="-165100">
              <a:lnSpc>
                <a:spcPct val="100000"/>
              </a:lnSpc>
              <a:spcBef>
                <a:spcPts val="800"/>
              </a:spcBef>
              <a:buChar char="•"/>
              <a:tabLst>
                <a:tab pos="635000" algn="l"/>
              </a:tabLst>
            </a:pPr>
            <a:r>
              <a:rPr dirty="0" sz="1800" spc="-10">
                <a:latin typeface="Calibri"/>
                <a:cs typeface="Calibri"/>
              </a:rPr>
              <a:t>Entendre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voix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parties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prenantes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qui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sont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souvent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moins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consultées.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2105914" y="359790"/>
            <a:ext cx="458279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b="1">
                <a:latin typeface="Arial"/>
                <a:cs typeface="Arial"/>
              </a:rPr>
              <a:t>Évaluation</a:t>
            </a:r>
            <a:r>
              <a:rPr dirty="0" sz="3200" spc="-80" b="1">
                <a:latin typeface="Arial"/>
                <a:cs typeface="Arial"/>
              </a:rPr>
              <a:t> </a:t>
            </a:r>
            <a:r>
              <a:rPr dirty="0" sz="3200" spc="-10" b="1">
                <a:latin typeface="Arial"/>
                <a:cs typeface="Arial"/>
              </a:rPr>
              <a:t>participative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 marL="7620">
              <a:lnSpc>
                <a:spcPts val="4105"/>
              </a:lnSpc>
              <a:spcBef>
                <a:spcPts val="100"/>
              </a:spcBef>
            </a:pPr>
            <a:r>
              <a:rPr dirty="0" b="1">
                <a:latin typeface="Calibri"/>
                <a:cs typeface="Calibri"/>
              </a:rPr>
              <a:t>Les</a:t>
            </a:r>
            <a:r>
              <a:rPr dirty="0" spc="-114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composantes</a:t>
            </a:r>
            <a:r>
              <a:rPr dirty="0" spc="-10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d’une</a:t>
            </a:r>
            <a:r>
              <a:rPr dirty="0" spc="-11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évaluation</a:t>
            </a:r>
          </a:p>
          <a:p>
            <a:pPr algn="ctr" marL="6985" marR="2540">
              <a:lnSpc>
                <a:spcPts val="4105"/>
              </a:lnSpc>
            </a:pPr>
            <a:r>
              <a:rPr dirty="0" spc="-10" b="1">
                <a:latin typeface="Calibri"/>
                <a:cs typeface="Calibri"/>
              </a:rPr>
              <a:t>participative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8815" y="1556384"/>
            <a:ext cx="7861300" cy="49650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76200" marR="43180" indent="342265">
              <a:lnSpc>
                <a:spcPct val="100000"/>
              </a:lnSpc>
              <a:spcBef>
                <a:spcPts val="105"/>
              </a:spcBef>
              <a:buClr>
                <a:srgbClr val="008FD1"/>
              </a:buClr>
              <a:buFont typeface="Wingdings"/>
              <a:buChar char=""/>
              <a:tabLst>
                <a:tab pos="418465" algn="l"/>
              </a:tabLst>
            </a:pPr>
            <a:r>
              <a:rPr dirty="0" sz="2000">
                <a:latin typeface="Calibri"/>
                <a:cs typeface="Calibri"/>
              </a:rPr>
              <a:t>Ce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disent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textes </a:t>
            </a:r>
            <a:r>
              <a:rPr dirty="0" sz="2000">
                <a:latin typeface="Calibri"/>
                <a:cs typeface="Calibri"/>
              </a:rPr>
              <a:t>: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35">
                <a:latin typeface="Calibri"/>
                <a:cs typeface="Calibri"/>
              </a:rPr>
              <a:t>L’évaluation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doit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être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pilotée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par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instance. </a:t>
            </a:r>
            <a:r>
              <a:rPr dirty="0" sz="2000">
                <a:latin typeface="Calibri"/>
                <a:cs typeface="Calibri"/>
              </a:rPr>
              <a:t>Elle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pose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cadre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valide,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lien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enjeux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du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ville.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L’instance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pilotage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délègue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démarche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d’évaluation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structure</a:t>
            </a:r>
            <a:r>
              <a:rPr dirty="0" sz="2000" spc="-40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locale</a:t>
            </a:r>
            <a:endParaRPr sz="200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</a:pPr>
            <a:r>
              <a:rPr dirty="0" sz="2000" spc="-20" b="1">
                <a:latin typeface="Calibri"/>
                <a:cs typeface="Calibri"/>
              </a:rPr>
              <a:t>d’évaluation</a:t>
            </a:r>
            <a:r>
              <a:rPr dirty="0" sz="2000" spc="-70" b="1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(qui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sera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chargée</a:t>
            </a:r>
            <a:r>
              <a:rPr dirty="0" sz="2000" spc="-70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d’assurer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lien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avec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l’ONPV).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40"/>
              </a:spcBef>
            </a:pPr>
            <a:endParaRPr sz="2000">
              <a:latin typeface="Calibri"/>
              <a:cs typeface="Calibri"/>
            </a:endParaRPr>
          </a:p>
          <a:p>
            <a:pPr marL="418465" indent="-342265">
              <a:lnSpc>
                <a:spcPct val="100000"/>
              </a:lnSpc>
              <a:buClr>
                <a:srgbClr val="008FD1"/>
              </a:buClr>
              <a:buFont typeface="Wingdings"/>
              <a:buChar char=""/>
              <a:tabLst>
                <a:tab pos="418465" algn="l"/>
              </a:tabLst>
            </a:pP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fait,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l’évaluation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doit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être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conçue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comme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démarche</a:t>
            </a:r>
            <a:r>
              <a:rPr dirty="0" sz="2000" spc="-40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collective.</a:t>
            </a:r>
            <a:endParaRPr sz="2000">
              <a:latin typeface="Calibri"/>
              <a:cs typeface="Calibri"/>
            </a:endParaRPr>
          </a:p>
          <a:p>
            <a:pPr marL="76200" marR="137160" indent="342265">
              <a:lnSpc>
                <a:spcPct val="100000"/>
              </a:lnSpc>
              <a:buClr>
                <a:srgbClr val="008FD1"/>
              </a:buClr>
              <a:buFont typeface="Wingdings"/>
              <a:buChar char=""/>
              <a:tabLst>
                <a:tab pos="418465" algn="l"/>
              </a:tabLst>
            </a:pPr>
            <a:r>
              <a:rPr dirty="0" sz="2000" spc="-20" b="1">
                <a:latin typeface="Calibri"/>
                <a:cs typeface="Calibri"/>
              </a:rPr>
              <a:t>Trois</a:t>
            </a:r>
            <a:r>
              <a:rPr dirty="0" sz="2000" spc="-7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grandes</a:t>
            </a:r>
            <a:r>
              <a:rPr dirty="0" sz="2000" spc="-5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étapes</a:t>
            </a:r>
            <a:r>
              <a:rPr dirty="0" sz="2000" spc="-5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organisent</a:t>
            </a:r>
            <a:r>
              <a:rPr dirty="0" sz="2000" spc="-70" b="1">
                <a:latin typeface="Calibri"/>
                <a:cs typeface="Calibri"/>
              </a:rPr>
              <a:t> </a:t>
            </a:r>
            <a:r>
              <a:rPr dirty="0" sz="2000" spc="-20" b="1">
                <a:latin typeface="Calibri"/>
                <a:cs typeface="Calibri"/>
              </a:rPr>
              <a:t>l’évaluation</a:t>
            </a:r>
            <a:r>
              <a:rPr dirty="0" sz="2000" spc="-55" b="1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: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1</a:t>
            </a:r>
            <a:r>
              <a:rPr dirty="0" baseline="25641" sz="1950">
                <a:latin typeface="Calibri"/>
                <a:cs typeface="Calibri"/>
              </a:rPr>
              <a:t>ère</a:t>
            </a:r>
            <a:r>
              <a:rPr dirty="0" baseline="25641" sz="1950" spc="127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partie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réfléchir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et </a:t>
            </a:r>
            <a:r>
              <a:rPr dirty="0" sz="2000">
                <a:latin typeface="Calibri"/>
                <a:cs typeface="Calibri"/>
              </a:rPr>
              <a:t>planifier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démarche,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2</a:t>
            </a:r>
            <a:r>
              <a:rPr dirty="0" baseline="25641" sz="1950">
                <a:latin typeface="Calibri"/>
                <a:cs typeface="Calibri"/>
              </a:rPr>
              <a:t>ème</a:t>
            </a:r>
            <a:r>
              <a:rPr dirty="0" baseline="25641" sz="1950" spc="172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partie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:</a:t>
            </a:r>
            <a:r>
              <a:rPr dirty="0" sz="2000" spc="38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collecter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analyser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données,</a:t>
            </a:r>
            <a:r>
              <a:rPr dirty="0" sz="2000" spc="37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3</a:t>
            </a:r>
            <a:r>
              <a:rPr dirty="0" baseline="25641" sz="1950" spc="-30">
                <a:latin typeface="Calibri"/>
                <a:cs typeface="Calibri"/>
              </a:rPr>
              <a:t>ème </a:t>
            </a:r>
            <a:r>
              <a:rPr dirty="0" sz="2000">
                <a:latin typeface="Calibri"/>
                <a:cs typeface="Calibri"/>
              </a:rPr>
              <a:t>étape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: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partager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utiliser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résultats.</a:t>
            </a:r>
            <a:endParaRPr sz="2000">
              <a:latin typeface="Calibri"/>
              <a:cs typeface="Calibri"/>
            </a:endParaRPr>
          </a:p>
          <a:p>
            <a:pPr marL="418465" indent="-342265">
              <a:lnSpc>
                <a:spcPct val="100000"/>
              </a:lnSpc>
              <a:spcBef>
                <a:spcPts val="2400"/>
              </a:spcBef>
              <a:buClr>
                <a:srgbClr val="008FD1"/>
              </a:buClr>
              <a:buFont typeface="Wingdings"/>
              <a:buChar char=""/>
              <a:tabLst>
                <a:tab pos="418465" algn="l"/>
              </a:tabLst>
            </a:pPr>
            <a:r>
              <a:rPr dirty="0" sz="2000" b="1">
                <a:latin typeface="Calibri"/>
                <a:cs typeface="Calibri"/>
              </a:rPr>
              <a:t>Les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questions</a:t>
            </a:r>
            <a:r>
              <a:rPr dirty="0" sz="2000" spc="-4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à</a:t>
            </a:r>
            <a:r>
              <a:rPr dirty="0" sz="2000" spc="-2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se</a:t>
            </a:r>
            <a:r>
              <a:rPr dirty="0" sz="2000" spc="-3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poser</a:t>
            </a:r>
            <a:r>
              <a:rPr dirty="0" sz="2000" spc="-30" b="1">
                <a:latin typeface="Calibri"/>
                <a:cs typeface="Calibri"/>
              </a:rPr>
              <a:t> </a:t>
            </a:r>
            <a:r>
              <a:rPr dirty="0" sz="2000" spc="-50">
                <a:latin typeface="Calibri"/>
                <a:cs typeface="Calibri"/>
              </a:rPr>
              <a:t>:</a:t>
            </a:r>
            <a:endParaRPr sz="2000">
              <a:latin typeface="Calibri"/>
              <a:cs typeface="Calibri"/>
            </a:endParaRPr>
          </a:p>
          <a:p>
            <a:pPr lvl="1" marL="532765" indent="-342265">
              <a:lnSpc>
                <a:spcPct val="100000"/>
              </a:lnSpc>
              <a:buClr>
                <a:srgbClr val="008FD1"/>
              </a:buClr>
              <a:buFont typeface="Wingdings"/>
              <a:buChar char=""/>
              <a:tabLst>
                <a:tab pos="532765" algn="l"/>
              </a:tabLst>
            </a:pPr>
            <a:r>
              <a:rPr dirty="0" sz="2000">
                <a:latin typeface="Calibri"/>
                <a:cs typeface="Calibri"/>
              </a:rPr>
              <a:t>Qui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participe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?</a:t>
            </a:r>
            <a:r>
              <a:rPr dirty="0" sz="2000" spc="-7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quelles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étapes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(cf.</a:t>
            </a:r>
            <a:r>
              <a:rPr dirty="0" sz="2000" spc="-6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diapositive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suivante).</a:t>
            </a:r>
            <a:endParaRPr sz="2000">
              <a:latin typeface="Calibri"/>
              <a:cs typeface="Calibri"/>
            </a:endParaRPr>
          </a:p>
          <a:p>
            <a:pPr lvl="1" marL="532765" indent="-342265">
              <a:lnSpc>
                <a:spcPct val="100000"/>
              </a:lnSpc>
              <a:spcBef>
                <a:spcPts val="5"/>
              </a:spcBef>
              <a:buClr>
                <a:srgbClr val="008FD1"/>
              </a:buClr>
              <a:buFont typeface="Wingdings"/>
              <a:buChar char=""/>
              <a:tabLst>
                <a:tab pos="532765" algn="l"/>
              </a:tabLst>
            </a:pPr>
            <a:r>
              <a:rPr dirty="0" sz="2000">
                <a:latin typeface="Calibri"/>
                <a:cs typeface="Calibri"/>
              </a:rPr>
              <a:t>Qui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anime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5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  <a:p>
            <a:pPr lvl="1" marL="532765" indent="-342265">
              <a:lnSpc>
                <a:spcPct val="100000"/>
              </a:lnSpc>
              <a:buClr>
                <a:srgbClr val="008FD1"/>
              </a:buClr>
              <a:buFont typeface="Wingdings"/>
              <a:buChar char=""/>
              <a:tabLst>
                <a:tab pos="532765" algn="l"/>
              </a:tabLst>
            </a:pPr>
            <a:r>
              <a:rPr dirty="0" sz="2000">
                <a:latin typeface="Calibri"/>
                <a:cs typeface="Calibri"/>
              </a:rPr>
              <a:t>Quelle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place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différentes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parties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prenantes?</a:t>
            </a:r>
            <a:endParaRPr sz="2000">
              <a:latin typeface="Calibri"/>
              <a:cs typeface="Calibri"/>
            </a:endParaRPr>
          </a:p>
          <a:p>
            <a:pPr lvl="1" marL="532765" indent="-342265">
              <a:lnSpc>
                <a:spcPct val="100000"/>
              </a:lnSpc>
              <a:buClr>
                <a:srgbClr val="008FD1"/>
              </a:buClr>
              <a:buFont typeface="Wingdings"/>
              <a:buChar char=""/>
              <a:tabLst>
                <a:tab pos="532765" algn="l"/>
              </a:tabLst>
            </a:pPr>
            <a:r>
              <a:rPr dirty="0" sz="2000" spc="-10">
                <a:latin typeface="Calibri"/>
                <a:cs typeface="Calibri"/>
              </a:rPr>
              <a:t>Intérêt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quel</a:t>
            </a:r>
            <a:r>
              <a:rPr dirty="0" sz="2000" spc="-7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moment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faire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intervenir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</a:t>
            </a:r>
            <a:r>
              <a:rPr dirty="0" sz="2000" spc="-6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tiers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extérieur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5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  <a:p>
            <a:pPr lvl="1" marL="532765" indent="-342265">
              <a:lnSpc>
                <a:spcPct val="100000"/>
              </a:lnSpc>
              <a:buClr>
                <a:srgbClr val="008FD1"/>
              </a:buClr>
              <a:buFont typeface="Wingdings"/>
              <a:buChar char=""/>
              <a:tabLst>
                <a:tab pos="532765" algn="l"/>
              </a:tabLst>
            </a:pPr>
            <a:r>
              <a:rPr dirty="0" sz="2000" spc="-50">
                <a:latin typeface="Calibri"/>
                <a:cs typeface="Calibri"/>
              </a:rPr>
              <a:t>…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pic>
        <p:nvPicPr>
          <p:cNvPr id="5" name="object 5" descr="Une image contenant texte, capture d’écran, Police, diagramme  Le contenu généré par l’IA peut être incorrect.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54200" y="777875"/>
            <a:ext cx="5435600" cy="5302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383282" y="259156"/>
            <a:ext cx="437705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="1">
                <a:latin typeface="Calibri"/>
                <a:cs typeface="Calibri"/>
              </a:rPr>
              <a:t>Les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chaines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d’intention</a:t>
            </a:r>
          </a:p>
        </p:txBody>
      </p:sp>
      <p:sp>
        <p:nvSpPr>
          <p:cNvPr id="3" name="object 3"/>
          <p:cNvSpPr/>
          <p:nvPr/>
        </p:nvSpPr>
        <p:spPr>
          <a:xfrm>
            <a:off x="424446" y="3071622"/>
            <a:ext cx="1276350" cy="1975485"/>
          </a:xfrm>
          <a:custGeom>
            <a:avLst/>
            <a:gdLst/>
            <a:ahLst/>
            <a:cxnLst/>
            <a:rect l="l" t="t" r="r" b="b"/>
            <a:pathLst>
              <a:path w="1276350" h="1975485">
                <a:moveTo>
                  <a:pt x="1148194" y="0"/>
                </a:moveTo>
                <a:lnTo>
                  <a:pt x="127584" y="0"/>
                </a:lnTo>
                <a:lnTo>
                  <a:pt x="77924" y="10031"/>
                </a:lnTo>
                <a:lnTo>
                  <a:pt x="37369" y="37385"/>
                </a:lnTo>
                <a:lnTo>
                  <a:pt x="10026" y="77956"/>
                </a:lnTo>
                <a:lnTo>
                  <a:pt x="0" y="127635"/>
                </a:lnTo>
                <a:lnTo>
                  <a:pt x="0" y="1847850"/>
                </a:lnTo>
                <a:lnTo>
                  <a:pt x="10026" y="1897528"/>
                </a:lnTo>
                <a:lnTo>
                  <a:pt x="37369" y="1938099"/>
                </a:lnTo>
                <a:lnTo>
                  <a:pt x="77924" y="1965453"/>
                </a:lnTo>
                <a:lnTo>
                  <a:pt x="127584" y="1975484"/>
                </a:lnTo>
                <a:lnTo>
                  <a:pt x="1148194" y="1975484"/>
                </a:lnTo>
                <a:lnTo>
                  <a:pt x="1197873" y="1965453"/>
                </a:lnTo>
                <a:lnTo>
                  <a:pt x="1238443" y="1938099"/>
                </a:lnTo>
                <a:lnTo>
                  <a:pt x="1265798" y="1897528"/>
                </a:lnTo>
                <a:lnTo>
                  <a:pt x="1275829" y="1847850"/>
                </a:lnTo>
                <a:lnTo>
                  <a:pt x="1275829" y="127635"/>
                </a:lnTo>
                <a:lnTo>
                  <a:pt x="1265798" y="77956"/>
                </a:lnTo>
                <a:lnTo>
                  <a:pt x="1238443" y="37385"/>
                </a:lnTo>
                <a:lnTo>
                  <a:pt x="1197873" y="10031"/>
                </a:lnTo>
                <a:lnTo>
                  <a:pt x="1148194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26795" y="3380943"/>
            <a:ext cx="1071880" cy="130492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2065" marR="5080" indent="-635">
              <a:lnSpc>
                <a:spcPct val="91600"/>
              </a:lnSpc>
              <a:spcBef>
                <a:spcPts val="280"/>
              </a:spcBef>
            </a:pP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L’intention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(ce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qui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0">
                <a:solidFill>
                  <a:srgbClr val="FFFFFF"/>
                </a:solidFill>
                <a:latin typeface="Calibri"/>
                <a:cs typeface="Calibri"/>
              </a:rPr>
              <a:t>doit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changer,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l’état</a:t>
            </a:r>
            <a:r>
              <a:rPr dirty="0" sz="1800" spc="-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à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atteindre)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27783" y="3901185"/>
            <a:ext cx="270510" cy="316865"/>
          </a:xfrm>
          <a:custGeom>
            <a:avLst/>
            <a:gdLst/>
            <a:ahLst/>
            <a:cxnLst/>
            <a:rect l="l" t="t" r="r" b="b"/>
            <a:pathLst>
              <a:path w="270510" h="316864">
                <a:moveTo>
                  <a:pt x="135255" y="0"/>
                </a:moveTo>
                <a:lnTo>
                  <a:pt x="135255" y="63245"/>
                </a:lnTo>
                <a:lnTo>
                  <a:pt x="0" y="63245"/>
                </a:lnTo>
                <a:lnTo>
                  <a:pt x="0" y="253111"/>
                </a:lnTo>
                <a:lnTo>
                  <a:pt x="135255" y="253111"/>
                </a:lnTo>
                <a:lnTo>
                  <a:pt x="135255" y="316356"/>
                </a:lnTo>
                <a:lnTo>
                  <a:pt x="270510" y="158241"/>
                </a:lnTo>
                <a:lnTo>
                  <a:pt x="135255" y="0"/>
                </a:lnTo>
                <a:close/>
              </a:path>
            </a:pathLst>
          </a:custGeom>
          <a:solidFill>
            <a:srgbClr val="B5CA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210561" y="3071622"/>
            <a:ext cx="1275715" cy="1975485"/>
          </a:xfrm>
          <a:custGeom>
            <a:avLst/>
            <a:gdLst/>
            <a:ahLst/>
            <a:cxnLst/>
            <a:rect l="l" t="t" r="r" b="b"/>
            <a:pathLst>
              <a:path w="1275714" h="1975485">
                <a:moveTo>
                  <a:pt x="1148207" y="0"/>
                </a:moveTo>
                <a:lnTo>
                  <a:pt x="127507" y="0"/>
                </a:lnTo>
                <a:lnTo>
                  <a:pt x="77849" y="10031"/>
                </a:lnTo>
                <a:lnTo>
                  <a:pt x="37322" y="37385"/>
                </a:lnTo>
                <a:lnTo>
                  <a:pt x="10011" y="77956"/>
                </a:lnTo>
                <a:lnTo>
                  <a:pt x="0" y="127635"/>
                </a:lnTo>
                <a:lnTo>
                  <a:pt x="0" y="1847850"/>
                </a:lnTo>
                <a:lnTo>
                  <a:pt x="10011" y="1897528"/>
                </a:lnTo>
                <a:lnTo>
                  <a:pt x="37322" y="1938099"/>
                </a:lnTo>
                <a:lnTo>
                  <a:pt x="77849" y="1965453"/>
                </a:lnTo>
                <a:lnTo>
                  <a:pt x="127507" y="1975484"/>
                </a:lnTo>
                <a:lnTo>
                  <a:pt x="1148207" y="1975484"/>
                </a:lnTo>
                <a:lnTo>
                  <a:pt x="1197812" y="1965453"/>
                </a:lnTo>
                <a:lnTo>
                  <a:pt x="1238345" y="1938099"/>
                </a:lnTo>
                <a:lnTo>
                  <a:pt x="1265685" y="1897528"/>
                </a:lnTo>
                <a:lnTo>
                  <a:pt x="1275714" y="1847850"/>
                </a:lnTo>
                <a:lnTo>
                  <a:pt x="1275714" y="127635"/>
                </a:lnTo>
                <a:lnTo>
                  <a:pt x="1265685" y="77956"/>
                </a:lnTo>
                <a:lnTo>
                  <a:pt x="1238345" y="37385"/>
                </a:lnTo>
                <a:lnTo>
                  <a:pt x="1197812" y="10031"/>
                </a:lnTo>
                <a:lnTo>
                  <a:pt x="114820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329942" y="3200146"/>
            <a:ext cx="1038225" cy="16681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86055">
              <a:lnSpc>
                <a:spcPts val="2065"/>
              </a:lnSpc>
              <a:spcBef>
                <a:spcPts val="100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dirty="0" sz="1800" spc="-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0">
                <a:solidFill>
                  <a:srgbClr val="FFFFFF"/>
                </a:solidFill>
                <a:latin typeface="Calibri"/>
                <a:cs typeface="Calibri"/>
              </a:rPr>
              <a:t>plan</a:t>
            </a:r>
            <a:endParaRPr sz="1800">
              <a:latin typeface="Calibri"/>
              <a:cs typeface="Calibri"/>
            </a:endParaRPr>
          </a:p>
          <a:p>
            <a:pPr marL="12700" marR="5080" indent="92710">
              <a:lnSpc>
                <a:spcPct val="91900"/>
              </a:lnSpc>
              <a:spcBef>
                <a:spcPts val="75"/>
              </a:spcBef>
            </a:pP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d’actions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(ce</a:t>
            </a:r>
            <a:r>
              <a:rPr dirty="0" sz="16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que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Calibri"/>
                <a:cs typeface="Calibri"/>
              </a:rPr>
              <a:t>l’on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souhaite mettre</a:t>
            </a:r>
            <a:r>
              <a:rPr dirty="0" sz="1600" spc="-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35">
                <a:solidFill>
                  <a:srgbClr val="FFFFFF"/>
                </a:solidFill>
                <a:latin typeface="Calibri"/>
                <a:cs typeface="Calibri"/>
              </a:rPr>
              <a:t>en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place</a:t>
            </a:r>
            <a:r>
              <a:rPr dirty="0" sz="16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dirty="0" sz="16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endParaRPr sz="1600">
              <a:latin typeface="Calibri"/>
              <a:cs typeface="Calibri"/>
            </a:endParaRPr>
          </a:p>
          <a:p>
            <a:pPr marL="141605">
              <a:lnSpc>
                <a:spcPts val="1750"/>
              </a:lnSpc>
            </a:pP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parvenir)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613911" y="3901185"/>
            <a:ext cx="270510" cy="316865"/>
          </a:xfrm>
          <a:custGeom>
            <a:avLst/>
            <a:gdLst/>
            <a:ahLst/>
            <a:cxnLst/>
            <a:rect l="l" t="t" r="r" b="b"/>
            <a:pathLst>
              <a:path w="270510" h="316864">
                <a:moveTo>
                  <a:pt x="135254" y="0"/>
                </a:moveTo>
                <a:lnTo>
                  <a:pt x="135254" y="63245"/>
                </a:lnTo>
                <a:lnTo>
                  <a:pt x="0" y="63245"/>
                </a:lnTo>
                <a:lnTo>
                  <a:pt x="0" y="253111"/>
                </a:lnTo>
                <a:lnTo>
                  <a:pt x="135254" y="253111"/>
                </a:lnTo>
                <a:lnTo>
                  <a:pt x="135254" y="316356"/>
                </a:lnTo>
                <a:lnTo>
                  <a:pt x="270383" y="158241"/>
                </a:lnTo>
                <a:lnTo>
                  <a:pt x="135254" y="0"/>
                </a:lnTo>
                <a:close/>
              </a:path>
            </a:pathLst>
          </a:custGeom>
          <a:solidFill>
            <a:srgbClr val="B5CA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96563" y="3071622"/>
            <a:ext cx="1276350" cy="1975485"/>
          </a:xfrm>
          <a:custGeom>
            <a:avLst/>
            <a:gdLst/>
            <a:ahLst/>
            <a:cxnLst/>
            <a:rect l="l" t="t" r="r" b="b"/>
            <a:pathLst>
              <a:path w="1276350" h="1975485">
                <a:moveTo>
                  <a:pt x="1148207" y="0"/>
                </a:moveTo>
                <a:lnTo>
                  <a:pt x="127635" y="0"/>
                </a:lnTo>
                <a:lnTo>
                  <a:pt x="77956" y="10031"/>
                </a:lnTo>
                <a:lnTo>
                  <a:pt x="37385" y="37385"/>
                </a:lnTo>
                <a:lnTo>
                  <a:pt x="10031" y="77956"/>
                </a:lnTo>
                <a:lnTo>
                  <a:pt x="0" y="127635"/>
                </a:lnTo>
                <a:lnTo>
                  <a:pt x="0" y="1847850"/>
                </a:lnTo>
                <a:lnTo>
                  <a:pt x="10031" y="1897528"/>
                </a:lnTo>
                <a:lnTo>
                  <a:pt x="37385" y="1938099"/>
                </a:lnTo>
                <a:lnTo>
                  <a:pt x="77956" y="1965453"/>
                </a:lnTo>
                <a:lnTo>
                  <a:pt x="127635" y="1975484"/>
                </a:lnTo>
                <a:lnTo>
                  <a:pt x="1148207" y="1975484"/>
                </a:lnTo>
                <a:lnTo>
                  <a:pt x="1197885" y="1965453"/>
                </a:lnTo>
                <a:lnTo>
                  <a:pt x="1238456" y="1938099"/>
                </a:lnTo>
                <a:lnTo>
                  <a:pt x="1265810" y="1897528"/>
                </a:lnTo>
                <a:lnTo>
                  <a:pt x="1275841" y="1847850"/>
                </a:lnTo>
                <a:lnTo>
                  <a:pt x="1275841" y="127635"/>
                </a:lnTo>
                <a:lnTo>
                  <a:pt x="1265810" y="77956"/>
                </a:lnTo>
                <a:lnTo>
                  <a:pt x="1238456" y="37385"/>
                </a:lnTo>
                <a:lnTo>
                  <a:pt x="1197885" y="10031"/>
                </a:lnTo>
                <a:lnTo>
                  <a:pt x="1148207" y="0"/>
                </a:lnTo>
                <a:close/>
              </a:path>
            </a:pathLst>
          </a:custGeom>
          <a:solidFill>
            <a:srgbClr val="5FA4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092066" y="3130041"/>
            <a:ext cx="1086485" cy="180784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2065" marR="5080" indent="-2540">
              <a:lnSpc>
                <a:spcPct val="91600"/>
              </a:lnSpc>
              <a:spcBef>
                <a:spcPts val="280"/>
              </a:spcBef>
            </a:pP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Les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réalisations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(ce</a:t>
            </a:r>
            <a:r>
              <a:rPr dirty="0" sz="18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qui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été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effectivem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ent</a:t>
            </a:r>
            <a:r>
              <a:rPr dirty="0" sz="18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mis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en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place)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99913" y="3901185"/>
            <a:ext cx="270510" cy="316865"/>
          </a:xfrm>
          <a:custGeom>
            <a:avLst/>
            <a:gdLst/>
            <a:ahLst/>
            <a:cxnLst/>
            <a:rect l="l" t="t" r="r" b="b"/>
            <a:pathLst>
              <a:path w="270510" h="316864">
                <a:moveTo>
                  <a:pt x="135254" y="0"/>
                </a:moveTo>
                <a:lnTo>
                  <a:pt x="135254" y="63245"/>
                </a:lnTo>
                <a:lnTo>
                  <a:pt x="0" y="63245"/>
                </a:lnTo>
                <a:lnTo>
                  <a:pt x="0" y="253111"/>
                </a:lnTo>
                <a:lnTo>
                  <a:pt x="135254" y="253111"/>
                </a:lnTo>
                <a:lnTo>
                  <a:pt x="135254" y="316356"/>
                </a:lnTo>
                <a:lnTo>
                  <a:pt x="270510" y="158241"/>
                </a:lnTo>
                <a:lnTo>
                  <a:pt x="135254" y="0"/>
                </a:lnTo>
                <a:close/>
              </a:path>
            </a:pathLst>
          </a:custGeom>
          <a:solidFill>
            <a:srgbClr val="B5CA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782690" y="3071622"/>
            <a:ext cx="1275715" cy="1975485"/>
          </a:xfrm>
          <a:custGeom>
            <a:avLst/>
            <a:gdLst/>
            <a:ahLst/>
            <a:cxnLst/>
            <a:rect l="l" t="t" r="r" b="b"/>
            <a:pathLst>
              <a:path w="1275715" h="1975485">
                <a:moveTo>
                  <a:pt x="1148207" y="0"/>
                </a:moveTo>
                <a:lnTo>
                  <a:pt x="127635" y="0"/>
                </a:lnTo>
                <a:lnTo>
                  <a:pt x="77956" y="10031"/>
                </a:lnTo>
                <a:lnTo>
                  <a:pt x="37385" y="37385"/>
                </a:lnTo>
                <a:lnTo>
                  <a:pt x="10031" y="77956"/>
                </a:lnTo>
                <a:lnTo>
                  <a:pt x="0" y="127635"/>
                </a:lnTo>
                <a:lnTo>
                  <a:pt x="0" y="1847850"/>
                </a:lnTo>
                <a:lnTo>
                  <a:pt x="10031" y="1897528"/>
                </a:lnTo>
                <a:lnTo>
                  <a:pt x="37385" y="1938099"/>
                </a:lnTo>
                <a:lnTo>
                  <a:pt x="77956" y="1965453"/>
                </a:lnTo>
                <a:lnTo>
                  <a:pt x="127635" y="1975484"/>
                </a:lnTo>
                <a:lnTo>
                  <a:pt x="1148207" y="1975484"/>
                </a:lnTo>
                <a:lnTo>
                  <a:pt x="1197865" y="1965453"/>
                </a:lnTo>
                <a:lnTo>
                  <a:pt x="1238392" y="1938099"/>
                </a:lnTo>
                <a:lnTo>
                  <a:pt x="1265703" y="1897528"/>
                </a:lnTo>
                <a:lnTo>
                  <a:pt x="1275714" y="1847850"/>
                </a:lnTo>
                <a:lnTo>
                  <a:pt x="1275714" y="127635"/>
                </a:lnTo>
                <a:lnTo>
                  <a:pt x="1265703" y="77956"/>
                </a:lnTo>
                <a:lnTo>
                  <a:pt x="1238392" y="37385"/>
                </a:lnTo>
                <a:lnTo>
                  <a:pt x="1197865" y="10031"/>
                </a:lnTo>
                <a:lnTo>
                  <a:pt x="1148207" y="0"/>
                </a:lnTo>
                <a:close/>
              </a:path>
            </a:pathLst>
          </a:custGeom>
          <a:solidFill>
            <a:srgbClr val="5FA4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5937884" y="3507104"/>
            <a:ext cx="967105" cy="1052830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2065" marR="5080" indent="-2540">
              <a:lnSpc>
                <a:spcPct val="91500"/>
              </a:lnSpc>
              <a:spcBef>
                <a:spcPts val="280"/>
              </a:spcBef>
            </a:pP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Les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résultats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(ce</a:t>
            </a:r>
            <a:r>
              <a:rPr dirty="0" sz="18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que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ça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produit)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186041" y="3901185"/>
            <a:ext cx="270510" cy="316865"/>
          </a:xfrm>
          <a:custGeom>
            <a:avLst/>
            <a:gdLst/>
            <a:ahLst/>
            <a:cxnLst/>
            <a:rect l="l" t="t" r="r" b="b"/>
            <a:pathLst>
              <a:path w="270509" h="316864">
                <a:moveTo>
                  <a:pt x="135254" y="0"/>
                </a:moveTo>
                <a:lnTo>
                  <a:pt x="135254" y="63245"/>
                </a:lnTo>
                <a:lnTo>
                  <a:pt x="0" y="63245"/>
                </a:lnTo>
                <a:lnTo>
                  <a:pt x="0" y="253111"/>
                </a:lnTo>
                <a:lnTo>
                  <a:pt x="135254" y="253111"/>
                </a:lnTo>
                <a:lnTo>
                  <a:pt x="135254" y="316356"/>
                </a:lnTo>
                <a:lnTo>
                  <a:pt x="270509" y="158241"/>
                </a:lnTo>
                <a:lnTo>
                  <a:pt x="135254" y="0"/>
                </a:lnTo>
                <a:close/>
              </a:path>
            </a:pathLst>
          </a:custGeom>
          <a:solidFill>
            <a:srgbClr val="B5CA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568818" y="3071622"/>
            <a:ext cx="1275715" cy="1975485"/>
          </a:xfrm>
          <a:custGeom>
            <a:avLst/>
            <a:gdLst/>
            <a:ahLst/>
            <a:cxnLst/>
            <a:rect l="l" t="t" r="r" b="b"/>
            <a:pathLst>
              <a:path w="1275715" h="1975485">
                <a:moveTo>
                  <a:pt x="1148206" y="0"/>
                </a:moveTo>
                <a:lnTo>
                  <a:pt x="127507" y="0"/>
                </a:lnTo>
                <a:lnTo>
                  <a:pt x="77849" y="10031"/>
                </a:lnTo>
                <a:lnTo>
                  <a:pt x="37322" y="37385"/>
                </a:lnTo>
                <a:lnTo>
                  <a:pt x="10011" y="77956"/>
                </a:lnTo>
                <a:lnTo>
                  <a:pt x="0" y="127635"/>
                </a:lnTo>
                <a:lnTo>
                  <a:pt x="0" y="1847850"/>
                </a:lnTo>
                <a:lnTo>
                  <a:pt x="10011" y="1897528"/>
                </a:lnTo>
                <a:lnTo>
                  <a:pt x="37322" y="1938099"/>
                </a:lnTo>
                <a:lnTo>
                  <a:pt x="77849" y="1965453"/>
                </a:lnTo>
                <a:lnTo>
                  <a:pt x="127507" y="1975484"/>
                </a:lnTo>
                <a:lnTo>
                  <a:pt x="1148206" y="1975484"/>
                </a:lnTo>
                <a:lnTo>
                  <a:pt x="1197812" y="1965453"/>
                </a:lnTo>
                <a:lnTo>
                  <a:pt x="1238345" y="1938099"/>
                </a:lnTo>
                <a:lnTo>
                  <a:pt x="1265685" y="1897528"/>
                </a:lnTo>
                <a:lnTo>
                  <a:pt x="1275714" y="1847850"/>
                </a:lnTo>
                <a:lnTo>
                  <a:pt x="1275714" y="127635"/>
                </a:lnTo>
                <a:lnTo>
                  <a:pt x="1265685" y="77956"/>
                </a:lnTo>
                <a:lnTo>
                  <a:pt x="1238345" y="37385"/>
                </a:lnTo>
                <a:lnTo>
                  <a:pt x="1197812" y="10031"/>
                </a:lnTo>
                <a:lnTo>
                  <a:pt x="1148206" y="0"/>
                </a:lnTo>
                <a:close/>
              </a:path>
            </a:pathLst>
          </a:custGeom>
          <a:solidFill>
            <a:srgbClr val="5FA4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7666481" y="3130041"/>
            <a:ext cx="1083310" cy="180784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2700" marR="5080" indent="-2540">
              <a:lnSpc>
                <a:spcPct val="91600"/>
              </a:lnSpc>
              <a:spcBef>
                <a:spcPts val="280"/>
              </a:spcBef>
            </a:pP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dirty="0" sz="1800" spc="5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impacts</a:t>
            </a:r>
            <a:r>
              <a:rPr dirty="0" sz="1800" spc="-2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(ce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quoi</a:t>
            </a:r>
            <a:r>
              <a:rPr dirty="0" sz="1800" spc="-20">
                <a:solidFill>
                  <a:srgbClr val="FFFFFF"/>
                </a:solidFill>
                <a:latin typeface="Calibri"/>
                <a:cs typeface="Calibri"/>
              </a:rPr>
              <a:t> cela 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contribué,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ce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qui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changé)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09867" y="5235321"/>
            <a:ext cx="3328035" cy="1010285"/>
            <a:chOff x="409867" y="5235321"/>
            <a:chExt cx="3328035" cy="1010285"/>
          </a:xfrm>
        </p:grpSpPr>
        <p:sp>
          <p:nvSpPr>
            <p:cNvPr id="18" name="object 18"/>
            <p:cNvSpPr/>
            <p:nvPr/>
          </p:nvSpPr>
          <p:spPr>
            <a:xfrm>
              <a:off x="416217" y="5241671"/>
              <a:ext cx="3315335" cy="997585"/>
            </a:xfrm>
            <a:custGeom>
              <a:avLst/>
              <a:gdLst/>
              <a:ahLst/>
              <a:cxnLst/>
              <a:rect l="l" t="t" r="r" b="b"/>
              <a:pathLst>
                <a:path w="3315335" h="997585">
                  <a:moveTo>
                    <a:pt x="1657692" y="0"/>
                  </a:moveTo>
                  <a:lnTo>
                    <a:pt x="1587618" y="437"/>
                  </a:lnTo>
                  <a:lnTo>
                    <a:pt x="1518284" y="1738"/>
                  </a:lnTo>
                  <a:lnTo>
                    <a:pt x="1449750" y="3885"/>
                  </a:lnTo>
                  <a:lnTo>
                    <a:pt x="1382072" y="6861"/>
                  </a:lnTo>
                  <a:lnTo>
                    <a:pt x="1315309" y="10648"/>
                  </a:lnTo>
                  <a:lnTo>
                    <a:pt x="1249517" y="15230"/>
                  </a:lnTo>
                  <a:lnTo>
                    <a:pt x="1184754" y="20588"/>
                  </a:lnTo>
                  <a:lnTo>
                    <a:pt x="1121078" y="26706"/>
                  </a:lnTo>
                  <a:lnTo>
                    <a:pt x="1058547" y="33567"/>
                  </a:lnTo>
                  <a:lnTo>
                    <a:pt x="997216" y="41152"/>
                  </a:lnTo>
                  <a:lnTo>
                    <a:pt x="937146" y="49445"/>
                  </a:lnTo>
                  <a:lnTo>
                    <a:pt x="878392" y="58429"/>
                  </a:lnTo>
                  <a:lnTo>
                    <a:pt x="821012" y="68086"/>
                  </a:lnTo>
                  <a:lnTo>
                    <a:pt x="765064" y="78398"/>
                  </a:lnTo>
                  <a:lnTo>
                    <a:pt x="710606" y="89349"/>
                  </a:lnTo>
                  <a:lnTo>
                    <a:pt x="657695" y="100921"/>
                  </a:lnTo>
                  <a:lnTo>
                    <a:pt x="606388" y="113097"/>
                  </a:lnTo>
                  <a:lnTo>
                    <a:pt x="556743" y="125860"/>
                  </a:lnTo>
                  <a:lnTo>
                    <a:pt x="508817" y="139191"/>
                  </a:lnTo>
                  <a:lnTo>
                    <a:pt x="462669" y="153075"/>
                  </a:lnTo>
                  <a:lnTo>
                    <a:pt x="418355" y="167494"/>
                  </a:lnTo>
                  <a:lnTo>
                    <a:pt x="375933" y="182429"/>
                  </a:lnTo>
                  <a:lnTo>
                    <a:pt x="335461" y="197865"/>
                  </a:lnTo>
                  <a:lnTo>
                    <a:pt x="296996" y="213784"/>
                  </a:lnTo>
                  <a:lnTo>
                    <a:pt x="260596" y="230168"/>
                  </a:lnTo>
                  <a:lnTo>
                    <a:pt x="226318" y="247000"/>
                  </a:lnTo>
                  <a:lnTo>
                    <a:pt x="164358" y="281940"/>
                  </a:lnTo>
                  <a:lnTo>
                    <a:pt x="111578" y="318465"/>
                  </a:lnTo>
                  <a:lnTo>
                    <a:pt x="68437" y="356436"/>
                  </a:lnTo>
                  <a:lnTo>
                    <a:pt x="35396" y="395715"/>
                  </a:lnTo>
                  <a:lnTo>
                    <a:pt x="12915" y="436165"/>
                  </a:lnTo>
                  <a:lnTo>
                    <a:pt x="1454" y="477645"/>
                  </a:lnTo>
                  <a:lnTo>
                    <a:pt x="0" y="498728"/>
                  </a:lnTo>
                  <a:lnTo>
                    <a:pt x="1454" y="519812"/>
                  </a:lnTo>
                  <a:lnTo>
                    <a:pt x="12915" y="561293"/>
                  </a:lnTo>
                  <a:lnTo>
                    <a:pt x="35396" y="601743"/>
                  </a:lnTo>
                  <a:lnTo>
                    <a:pt x="68437" y="641024"/>
                  </a:lnTo>
                  <a:lnTo>
                    <a:pt x="111578" y="678997"/>
                  </a:lnTo>
                  <a:lnTo>
                    <a:pt x="164358" y="715524"/>
                  </a:lnTo>
                  <a:lnTo>
                    <a:pt x="226318" y="750466"/>
                  </a:lnTo>
                  <a:lnTo>
                    <a:pt x="260596" y="767300"/>
                  </a:lnTo>
                  <a:lnTo>
                    <a:pt x="296996" y="783686"/>
                  </a:lnTo>
                  <a:lnTo>
                    <a:pt x="335461" y="799606"/>
                  </a:lnTo>
                  <a:lnTo>
                    <a:pt x="375933" y="815043"/>
                  </a:lnTo>
                  <a:lnTo>
                    <a:pt x="418355" y="829980"/>
                  </a:lnTo>
                  <a:lnTo>
                    <a:pt x="462669" y="844400"/>
                  </a:lnTo>
                  <a:lnTo>
                    <a:pt x="508817" y="858285"/>
                  </a:lnTo>
                  <a:lnTo>
                    <a:pt x="556743" y="871619"/>
                  </a:lnTo>
                  <a:lnTo>
                    <a:pt x="606388" y="884383"/>
                  </a:lnTo>
                  <a:lnTo>
                    <a:pt x="657695" y="896560"/>
                  </a:lnTo>
                  <a:lnTo>
                    <a:pt x="710606" y="908134"/>
                  </a:lnTo>
                  <a:lnTo>
                    <a:pt x="765064" y="919086"/>
                  </a:lnTo>
                  <a:lnTo>
                    <a:pt x="821012" y="929400"/>
                  </a:lnTo>
                  <a:lnTo>
                    <a:pt x="878392" y="939058"/>
                  </a:lnTo>
                  <a:lnTo>
                    <a:pt x="937146" y="948042"/>
                  </a:lnTo>
                  <a:lnTo>
                    <a:pt x="997216" y="956337"/>
                  </a:lnTo>
                  <a:lnTo>
                    <a:pt x="1058547" y="963923"/>
                  </a:lnTo>
                  <a:lnTo>
                    <a:pt x="1121078" y="970785"/>
                  </a:lnTo>
                  <a:lnTo>
                    <a:pt x="1184754" y="976904"/>
                  </a:lnTo>
                  <a:lnTo>
                    <a:pt x="1249517" y="982263"/>
                  </a:lnTo>
                  <a:lnTo>
                    <a:pt x="1315309" y="986845"/>
                  </a:lnTo>
                  <a:lnTo>
                    <a:pt x="1382072" y="990633"/>
                  </a:lnTo>
                  <a:lnTo>
                    <a:pt x="1449750" y="993610"/>
                  </a:lnTo>
                  <a:lnTo>
                    <a:pt x="1518284" y="995757"/>
                  </a:lnTo>
                  <a:lnTo>
                    <a:pt x="1587618" y="997058"/>
                  </a:lnTo>
                  <a:lnTo>
                    <a:pt x="1657692" y="997496"/>
                  </a:lnTo>
                  <a:lnTo>
                    <a:pt x="1727758" y="997058"/>
                  </a:lnTo>
                  <a:lnTo>
                    <a:pt x="1797082" y="995757"/>
                  </a:lnTo>
                  <a:lnTo>
                    <a:pt x="1865608" y="993610"/>
                  </a:lnTo>
                  <a:lnTo>
                    <a:pt x="1933278" y="990633"/>
                  </a:lnTo>
                  <a:lnTo>
                    <a:pt x="2000035" y="986845"/>
                  </a:lnTo>
                  <a:lnTo>
                    <a:pt x="2065820" y="982263"/>
                  </a:lnTo>
                  <a:lnTo>
                    <a:pt x="2130577" y="976904"/>
                  </a:lnTo>
                  <a:lnTo>
                    <a:pt x="2194247" y="970785"/>
                  </a:lnTo>
                  <a:lnTo>
                    <a:pt x="2256774" y="963923"/>
                  </a:lnTo>
                  <a:lnTo>
                    <a:pt x="2318100" y="956337"/>
                  </a:lnTo>
                  <a:lnTo>
                    <a:pt x="2378166" y="948042"/>
                  </a:lnTo>
                  <a:lnTo>
                    <a:pt x="2436917" y="939058"/>
                  </a:lnTo>
                  <a:lnTo>
                    <a:pt x="2494293" y="929400"/>
                  </a:lnTo>
                  <a:lnTo>
                    <a:pt x="2550238" y="919086"/>
                  </a:lnTo>
                  <a:lnTo>
                    <a:pt x="2604694" y="908134"/>
                  </a:lnTo>
                  <a:lnTo>
                    <a:pt x="2657603" y="896560"/>
                  </a:lnTo>
                  <a:lnTo>
                    <a:pt x="2708908" y="884383"/>
                  </a:lnTo>
                  <a:lnTo>
                    <a:pt x="2758552" y="871619"/>
                  </a:lnTo>
                  <a:lnTo>
                    <a:pt x="2806476" y="858285"/>
                  </a:lnTo>
                  <a:lnTo>
                    <a:pt x="2852623" y="844400"/>
                  </a:lnTo>
                  <a:lnTo>
                    <a:pt x="2896937" y="829980"/>
                  </a:lnTo>
                  <a:lnTo>
                    <a:pt x="2939358" y="815043"/>
                  </a:lnTo>
                  <a:lnTo>
                    <a:pt x="2979830" y="799606"/>
                  </a:lnTo>
                  <a:lnTo>
                    <a:pt x="3018294" y="783686"/>
                  </a:lnTo>
                  <a:lnTo>
                    <a:pt x="3054695" y="767300"/>
                  </a:lnTo>
                  <a:lnTo>
                    <a:pt x="3088973" y="750466"/>
                  </a:lnTo>
                  <a:lnTo>
                    <a:pt x="3150933" y="715524"/>
                  </a:lnTo>
                  <a:lnTo>
                    <a:pt x="3203714" y="678997"/>
                  </a:lnTo>
                  <a:lnTo>
                    <a:pt x="3246856" y="641024"/>
                  </a:lnTo>
                  <a:lnTo>
                    <a:pt x="3279898" y="601743"/>
                  </a:lnTo>
                  <a:lnTo>
                    <a:pt x="3302380" y="561293"/>
                  </a:lnTo>
                  <a:lnTo>
                    <a:pt x="3313842" y="519812"/>
                  </a:lnTo>
                  <a:lnTo>
                    <a:pt x="3315296" y="498728"/>
                  </a:lnTo>
                  <a:lnTo>
                    <a:pt x="3313842" y="477645"/>
                  </a:lnTo>
                  <a:lnTo>
                    <a:pt x="3302380" y="436165"/>
                  </a:lnTo>
                  <a:lnTo>
                    <a:pt x="3279898" y="395715"/>
                  </a:lnTo>
                  <a:lnTo>
                    <a:pt x="3246856" y="356436"/>
                  </a:lnTo>
                  <a:lnTo>
                    <a:pt x="3203714" y="318465"/>
                  </a:lnTo>
                  <a:lnTo>
                    <a:pt x="3150933" y="281940"/>
                  </a:lnTo>
                  <a:lnTo>
                    <a:pt x="3088973" y="247000"/>
                  </a:lnTo>
                  <a:lnTo>
                    <a:pt x="3054695" y="230168"/>
                  </a:lnTo>
                  <a:lnTo>
                    <a:pt x="3018294" y="213784"/>
                  </a:lnTo>
                  <a:lnTo>
                    <a:pt x="2979830" y="197865"/>
                  </a:lnTo>
                  <a:lnTo>
                    <a:pt x="2939358" y="182429"/>
                  </a:lnTo>
                  <a:lnTo>
                    <a:pt x="2896937" y="167494"/>
                  </a:lnTo>
                  <a:lnTo>
                    <a:pt x="2852623" y="153075"/>
                  </a:lnTo>
                  <a:lnTo>
                    <a:pt x="2806476" y="139191"/>
                  </a:lnTo>
                  <a:lnTo>
                    <a:pt x="2758552" y="125860"/>
                  </a:lnTo>
                  <a:lnTo>
                    <a:pt x="2708908" y="113097"/>
                  </a:lnTo>
                  <a:lnTo>
                    <a:pt x="2657603" y="100921"/>
                  </a:lnTo>
                  <a:lnTo>
                    <a:pt x="2604694" y="89349"/>
                  </a:lnTo>
                  <a:lnTo>
                    <a:pt x="2550238" y="78398"/>
                  </a:lnTo>
                  <a:lnTo>
                    <a:pt x="2494293" y="68086"/>
                  </a:lnTo>
                  <a:lnTo>
                    <a:pt x="2436917" y="58429"/>
                  </a:lnTo>
                  <a:lnTo>
                    <a:pt x="2378166" y="49445"/>
                  </a:lnTo>
                  <a:lnTo>
                    <a:pt x="2318100" y="41152"/>
                  </a:lnTo>
                  <a:lnTo>
                    <a:pt x="2256774" y="33567"/>
                  </a:lnTo>
                  <a:lnTo>
                    <a:pt x="2194247" y="26706"/>
                  </a:lnTo>
                  <a:lnTo>
                    <a:pt x="2130577" y="20588"/>
                  </a:lnTo>
                  <a:lnTo>
                    <a:pt x="2065820" y="15230"/>
                  </a:lnTo>
                  <a:lnTo>
                    <a:pt x="2000035" y="10648"/>
                  </a:lnTo>
                  <a:lnTo>
                    <a:pt x="1933278" y="6861"/>
                  </a:lnTo>
                  <a:lnTo>
                    <a:pt x="1865608" y="3885"/>
                  </a:lnTo>
                  <a:lnTo>
                    <a:pt x="1797082" y="1738"/>
                  </a:lnTo>
                  <a:lnTo>
                    <a:pt x="1727758" y="437"/>
                  </a:lnTo>
                  <a:lnTo>
                    <a:pt x="165769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16217" y="5241671"/>
              <a:ext cx="3315335" cy="997585"/>
            </a:xfrm>
            <a:custGeom>
              <a:avLst/>
              <a:gdLst/>
              <a:ahLst/>
              <a:cxnLst/>
              <a:rect l="l" t="t" r="r" b="b"/>
              <a:pathLst>
                <a:path w="3315335" h="997585">
                  <a:moveTo>
                    <a:pt x="0" y="498728"/>
                  </a:moveTo>
                  <a:lnTo>
                    <a:pt x="5778" y="456784"/>
                  </a:lnTo>
                  <a:lnTo>
                    <a:pt x="22807" y="415802"/>
                  </a:lnTo>
                  <a:lnTo>
                    <a:pt x="50626" y="375921"/>
                  </a:lnTo>
                  <a:lnTo>
                    <a:pt x="88774" y="337278"/>
                  </a:lnTo>
                  <a:lnTo>
                    <a:pt x="136792" y="300013"/>
                  </a:lnTo>
                  <a:lnTo>
                    <a:pt x="194219" y="264263"/>
                  </a:lnTo>
                  <a:lnTo>
                    <a:pt x="260596" y="230168"/>
                  </a:lnTo>
                  <a:lnTo>
                    <a:pt x="296996" y="213784"/>
                  </a:lnTo>
                  <a:lnTo>
                    <a:pt x="335461" y="197865"/>
                  </a:lnTo>
                  <a:lnTo>
                    <a:pt x="375933" y="182429"/>
                  </a:lnTo>
                  <a:lnTo>
                    <a:pt x="418355" y="167494"/>
                  </a:lnTo>
                  <a:lnTo>
                    <a:pt x="462669" y="153075"/>
                  </a:lnTo>
                  <a:lnTo>
                    <a:pt x="508817" y="139191"/>
                  </a:lnTo>
                  <a:lnTo>
                    <a:pt x="556743" y="125860"/>
                  </a:lnTo>
                  <a:lnTo>
                    <a:pt x="606388" y="113097"/>
                  </a:lnTo>
                  <a:lnTo>
                    <a:pt x="657695" y="100921"/>
                  </a:lnTo>
                  <a:lnTo>
                    <a:pt x="710606" y="89349"/>
                  </a:lnTo>
                  <a:lnTo>
                    <a:pt x="765064" y="78398"/>
                  </a:lnTo>
                  <a:lnTo>
                    <a:pt x="821012" y="68086"/>
                  </a:lnTo>
                  <a:lnTo>
                    <a:pt x="878392" y="58429"/>
                  </a:lnTo>
                  <a:lnTo>
                    <a:pt x="937146" y="49445"/>
                  </a:lnTo>
                  <a:lnTo>
                    <a:pt x="997216" y="41152"/>
                  </a:lnTo>
                  <a:lnTo>
                    <a:pt x="1058547" y="33567"/>
                  </a:lnTo>
                  <a:lnTo>
                    <a:pt x="1121078" y="26706"/>
                  </a:lnTo>
                  <a:lnTo>
                    <a:pt x="1184754" y="20588"/>
                  </a:lnTo>
                  <a:lnTo>
                    <a:pt x="1249517" y="15230"/>
                  </a:lnTo>
                  <a:lnTo>
                    <a:pt x="1315309" y="10648"/>
                  </a:lnTo>
                  <a:lnTo>
                    <a:pt x="1382072" y="6861"/>
                  </a:lnTo>
                  <a:lnTo>
                    <a:pt x="1449750" y="3885"/>
                  </a:lnTo>
                  <a:lnTo>
                    <a:pt x="1518284" y="1738"/>
                  </a:lnTo>
                  <a:lnTo>
                    <a:pt x="1587618" y="437"/>
                  </a:lnTo>
                  <a:lnTo>
                    <a:pt x="1657692" y="0"/>
                  </a:lnTo>
                  <a:lnTo>
                    <a:pt x="1727758" y="437"/>
                  </a:lnTo>
                  <a:lnTo>
                    <a:pt x="1797082" y="1738"/>
                  </a:lnTo>
                  <a:lnTo>
                    <a:pt x="1865608" y="3885"/>
                  </a:lnTo>
                  <a:lnTo>
                    <a:pt x="1933278" y="6861"/>
                  </a:lnTo>
                  <a:lnTo>
                    <a:pt x="2000035" y="10648"/>
                  </a:lnTo>
                  <a:lnTo>
                    <a:pt x="2065820" y="15230"/>
                  </a:lnTo>
                  <a:lnTo>
                    <a:pt x="2130577" y="20588"/>
                  </a:lnTo>
                  <a:lnTo>
                    <a:pt x="2194247" y="26706"/>
                  </a:lnTo>
                  <a:lnTo>
                    <a:pt x="2256774" y="33567"/>
                  </a:lnTo>
                  <a:lnTo>
                    <a:pt x="2318100" y="41152"/>
                  </a:lnTo>
                  <a:lnTo>
                    <a:pt x="2378166" y="49445"/>
                  </a:lnTo>
                  <a:lnTo>
                    <a:pt x="2436917" y="58429"/>
                  </a:lnTo>
                  <a:lnTo>
                    <a:pt x="2494293" y="68086"/>
                  </a:lnTo>
                  <a:lnTo>
                    <a:pt x="2550238" y="78398"/>
                  </a:lnTo>
                  <a:lnTo>
                    <a:pt x="2604694" y="89349"/>
                  </a:lnTo>
                  <a:lnTo>
                    <a:pt x="2657603" y="100921"/>
                  </a:lnTo>
                  <a:lnTo>
                    <a:pt x="2708908" y="113097"/>
                  </a:lnTo>
                  <a:lnTo>
                    <a:pt x="2758552" y="125860"/>
                  </a:lnTo>
                  <a:lnTo>
                    <a:pt x="2806476" y="139191"/>
                  </a:lnTo>
                  <a:lnTo>
                    <a:pt x="2852623" y="153075"/>
                  </a:lnTo>
                  <a:lnTo>
                    <a:pt x="2896937" y="167494"/>
                  </a:lnTo>
                  <a:lnTo>
                    <a:pt x="2939358" y="182429"/>
                  </a:lnTo>
                  <a:lnTo>
                    <a:pt x="2979830" y="197865"/>
                  </a:lnTo>
                  <a:lnTo>
                    <a:pt x="3018294" y="213784"/>
                  </a:lnTo>
                  <a:lnTo>
                    <a:pt x="3054695" y="230168"/>
                  </a:lnTo>
                  <a:lnTo>
                    <a:pt x="3088973" y="247000"/>
                  </a:lnTo>
                  <a:lnTo>
                    <a:pt x="3150933" y="281940"/>
                  </a:lnTo>
                  <a:lnTo>
                    <a:pt x="3203714" y="318465"/>
                  </a:lnTo>
                  <a:lnTo>
                    <a:pt x="3246856" y="356436"/>
                  </a:lnTo>
                  <a:lnTo>
                    <a:pt x="3279898" y="395715"/>
                  </a:lnTo>
                  <a:lnTo>
                    <a:pt x="3302380" y="436165"/>
                  </a:lnTo>
                  <a:lnTo>
                    <a:pt x="3313842" y="477645"/>
                  </a:lnTo>
                  <a:lnTo>
                    <a:pt x="3315296" y="498728"/>
                  </a:lnTo>
                  <a:lnTo>
                    <a:pt x="3313842" y="519812"/>
                  </a:lnTo>
                  <a:lnTo>
                    <a:pt x="3302380" y="561293"/>
                  </a:lnTo>
                  <a:lnTo>
                    <a:pt x="3279898" y="601743"/>
                  </a:lnTo>
                  <a:lnTo>
                    <a:pt x="3246856" y="641024"/>
                  </a:lnTo>
                  <a:lnTo>
                    <a:pt x="3203714" y="678997"/>
                  </a:lnTo>
                  <a:lnTo>
                    <a:pt x="3150933" y="715524"/>
                  </a:lnTo>
                  <a:lnTo>
                    <a:pt x="3088973" y="750466"/>
                  </a:lnTo>
                  <a:lnTo>
                    <a:pt x="3054695" y="767300"/>
                  </a:lnTo>
                  <a:lnTo>
                    <a:pt x="3018294" y="783686"/>
                  </a:lnTo>
                  <a:lnTo>
                    <a:pt x="2979830" y="799606"/>
                  </a:lnTo>
                  <a:lnTo>
                    <a:pt x="2939358" y="815043"/>
                  </a:lnTo>
                  <a:lnTo>
                    <a:pt x="2896937" y="829980"/>
                  </a:lnTo>
                  <a:lnTo>
                    <a:pt x="2852623" y="844400"/>
                  </a:lnTo>
                  <a:lnTo>
                    <a:pt x="2806476" y="858285"/>
                  </a:lnTo>
                  <a:lnTo>
                    <a:pt x="2758552" y="871619"/>
                  </a:lnTo>
                  <a:lnTo>
                    <a:pt x="2708908" y="884383"/>
                  </a:lnTo>
                  <a:lnTo>
                    <a:pt x="2657603" y="896560"/>
                  </a:lnTo>
                  <a:lnTo>
                    <a:pt x="2604694" y="908134"/>
                  </a:lnTo>
                  <a:lnTo>
                    <a:pt x="2550238" y="919086"/>
                  </a:lnTo>
                  <a:lnTo>
                    <a:pt x="2494293" y="929400"/>
                  </a:lnTo>
                  <a:lnTo>
                    <a:pt x="2436917" y="939058"/>
                  </a:lnTo>
                  <a:lnTo>
                    <a:pt x="2378166" y="948042"/>
                  </a:lnTo>
                  <a:lnTo>
                    <a:pt x="2318100" y="956337"/>
                  </a:lnTo>
                  <a:lnTo>
                    <a:pt x="2256774" y="963923"/>
                  </a:lnTo>
                  <a:lnTo>
                    <a:pt x="2194247" y="970785"/>
                  </a:lnTo>
                  <a:lnTo>
                    <a:pt x="2130577" y="976904"/>
                  </a:lnTo>
                  <a:lnTo>
                    <a:pt x="2065820" y="982263"/>
                  </a:lnTo>
                  <a:lnTo>
                    <a:pt x="2000035" y="986845"/>
                  </a:lnTo>
                  <a:lnTo>
                    <a:pt x="1933278" y="990633"/>
                  </a:lnTo>
                  <a:lnTo>
                    <a:pt x="1865608" y="993610"/>
                  </a:lnTo>
                  <a:lnTo>
                    <a:pt x="1797082" y="995757"/>
                  </a:lnTo>
                  <a:lnTo>
                    <a:pt x="1727758" y="997058"/>
                  </a:lnTo>
                  <a:lnTo>
                    <a:pt x="1657692" y="997496"/>
                  </a:lnTo>
                  <a:lnTo>
                    <a:pt x="1587618" y="997058"/>
                  </a:lnTo>
                  <a:lnTo>
                    <a:pt x="1518284" y="995757"/>
                  </a:lnTo>
                  <a:lnTo>
                    <a:pt x="1449750" y="993610"/>
                  </a:lnTo>
                  <a:lnTo>
                    <a:pt x="1382072" y="990633"/>
                  </a:lnTo>
                  <a:lnTo>
                    <a:pt x="1315309" y="986845"/>
                  </a:lnTo>
                  <a:lnTo>
                    <a:pt x="1249517" y="982263"/>
                  </a:lnTo>
                  <a:lnTo>
                    <a:pt x="1184754" y="976904"/>
                  </a:lnTo>
                  <a:lnTo>
                    <a:pt x="1121078" y="970785"/>
                  </a:lnTo>
                  <a:lnTo>
                    <a:pt x="1058547" y="963923"/>
                  </a:lnTo>
                  <a:lnTo>
                    <a:pt x="997216" y="956337"/>
                  </a:lnTo>
                  <a:lnTo>
                    <a:pt x="937146" y="948042"/>
                  </a:lnTo>
                  <a:lnTo>
                    <a:pt x="878392" y="939058"/>
                  </a:lnTo>
                  <a:lnTo>
                    <a:pt x="821012" y="929400"/>
                  </a:lnTo>
                  <a:lnTo>
                    <a:pt x="765064" y="919086"/>
                  </a:lnTo>
                  <a:lnTo>
                    <a:pt x="710606" y="908134"/>
                  </a:lnTo>
                  <a:lnTo>
                    <a:pt x="657695" y="896560"/>
                  </a:lnTo>
                  <a:lnTo>
                    <a:pt x="606388" y="884383"/>
                  </a:lnTo>
                  <a:lnTo>
                    <a:pt x="556743" y="871619"/>
                  </a:lnTo>
                  <a:lnTo>
                    <a:pt x="508817" y="858285"/>
                  </a:lnTo>
                  <a:lnTo>
                    <a:pt x="462669" y="844400"/>
                  </a:lnTo>
                  <a:lnTo>
                    <a:pt x="418355" y="829980"/>
                  </a:lnTo>
                  <a:lnTo>
                    <a:pt x="375933" y="815043"/>
                  </a:lnTo>
                  <a:lnTo>
                    <a:pt x="335461" y="799606"/>
                  </a:lnTo>
                  <a:lnTo>
                    <a:pt x="296996" y="783686"/>
                  </a:lnTo>
                  <a:lnTo>
                    <a:pt x="260596" y="767300"/>
                  </a:lnTo>
                  <a:lnTo>
                    <a:pt x="226318" y="750466"/>
                  </a:lnTo>
                  <a:lnTo>
                    <a:pt x="164358" y="715524"/>
                  </a:lnTo>
                  <a:lnTo>
                    <a:pt x="111578" y="678997"/>
                  </a:lnTo>
                  <a:lnTo>
                    <a:pt x="68437" y="641024"/>
                  </a:lnTo>
                  <a:lnTo>
                    <a:pt x="35396" y="601743"/>
                  </a:lnTo>
                  <a:lnTo>
                    <a:pt x="12915" y="561293"/>
                  </a:lnTo>
                  <a:lnTo>
                    <a:pt x="1454" y="519812"/>
                  </a:lnTo>
                  <a:lnTo>
                    <a:pt x="0" y="498728"/>
                  </a:lnTo>
                  <a:close/>
                </a:path>
              </a:pathLst>
            </a:custGeom>
            <a:ln w="12700">
              <a:solidFill>
                <a:srgbClr val="213E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983996" y="5301818"/>
            <a:ext cx="2180590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Sur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base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dirty="0" sz="1800" spc="-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intentions</a:t>
            </a:r>
            <a:endParaRPr sz="1800">
              <a:latin typeface="Calibri"/>
              <a:cs typeface="Calibri"/>
            </a:endParaRPr>
          </a:p>
          <a:p>
            <a:pPr algn="ctr" marL="94615" marR="88265" indent="635">
              <a:lnSpc>
                <a:spcPct val="100000"/>
              </a:lnSpc>
              <a:spcBef>
                <a:spcPts val="5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:</a:t>
            </a:r>
            <a:r>
              <a:rPr dirty="0" sz="18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rédiger</a:t>
            </a:r>
            <a:r>
              <a:rPr dirty="0" sz="18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la/les questions</a:t>
            </a:r>
            <a:r>
              <a:rPr dirty="0" sz="1800" spc="-2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évaluatives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85571" y="5051171"/>
            <a:ext cx="2299970" cy="327025"/>
            <a:chOff x="685571" y="5051171"/>
            <a:chExt cx="2299970" cy="327025"/>
          </a:xfrm>
        </p:grpSpPr>
        <p:sp>
          <p:nvSpPr>
            <p:cNvPr id="22" name="object 22"/>
            <p:cNvSpPr/>
            <p:nvPr/>
          </p:nvSpPr>
          <p:spPr>
            <a:xfrm>
              <a:off x="691921" y="5057521"/>
              <a:ext cx="311785" cy="312420"/>
            </a:xfrm>
            <a:custGeom>
              <a:avLst/>
              <a:gdLst/>
              <a:ahLst/>
              <a:cxnLst/>
              <a:rect l="l" t="t" r="r" b="b"/>
              <a:pathLst>
                <a:path w="311784" h="312420">
                  <a:moveTo>
                    <a:pt x="126542" y="0"/>
                  </a:moveTo>
                  <a:lnTo>
                    <a:pt x="0" y="128142"/>
                  </a:lnTo>
                  <a:lnTo>
                    <a:pt x="121589" y="248157"/>
                  </a:lnTo>
                  <a:lnTo>
                    <a:pt x="58318" y="312292"/>
                  </a:lnTo>
                  <a:lnTo>
                    <a:pt x="306450" y="304164"/>
                  </a:lnTo>
                  <a:lnTo>
                    <a:pt x="311403" y="56006"/>
                  </a:lnTo>
                  <a:lnTo>
                    <a:pt x="248132" y="120014"/>
                  </a:lnTo>
                  <a:lnTo>
                    <a:pt x="12654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691921" y="5057521"/>
              <a:ext cx="311785" cy="312420"/>
            </a:xfrm>
            <a:custGeom>
              <a:avLst/>
              <a:gdLst/>
              <a:ahLst/>
              <a:cxnLst/>
              <a:rect l="l" t="t" r="r" b="b"/>
              <a:pathLst>
                <a:path w="311784" h="312420">
                  <a:moveTo>
                    <a:pt x="126542" y="0"/>
                  </a:moveTo>
                  <a:lnTo>
                    <a:pt x="248132" y="120014"/>
                  </a:lnTo>
                  <a:lnTo>
                    <a:pt x="311403" y="56006"/>
                  </a:lnTo>
                  <a:lnTo>
                    <a:pt x="306450" y="304164"/>
                  </a:lnTo>
                  <a:lnTo>
                    <a:pt x="58318" y="312292"/>
                  </a:lnTo>
                  <a:lnTo>
                    <a:pt x="121589" y="248157"/>
                  </a:lnTo>
                  <a:lnTo>
                    <a:pt x="0" y="128142"/>
                  </a:lnTo>
                  <a:lnTo>
                    <a:pt x="126542" y="0"/>
                  </a:lnTo>
                  <a:close/>
                </a:path>
              </a:pathLst>
            </a:custGeom>
            <a:ln w="12700">
              <a:solidFill>
                <a:srgbClr val="213E5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665475" y="5061331"/>
              <a:ext cx="313690" cy="310515"/>
            </a:xfrm>
            <a:custGeom>
              <a:avLst/>
              <a:gdLst/>
              <a:ahLst/>
              <a:cxnLst/>
              <a:rect l="l" t="t" r="r" b="b"/>
              <a:pathLst>
                <a:path w="313689" h="310514">
                  <a:moveTo>
                    <a:pt x="53212" y="0"/>
                  </a:moveTo>
                  <a:lnTo>
                    <a:pt x="118237" y="62357"/>
                  </a:lnTo>
                  <a:lnTo>
                    <a:pt x="0" y="185674"/>
                  </a:lnTo>
                  <a:lnTo>
                    <a:pt x="130048" y="310261"/>
                  </a:lnTo>
                  <a:lnTo>
                    <a:pt x="248285" y="186944"/>
                  </a:lnTo>
                  <a:lnTo>
                    <a:pt x="313309" y="249301"/>
                  </a:lnTo>
                  <a:lnTo>
                    <a:pt x="301498" y="1270"/>
                  </a:lnTo>
                  <a:lnTo>
                    <a:pt x="5321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665475" y="5061331"/>
              <a:ext cx="313690" cy="310515"/>
            </a:xfrm>
            <a:custGeom>
              <a:avLst/>
              <a:gdLst/>
              <a:ahLst/>
              <a:cxnLst/>
              <a:rect l="l" t="t" r="r" b="b"/>
              <a:pathLst>
                <a:path w="313689" h="310514">
                  <a:moveTo>
                    <a:pt x="0" y="185674"/>
                  </a:moveTo>
                  <a:lnTo>
                    <a:pt x="118237" y="62357"/>
                  </a:lnTo>
                  <a:lnTo>
                    <a:pt x="53212" y="0"/>
                  </a:lnTo>
                  <a:lnTo>
                    <a:pt x="301498" y="1270"/>
                  </a:lnTo>
                  <a:lnTo>
                    <a:pt x="313309" y="249301"/>
                  </a:lnTo>
                  <a:lnTo>
                    <a:pt x="248285" y="186944"/>
                  </a:lnTo>
                  <a:lnTo>
                    <a:pt x="130048" y="310261"/>
                  </a:lnTo>
                  <a:lnTo>
                    <a:pt x="0" y="185674"/>
                  </a:lnTo>
                  <a:close/>
                </a:path>
              </a:pathLst>
            </a:custGeom>
            <a:ln w="12700">
              <a:solidFill>
                <a:srgbClr val="213E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4945379" y="5427598"/>
            <a:ext cx="3328035" cy="1010285"/>
            <a:chOff x="4945379" y="5427598"/>
            <a:chExt cx="3328035" cy="1010285"/>
          </a:xfrm>
        </p:grpSpPr>
        <p:sp>
          <p:nvSpPr>
            <p:cNvPr id="27" name="object 27"/>
            <p:cNvSpPr/>
            <p:nvPr/>
          </p:nvSpPr>
          <p:spPr>
            <a:xfrm>
              <a:off x="4951729" y="5433948"/>
              <a:ext cx="3315335" cy="997585"/>
            </a:xfrm>
            <a:custGeom>
              <a:avLst/>
              <a:gdLst/>
              <a:ahLst/>
              <a:cxnLst/>
              <a:rect l="l" t="t" r="r" b="b"/>
              <a:pathLst>
                <a:path w="3315334" h="997585">
                  <a:moveTo>
                    <a:pt x="1657603" y="0"/>
                  </a:moveTo>
                  <a:lnTo>
                    <a:pt x="1587538" y="437"/>
                  </a:lnTo>
                  <a:lnTo>
                    <a:pt x="1518214" y="1738"/>
                  </a:lnTo>
                  <a:lnTo>
                    <a:pt x="1449688" y="3886"/>
                  </a:lnTo>
                  <a:lnTo>
                    <a:pt x="1382018" y="6863"/>
                  </a:lnTo>
                  <a:lnTo>
                    <a:pt x="1315261" y="10651"/>
                  </a:lnTo>
                  <a:lnTo>
                    <a:pt x="1249476" y="15234"/>
                  </a:lnTo>
                  <a:lnTo>
                    <a:pt x="1184719" y="20594"/>
                  </a:lnTo>
                  <a:lnTo>
                    <a:pt x="1121048" y="26713"/>
                  </a:lnTo>
                  <a:lnTo>
                    <a:pt x="1058522" y="33575"/>
                  </a:lnTo>
                  <a:lnTo>
                    <a:pt x="997196" y="41163"/>
                  </a:lnTo>
                  <a:lnTo>
                    <a:pt x="937129" y="49458"/>
                  </a:lnTo>
                  <a:lnTo>
                    <a:pt x="878379" y="58443"/>
                  </a:lnTo>
                  <a:lnTo>
                    <a:pt x="821003" y="68102"/>
                  </a:lnTo>
                  <a:lnTo>
                    <a:pt x="765058" y="78417"/>
                  </a:lnTo>
                  <a:lnTo>
                    <a:pt x="710602" y="89370"/>
                  </a:lnTo>
                  <a:lnTo>
                    <a:pt x="657693" y="100944"/>
                  </a:lnTo>
                  <a:lnTo>
                    <a:pt x="606388" y="113123"/>
                  </a:lnTo>
                  <a:lnTo>
                    <a:pt x="556744" y="125888"/>
                  </a:lnTo>
                  <a:lnTo>
                    <a:pt x="508820" y="139222"/>
                  </a:lnTo>
                  <a:lnTo>
                    <a:pt x="462672" y="153108"/>
                  </a:lnTo>
                  <a:lnTo>
                    <a:pt x="418359" y="167529"/>
                  </a:lnTo>
                  <a:lnTo>
                    <a:pt x="375938" y="182467"/>
                  </a:lnTo>
                  <a:lnTo>
                    <a:pt x="335466" y="197906"/>
                  </a:lnTo>
                  <a:lnTo>
                    <a:pt x="297001" y="213827"/>
                  </a:lnTo>
                  <a:lnTo>
                    <a:pt x="260601" y="230213"/>
                  </a:lnTo>
                  <a:lnTo>
                    <a:pt x="226323" y="247047"/>
                  </a:lnTo>
                  <a:lnTo>
                    <a:pt x="164363" y="281991"/>
                  </a:lnTo>
                  <a:lnTo>
                    <a:pt x="111582" y="318520"/>
                  </a:lnTo>
                  <a:lnTo>
                    <a:pt x="68440" y="356494"/>
                  </a:lnTo>
                  <a:lnTo>
                    <a:pt x="35398" y="395776"/>
                  </a:lnTo>
                  <a:lnTo>
                    <a:pt x="12915" y="436227"/>
                  </a:lnTo>
                  <a:lnTo>
                    <a:pt x="1454" y="477708"/>
                  </a:lnTo>
                  <a:lnTo>
                    <a:pt x="0" y="498792"/>
                  </a:lnTo>
                  <a:lnTo>
                    <a:pt x="1454" y="519876"/>
                  </a:lnTo>
                  <a:lnTo>
                    <a:pt x="12915" y="561357"/>
                  </a:lnTo>
                  <a:lnTo>
                    <a:pt x="35398" y="601807"/>
                  </a:lnTo>
                  <a:lnTo>
                    <a:pt x="68440" y="641088"/>
                  </a:lnTo>
                  <a:lnTo>
                    <a:pt x="111582" y="679061"/>
                  </a:lnTo>
                  <a:lnTo>
                    <a:pt x="164363" y="715588"/>
                  </a:lnTo>
                  <a:lnTo>
                    <a:pt x="226323" y="750530"/>
                  </a:lnTo>
                  <a:lnTo>
                    <a:pt x="260601" y="767364"/>
                  </a:lnTo>
                  <a:lnTo>
                    <a:pt x="297001" y="783749"/>
                  </a:lnTo>
                  <a:lnTo>
                    <a:pt x="335466" y="799669"/>
                  </a:lnTo>
                  <a:lnTo>
                    <a:pt x="375938" y="815106"/>
                  </a:lnTo>
                  <a:lnTo>
                    <a:pt x="418359" y="830044"/>
                  </a:lnTo>
                  <a:lnTo>
                    <a:pt x="462672" y="844464"/>
                  </a:lnTo>
                  <a:lnTo>
                    <a:pt x="508820" y="858349"/>
                  </a:lnTo>
                  <a:lnTo>
                    <a:pt x="556744" y="871682"/>
                  </a:lnTo>
                  <a:lnTo>
                    <a:pt x="606388" y="884446"/>
                  </a:lnTo>
                  <a:lnTo>
                    <a:pt x="657693" y="896624"/>
                  </a:lnTo>
                  <a:lnTo>
                    <a:pt x="710602" y="908197"/>
                  </a:lnTo>
                  <a:lnTo>
                    <a:pt x="765058" y="919149"/>
                  </a:lnTo>
                  <a:lnTo>
                    <a:pt x="821003" y="929463"/>
                  </a:lnTo>
                  <a:lnTo>
                    <a:pt x="878379" y="939121"/>
                  </a:lnTo>
                  <a:lnTo>
                    <a:pt x="937129" y="948106"/>
                  </a:lnTo>
                  <a:lnTo>
                    <a:pt x="997196" y="956400"/>
                  </a:lnTo>
                  <a:lnTo>
                    <a:pt x="1058522" y="963987"/>
                  </a:lnTo>
                  <a:lnTo>
                    <a:pt x="1121048" y="970848"/>
                  </a:lnTo>
                  <a:lnTo>
                    <a:pt x="1184719" y="976967"/>
                  </a:lnTo>
                  <a:lnTo>
                    <a:pt x="1249476" y="982326"/>
                  </a:lnTo>
                  <a:lnTo>
                    <a:pt x="1315261" y="986909"/>
                  </a:lnTo>
                  <a:lnTo>
                    <a:pt x="1382018" y="990697"/>
                  </a:lnTo>
                  <a:lnTo>
                    <a:pt x="1449688" y="993673"/>
                  </a:lnTo>
                  <a:lnTo>
                    <a:pt x="1518214" y="995820"/>
                  </a:lnTo>
                  <a:lnTo>
                    <a:pt x="1587538" y="997122"/>
                  </a:lnTo>
                  <a:lnTo>
                    <a:pt x="1657603" y="997559"/>
                  </a:lnTo>
                  <a:lnTo>
                    <a:pt x="1727678" y="997122"/>
                  </a:lnTo>
                  <a:lnTo>
                    <a:pt x="1797012" y="995820"/>
                  </a:lnTo>
                  <a:lnTo>
                    <a:pt x="1865546" y="993673"/>
                  </a:lnTo>
                  <a:lnTo>
                    <a:pt x="1933225" y="990697"/>
                  </a:lnTo>
                  <a:lnTo>
                    <a:pt x="1999989" y="986909"/>
                  </a:lnTo>
                  <a:lnTo>
                    <a:pt x="2065781" y="982326"/>
                  </a:lnTo>
                  <a:lnTo>
                    <a:pt x="2130545" y="976967"/>
                  </a:lnTo>
                  <a:lnTo>
                    <a:pt x="2194222" y="970848"/>
                  </a:lnTo>
                  <a:lnTo>
                    <a:pt x="2256755" y="963987"/>
                  </a:lnTo>
                  <a:lnTo>
                    <a:pt x="2318086" y="956400"/>
                  </a:lnTo>
                  <a:lnTo>
                    <a:pt x="2378158" y="948106"/>
                  </a:lnTo>
                  <a:lnTo>
                    <a:pt x="2436913" y="939121"/>
                  </a:lnTo>
                  <a:lnTo>
                    <a:pt x="2494294" y="929463"/>
                  </a:lnTo>
                  <a:lnTo>
                    <a:pt x="2550243" y="919149"/>
                  </a:lnTo>
                  <a:lnTo>
                    <a:pt x="2604702" y="908197"/>
                  </a:lnTo>
                  <a:lnTo>
                    <a:pt x="2657615" y="896624"/>
                  </a:lnTo>
                  <a:lnTo>
                    <a:pt x="2708924" y="884446"/>
                  </a:lnTo>
                  <a:lnTo>
                    <a:pt x="2758570" y="871682"/>
                  </a:lnTo>
                  <a:lnTo>
                    <a:pt x="2806497" y="858349"/>
                  </a:lnTo>
                  <a:lnTo>
                    <a:pt x="2852647" y="844464"/>
                  </a:lnTo>
                  <a:lnTo>
                    <a:pt x="2896962" y="830044"/>
                  </a:lnTo>
                  <a:lnTo>
                    <a:pt x="2939385" y="815106"/>
                  </a:lnTo>
                  <a:lnTo>
                    <a:pt x="2979859" y="799669"/>
                  </a:lnTo>
                  <a:lnTo>
                    <a:pt x="3018325" y="783749"/>
                  </a:lnTo>
                  <a:lnTo>
                    <a:pt x="3054727" y="767364"/>
                  </a:lnTo>
                  <a:lnTo>
                    <a:pt x="3089006" y="750530"/>
                  </a:lnTo>
                  <a:lnTo>
                    <a:pt x="3150968" y="715588"/>
                  </a:lnTo>
                  <a:lnTo>
                    <a:pt x="3203751" y="679061"/>
                  </a:lnTo>
                  <a:lnTo>
                    <a:pt x="3246893" y="641088"/>
                  </a:lnTo>
                  <a:lnTo>
                    <a:pt x="3279936" y="601807"/>
                  </a:lnTo>
                  <a:lnTo>
                    <a:pt x="3302418" y="561357"/>
                  </a:lnTo>
                  <a:lnTo>
                    <a:pt x="3313880" y="519876"/>
                  </a:lnTo>
                  <a:lnTo>
                    <a:pt x="3315335" y="498792"/>
                  </a:lnTo>
                  <a:lnTo>
                    <a:pt x="3313880" y="477708"/>
                  </a:lnTo>
                  <a:lnTo>
                    <a:pt x="3302418" y="436227"/>
                  </a:lnTo>
                  <a:lnTo>
                    <a:pt x="3279936" y="395776"/>
                  </a:lnTo>
                  <a:lnTo>
                    <a:pt x="3246893" y="356494"/>
                  </a:lnTo>
                  <a:lnTo>
                    <a:pt x="3203751" y="318520"/>
                  </a:lnTo>
                  <a:lnTo>
                    <a:pt x="3150968" y="281991"/>
                  </a:lnTo>
                  <a:lnTo>
                    <a:pt x="3089006" y="247047"/>
                  </a:lnTo>
                  <a:lnTo>
                    <a:pt x="3054727" y="230213"/>
                  </a:lnTo>
                  <a:lnTo>
                    <a:pt x="3018325" y="213827"/>
                  </a:lnTo>
                  <a:lnTo>
                    <a:pt x="2979859" y="197906"/>
                  </a:lnTo>
                  <a:lnTo>
                    <a:pt x="2939385" y="182467"/>
                  </a:lnTo>
                  <a:lnTo>
                    <a:pt x="2896962" y="167529"/>
                  </a:lnTo>
                  <a:lnTo>
                    <a:pt x="2852647" y="153108"/>
                  </a:lnTo>
                  <a:lnTo>
                    <a:pt x="2806497" y="139222"/>
                  </a:lnTo>
                  <a:lnTo>
                    <a:pt x="2758570" y="125888"/>
                  </a:lnTo>
                  <a:lnTo>
                    <a:pt x="2708924" y="113123"/>
                  </a:lnTo>
                  <a:lnTo>
                    <a:pt x="2657615" y="100944"/>
                  </a:lnTo>
                  <a:lnTo>
                    <a:pt x="2604702" y="89370"/>
                  </a:lnTo>
                  <a:lnTo>
                    <a:pt x="2550243" y="78417"/>
                  </a:lnTo>
                  <a:lnTo>
                    <a:pt x="2494294" y="68102"/>
                  </a:lnTo>
                  <a:lnTo>
                    <a:pt x="2436913" y="58443"/>
                  </a:lnTo>
                  <a:lnTo>
                    <a:pt x="2378158" y="49458"/>
                  </a:lnTo>
                  <a:lnTo>
                    <a:pt x="2318086" y="41163"/>
                  </a:lnTo>
                  <a:lnTo>
                    <a:pt x="2256755" y="33575"/>
                  </a:lnTo>
                  <a:lnTo>
                    <a:pt x="2194222" y="26713"/>
                  </a:lnTo>
                  <a:lnTo>
                    <a:pt x="2130545" y="20594"/>
                  </a:lnTo>
                  <a:lnTo>
                    <a:pt x="2065781" y="15234"/>
                  </a:lnTo>
                  <a:lnTo>
                    <a:pt x="1999989" y="10651"/>
                  </a:lnTo>
                  <a:lnTo>
                    <a:pt x="1933225" y="6863"/>
                  </a:lnTo>
                  <a:lnTo>
                    <a:pt x="1865546" y="3886"/>
                  </a:lnTo>
                  <a:lnTo>
                    <a:pt x="1797012" y="1738"/>
                  </a:lnTo>
                  <a:lnTo>
                    <a:pt x="1727678" y="437"/>
                  </a:lnTo>
                  <a:lnTo>
                    <a:pt x="1657603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951729" y="5433948"/>
              <a:ext cx="3315335" cy="997585"/>
            </a:xfrm>
            <a:custGeom>
              <a:avLst/>
              <a:gdLst/>
              <a:ahLst/>
              <a:cxnLst/>
              <a:rect l="l" t="t" r="r" b="b"/>
              <a:pathLst>
                <a:path w="3315334" h="997585">
                  <a:moveTo>
                    <a:pt x="0" y="498792"/>
                  </a:moveTo>
                  <a:lnTo>
                    <a:pt x="5778" y="456847"/>
                  </a:lnTo>
                  <a:lnTo>
                    <a:pt x="22808" y="415864"/>
                  </a:lnTo>
                  <a:lnTo>
                    <a:pt x="50627" y="375980"/>
                  </a:lnTo>
                  <a:lnTo>
                    <a:pt x="88777" y="337335"/>
                  </a:lnTo>
                  <a:lnTo>
                    <a:pt x="136796" y="300066"/>
                  </a:lnTo>
                  <a:lnTo>
                    <a:pt x="194224" y="264313"/>
                  </a:lnTo>
                  <a:lnTo>
                    <a:pt x="260601" y="230213"/>
                  </a:lnTo>
                  <a:lnTo>
                    <a:pt x="297001" y="213827"/>
                  </a:lnTo>
                  <a:lnTo>
                    <a:pt x="335466" y="197906"/>
                  </a:lnTo>
                  <a:lnTo>
                    <a:pt x="375938" y="182467"/>
                  </a:lnTo>
                  <a:lnTo>
                    <a:pt x="418359" y="167529"/>
                  </a:lnTo>
                  <a:lnTo>
                    <a:pt x="462672" y="153108"/>
                  </a:lnTo>
                  <a:lnTo>
                    <a:pt x="508820" y="139222"/>
                  </a:lnTo>
                  <a:lnTo>
                    <a:pt x="556744" y="125888"/>
                  </a:lnTo>
                  <a:lnTo>
                    <a:pt x="606388" y="113123"/>
                  </a:lnTo>
                  <a:lnTo>
                    <a:pt x="657693" y="100944"/>
                  </a:lnTo>
                  <a:lnTo>
                    <a:pt x="710602" y="89370"/>
                  </a:lnTo>
                  <a:lnTo>
                    <a:pt x="765058" y="78417"/>
                  </a:lnTo>
                  <a:lnTo>
                    <a:pt x="821003" y="68102"/>
                  </a:lnTo>
                  <a:lnTo>
                    <a:pt x="878379" y="58443"/>
                  </a:lnTo>
                  <a:lnTo>
                    <a:pt x="937129" y="49458"/>
                  </a:lnTo>
                  <a:lnTo>
                    <a:pt x="997196" y="41163"/>
                  </a:lnTo>
                  <a:lnTo>
                    <a:pt x="1058522" y="33575"/>
                  </a:lnTo>
                  <a:lnTo>
                    <a:pt x="1121048" y="26713"/>
                  </a:lnTo>
                  <a:lnTo>
                    <a:pt x="1184719" y="20594"/>
                  </a:lnTo>
                  <a:lnTo>
                    <a:pt x="1249476" y="15234"/>
                  </a:lnTo>
                  <a:lnTo>
                    <a:pt x="1315261" y="10651"/>
                  </a:lnTo>
                  <a:lnTo>
                    <a:pt x="1382018" y="6863"/>
                  </a:lnTo>
                  <a:lnTo>
                    <a:pt x="1449688" y="3886"/>
                  </a:lnTo>
                  <a:lnTo>
                    <a:pt x="1518214" y="1738"/>
                  </a:lnTo>
                  <a:lnTo>
                    <a:pt x="1587538" y="437"/>
                  </a:lnTo>
                  <a:lnTo>
                    <a:pt x="1657603" y="0"/>
                  </a:lnTo>
                  <a:lnTo>
                    <a:pt x="1727678" y="437"/>
                  </a:lnTo>
                  <a:lnTo>
                    <a:pt x="1797012" y="1738"/>
                  </a:lnTo>
                  <a:lnTo>
                    <a:pt x="1865546" y="3886"/>
                  </a:lnTo>
                  <a:lnTo>
                    <a:pt x="1933225" y="6863"/>
                  </a:lnTo>
                  <a:lnTo>
                    <a:pt x="1999989" y="10651"/>
                  </a:lnTo>
                  <a:lnTo>
                    <a:pt x="2065781" y="15234"/>
                  </a:lnTo>
                  <a:lnTo>
                    <a:pt x="2130545" y="20594"/>
                  </a:lnTo>
                  <a:lnTo>
                    <a:pt x="2194222" y="26713"/>
                  </a:lnTo>
                  <a:lnTo>
                    <a:pt x="2256755" y="33575"/>
                  </a:lnTo>
                  <a:lnTo>
                    <a:pt x="2318086" y="41163"/>
                  </a:lnTo>
                  <a:lnTo>
                    <a:pt x="2378158" y="49458"/>
                  </a:lnTo>
                  <a:lnTo>
                    <a:pt x="2436913" y="58443"/>
                  </a:lnTo>
                  <a:lnTo>
                    <a:pt x="2494294" y="68102"/>
                  </a:lnTo>
                  <a:lnTo>
                    <a:pt x="2550243" y="78417"/>
                  </a:lnTo>
                  <a:lnTo>
                    <a:pt x="2604702" y="89370"/>
                  </a:lnTo>
                  <a:lnTo>
                    <a:pt x="2657615" y="100944"/>
                  </a:lnTo>
                  <a:lnTo>
                    <a:pt x="2708924" y="113123"/>
                  </a:lnTo>
                  <a:lnTo>
                    <a:pt x="2758570" y="125888"/>
                  </a:lnTo>
                  <a:lnTo>
                    <a:pt x="2806497" y="139222"/>
                  </a:lnTo>
                  <a:lnTo>
                    <a:pt x="2852647" y="153108"/>
                  </a:lnTo>
                  <a:lnTo>
                    <a:pt x="2896962" y="167529"/>
                  </a:lnTo>
                  <a:lnTo>
                    <a:pt x="2939385" y="182467"/>
                  </a:lnTo>
                  <a:lnTo>
                    <a:pt x="2979859" y="197906"/>
                  </a:lnTo>
                  <a:lnTo>
                    <a:pt x="3018325" y="213827"/>
                  </a:lnTo>
                  <a:lnTo>
                    <a:pt x="3054727" y="230213"/>
                  </a:lnTo>
                  <a:lnTo>
                    <a:pt x="3089006" y="247047"/>
                  </a:lnTo>
                  <a:lnTo>
                    <a:pt x="3150968" y="281991"/>
                  </a:lnTo>
                  <a:lnTo>
                    <a:pt x="3203751" y="318520"/>
                  </a:lnTo>
                  <a:lnTo>
                    <a:pt x="3246893" y="356494"/>
                  </a:lnTo>
                  <a:lnTo>
                    <a:pt x="3279936" y="395776"/>
                  </a:lnTo>
                  <a:lnTo>
                    <a:pt x="3302418" y="436227"/>
                  </a:lnTo>
                  <a:lnTo>
                    <a:pt x="3313880" y="477708"/>
                  </a:lnTo>
                  <a:lnTo>
                    <a:pt x="3315335" y="498792"/>
                  </a:lnTo>
                  <a:lnTo>
                    <a:pt x="3313880" y="519876"/>
                  </a:lnTo>
                  <a:lnTo>
                    <a:pt x="3302418" y="561357"/>
                  </a:lnTo>
                  <a:lnTo>
                    <a:pt x="3279936" y="601807"/>
                  </a:lnTo>
                  <a:lnTo>
                    <a:pt x="3246893" y="641088"/>
                  </a:lnTo>
                  <a:lnTo>
                    <a:pt x="3203751" y="679061"/>
                  </a:lnTo>
                  <a:lnTo>
                    <a:pt x="3150968" y="715588"/>
                  </a:lnTo>
                  <a:lnTo>
                    <a:pt x="3089006" y="750530"/>
                  </a:lnTo>
                  <a:lnTo>
                    <a:pt x="3054727" y="767364"/>
                  </a:lnTo>
                  <a:lnTo>
                    <a:pt x="3018325" y="783749"/>
                  </a:lnTo>
                  <a:lnTo>
                    <a:pt x="2979859" y="799669"/>
                  </a:lnTo>
                  <a:lnTo>
                    <a:pt x="2939385" y="815106"/>
                  </a:lnTo>
                  <a:lnTo>
                    <a:pt x="2896962" y="830044"/>
                  </a:lnTo>
                  <a:lnTo>
                    <a:pt x="2852647" y="844464"/>
                  </a:lnTo>
                  <a:lnTo>
                    <a:pt x="2806497" y="858349"/>
                  </a:lnTo>
                  <a:lnTo>
                    <a:pt x="2758570" y="871682"/>
                  </a:lnTo>
                  <a:lnTo>
                    <a:pt x="2708924" y="884446"/>
                  </a:lnTo>
                  <a:lnTo>
                    <a:pt x="2657615" y="896624"/>
                  </a:lnTo>
                  <a:lnTo>
                    <a:pt x="2604702" y="908197"/>
                  </a:lnTo>
                  <a:lnTo>
                    <a:pt x="2550243" y="919149"/>
                  </a:lnTo>
                  <a:lnTo>
                    <a:pt x="2494294" y="929463"/>
                  </a:lnTo>
                  <a:lnTo>
                    <a:pt x="2436913" y="939121"/>
                  </a:lnTo>
                  <a:lnTo>
                    <a:pt x="2378158" y="948106"/>
                  </a:lnTo>
                  <a:lnTo>
                    <a:pt x="2318086" y="956400"/>
                  </a:lnTo>
                  <a:lnTo>
                    <a:pt x="2256755" y="963987"/>
                  </a:lnTo>
                  <a:lnTo>
                    <a:pt x="2194222" y="970848"/>
                  </a:lnTo>
                  <a:lnTo>
                    <a:pt x="2130545" y="976967"/>
                  </a:lnTo>
                  <a:lnTo>
                    <a:pt x="2065781" y="982326"/>
                  </a:lnTo>
                  <a:lnTo>
                    <a:pt x="1999989" y="986909"/>
                  </a:lnTo>
                  <a:lnTo>
                    <a:pt x="1933225" y="990697"/>
                  </a:lnTo>
                  <a:lnTo>
                    <a:pt x="1865546" y="993673"/>
                  </a:lnTo>
                  <a:lnTo>
                    <a:pt x="1797012" y="995820"/>
                  </a:lnTo>
                  <a:lnTo>
                    <a:pt x="1727678" y="997122"/>
                  </a:lnTo>
                  <a:lnTo>
                    <a:pt x="1657603" y="997559"/>
                  </a:lnTo>
                  <a:lnTo>
                    <a:pt x="1587538" y="997122"/>
                  </a:lnTo>
                  <a:lnTo>
                    <a:pt x="1518214" y="995820"/>
                  </a:lnTo>
                  <a:lnTo>
                    <a:pt x="1449688" y="993673"/>
                  </a:lnTo>
                  <a:lnTo>
                    <a:pt x="1382018" y="990697"/>
                  </a:lnTo>
                  <a:lnTo>
                    <a:pt x="1315261" y="986909"/>
                  </a:lnTo>
                  <a:lnTo>
                    <a:pt x="1249476" y="982326"/>
                  </a:lnTo>
                  <a:lnTo>
                    <a:pt x="1184719" y="976967"/>
                  </a:lnTo>
                  <a:lnTo>
                    <a:pt x="1121048" y="970848"/>
                  </a:lnTo>
                  <a:lnTo>
                    <a:pt x="1058522" y="963987"/>
                  </a:lnTo>
                  <a:lnTo>
                    <a:pt x="997196" y="956400"/>
                  </a:lnTo>
                  <a:lnTo>
                    <a:pt x="937129" y="948106"/>
                  </a:lnTo>
                  <a:lnTo>
                    <a:pt x="878379" y="939121"/>
                  </a:lnTo>
                  <a:lnTo>
                    <a:pt x="821003" y="929463"/>
                  </a:lnTo>
                  <a:lnTo>
                    <a:pt x="765058" y="919149"/>
                  </a:lnTo>
                  <a:lnTo>
                    <a:pt x="710602" y="908197"/>
                  </a:lnTo>
                  <a:lnTo>
                    <a:pt x="657693" y="896624"/>
                  </a:lnTo>
                  <a:lnTo>
                    <a:pt x="606388" y="884446"/>
                  </a:lnTo>
                  <a:lnTo>
                    <a:pt x="556744" y="871682"/>
                  </a:lnTo>
                  <a:lnTo>
                    <a:pt x="508820" y="858349"/>
                  </a:lnTo>
                  <a:lnTo>
                    <a:pt x="462672" y="844464"/>
                  </a:lnTo>
                  <a:lnTo>
                    <a:pt x="418359" y="830044"/>
                  </a:lnTo>
                  <a:lnTo>
                    <a:pt x="375938" y="815106"/>
                  </a:lnTo>
                  <a:lnTo>
                    <a:pt x="335466" y="799669"/>
                  </a:lnTo>
                  <a:lnTo>
                    <a:pt x="297001" y="783749"/>
                  </a:lnTo>
                  <a:lnTo>
                    <a:pt x="260601" y="767364"/>
                  </a:lnTo>
                  <a:lnTo>
                    <a:pt x="226323" y="750530"/>
                  </a:lnTo>
                  <a:lnTo>
                    <a:pt x="164363" y="715588"/>
                  </a:lnTo>
                  <a:lnTo>
                    <a:pt x="111582" y="679061"/>
                  </a:lnTo>
                  <a:lnTo>
                    <a:pt x="68440" y="641088"/>
                  </a:lnTo>
                  <a:lnTo>
                    <a:pt x="35398" y="601807"/>
                  </a:lnTo>
                  <a:lnTo>
                    <a:pt x="12915" y="561357"/>
                  </a:lnTo>
                  <a:lnTo>
                    <a:pt x="1454" y="519876"/>
                  </a:lnTo>
                  <a:lnTo>
                    <a:pt x="0" y="498792"/>
                  </a:lnTo>
                  <a:close/>
                </a:path>
              </a:pathLst>
            </a:custGeom>
            <a:ln w="12699">
              <a:solidFill>
                <a:srgbClr val="213E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5584316" y="5494731"/>
            <a:ext cx="2052320" cy="848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Analyser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dirty="0" sz="18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données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dirty="0" sz="18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rédiger</a:t>
            </a:r>
            <a:r>
              <a:rPr dirty="0" sz="18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dirty="0" sz="18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rapport, avant</a:t>
            </a:r>
            <a:r>
              <a:rPr dirty="0" sz="1800" spc="-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diffuser.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039234" y="2413635"/>
            <a:ext cx="4695190" cy="654685"/>
            <a:chOff x="4039234" y="2413635"/>
            <a:chExt cx="4695190" cy="654685"/>
          </a:xfrm>
        </p:grpSpPr>
        <p:sp>
          <p:nvSpPr>
            <p:cNvPr id="31" name="object 31"/>
            <p:cNvSpPr/>
            <p:nvPr/>
          </p:nvSpPr>
          <p:spPr>
            <a:xfrm>
              <a:off x="4045584" y="2419985"/>
              <a:ext cx="4682490" cy="641985"/>
            </a:xfrm>
            <a:custGeom>
              <a:avLst/>
              <a:gdLst/>
              <a:ahLst/>
              <a:cxnLst/>
              <a:rect l="l" t="t" r="r" b="b"/>
              <a:pathLst>
                <a:path w="4682490" h="641985">
                  <a:moveTo>
                    <a:pt x="2341117" y="0"/>
                  </a:moveTo>
                  <a:lnTo>
                    <a:pt x="2263839" y="171"/>
                  </a:lnTo>
                  <a:lnTo>
                    <a:pt x="2187186" y="682"/>
                  </a:lnTo>
                  <a:lnTo>
                    <a:pt x="2111198" y="1527"/>
                  </a:lnTo>
                  <a:lnTo>
                    <a:pt x="2035913" y="2701"/>
                  </a:lnTo>
                  <a:lnTo>
                    <a:pt x="1961370" y="4199"/>
                  </a:lnTo>
                  <a:lnTo>
                    <a:pt x="1887608" y="6015"/>
                  </a:lnTo>
                  <a:lnTo>
                    <a:pt x="1814665" y="8144"/>
                  </a:lnTo>
                  <a:lnTo>
                    <a:pt x="1742579" y="10580"/>
                  </a:lnTo>
                  <a:lnTo>
                    <a:pt x="1671389" y="13320"/>
                  </a:lnTo>
                  <a:lnTo>
                    <a:pt x="1601134" y="16356"/>
                  </a:lnTo>
                  <a:lnTo>
                    <a:pt x="1531852" y="19685"/>
                  </a:lnTo>
                  <a:lnTo>
                    <a:pt x="1463582" y="23300"/>
                  </a:lnTo>
                  <a:lnTo>
                    <a:pt x="1396363" y="27196"/>
                  </a:lnTo>
                  <a:lnTo>
                    <a:pt x="1330232" y="31369"/>
                  </a:lnTo>
                  <a:lnTo>
                    <a:pt x="1265229" y="35812"/>
                  </a:lnTo>
                  <a:lnTo>
                    <a:pt x="1201391" y="40521"/>
                  </a:lnTo>
                  <a:lnTo>
                    <a:pt x="1138759" y="45490"/>
                  </a:lnTo>
                  <a:lnTo>
                    <a:pt x="1077369" y="50714"/>
                  </a:lnTo>
                  <a:lnTo>
                    <a:pt x="1017261" y="56188"/>
                  </a:lnTo>
                  <a:lnTo>
                    <a:pt x="958474" y="61906"/>
                  </a:lnTo>
                  <a:lnTo>
                    <a:pt x="901045" y="67864"/>
                  </a:lnTo>
                  <a:lnTo>
                    <a:pt x="845013" y="74055"/>
                  </a:lnTo>
                  <a:lnTo>
                    <a:pt x="790418" y="80475"/>
                  </a:lnTo>
                  <a:lnTo>
                    <a:pt x="737296" y="87118"/>
                  </a:lnTo>
                  <a:lnTo>
                    <a:pt x="685688" y="93979"/>
                  </a:lnTo>
                  <a:lnTo>
                    <a:pt x="635632" y="101053"/>
                  </a:lnTo>
                  <a:lnTo>
                    <a:pt x="587165" y="108335"/>
                  </a:lnTo>
                  <a:lnTo>
                    <a:pt x="540328" y="115819"/>
                  </a:lnTo>
                  <a:lnTo>
                    <a:pt x="495157" y="123499"/>
                  </a:lnTo>
                  <a:lnTo>
                    <a:pt x="451693" y="131371"/>
                  </a:lnTo>
                  <a:lnTo>
                    <a:pt x="409973" y="139430"/>
                  </a:lnTo>
                  <a:lnTo>
                    <a:pt x="370035" y="147670"/>
                  </a:lnTo>
                  <a:lnTo>
                    <a:pt x="331919" y="156085"/>
                  </a:lnTo>
                  <a:lnTo>
                    <a:pt x="261306" y="173422"/>
                  </a:lnTo>
                  <a:lnTo>
                    <a:pt x="198442" y="191399"/>
                  </a:lnTo>
                  <a:lnTo>
                    <a:pt x="143635" y="209974"/>
                  </a:lnTo>
                  <a:lnTo>
                    <a:pt x="97193" y="229104"/>
                  </a:lnTo>
                  <a:lnTo>
                    <a:pt x="59425" y="248747"/>
                  </a:lnTo>
                  <a:lnTo>
                    <a:pt x="19712" y="279081"/>
                  </a:lnTo>
                  <a:lnTo>
                    <a:pt x="0" y="320928"/>
                  </a:lnTo>
                  <a:lnTo>
                    <a:pt x="1251" y="331525"/>
                  </a:lnTo>
                  <a:lnTo>
                    <a:pt x="30640" y="372996"/>
                  </a:lnTo>
                  <a:lnTo>
                    <a:pt x="77206" y="402993"/>
                  </a:lnTo>
                  <a:lnTo>
                    <a:pt x="119349" y="422385"/>
                  </a:lnTo>
                  <a:lnTo>
                    <a:pt x="170012" y="441243"/>
                  </a:lnTo>
                  <a:lnTo>
                    <a:pt x="228886" y="459524"/>
                  </a:lnTo>
                  <a:lnTo>
                    <a:pt x="295664" y="477186"/>
                  </a:lnTo>
                  <a:lnTo>
                    <a:pt x="370035" y="494187"/>
                  </a:lnTo>
                  <a:lnTo>
                    <a:pt x="409973" y="502427"/>
                  </a:lnTo>
                  <a:lnTo>
                    <a:pt x="451693" y="510486"/>
                  </a:lnTo>
                  <a:lnTo>
                    <a:pt x="495157" y="518358"/>
                  </a:lnTo>
                  <a:lnTo>
                    <a:pt x="540328" y="526038"/>
                  </a:lnTo>
                  <a:lnTo>
                    <a:pt x="587165" y="533522"/>
                  </a:lnTo>
                  <a:lnTo>
                    <a:pt x="635632" y="540804"/>
                  </a:lnTo>
                  <a:lnTo>
                    <a:pt x="685688" y="547877"/>
                  </a:lnTo>
                  <a:lnTo>
                    <a:pt x="737296" y="554739"/>
                  </a:lnTo>
                  <a:lnTo>
                    <a:pt x="790418" y="561382"/>
                  </a:lnTo>
                  <a:lnTo>
                    <a:pt x="845013" y="567802"/>
                  </a:lnTo>
                  <a:lnTo>
                    <a:pt x="901045" y="573993"/>
                  </a:lnTo>
                  <a:lnTo>
                    <a:pt x="958474" y="579951"/>
                  </a:lnTo>
                  <a:lnTo>
                    <a:pt x="1017261" y="585669"/>
                  </a:lnTo>
                  <a:lnTo>
                    <a:pt x="1077369" y="591143"/>
                  </a:lnTo>
                  <a:lnTo>
                    <a:pt x="1138759" y="596367"/>
                  </a:lnTo>
                  <a:lnTo>
                    <a:pt x="1201391" y="601336"/>
                  </a:lnTo>
                  <a:lnTo>
                    <a:pt x="1265229" y="606045"/>
                  </a:lnTo>
                  <a:lnTo>
                    <a:pt x="1330232" y="610488"/>
                  </a:lnTo>
                  <a:lnTo>
                    <a:pt x="1396363" y="614661"/>
                  </a:lnTo>
                  <a:lnTo>
                    <a:pt x="1463582" y="618557"/>
                  </a:lnTo>
                  <a:lnTo>
                    <a:pt x="1531852" y="622172"/>
                  </a:lnTo>
                  <a:lnTo>
                    <a:pt x="1601134" y="625501"/>
                  </a:lnTo>
                  <a:lnTo>
                    <a:pt x="1671389" y="628537"/>
                  </a:lnTo>
                  <a:lnTo>
                    <a:pt x="1742579" y="631277"/>
                  </a:lnTo>
                  <a:lnTo>
                    <a:pt x="1814665" y="633713"/>
                  </a:lnTo>
                  <a:lnTo>
                    <a:pt x="1887608" y="635842"/>
                  </a:lnTo>
                  <a:lnTo>
                    <a:pt x="1961370" y="637658"/>
                  </a:lnTo>
                  <a:lnTo>
                    <a:pt x="2035913" y="639156"/>
                  </a:lnTo>
                  <a:lnTo>
                    <a:pt x="2111198" y="640330"/>
                  </a:lnTo>
                  <a:lnTo>
                    <a:pt x="2187186" y="641175"/>
                  </a:lnTo>
                  <a:lnTo>
                    <a:pt x="2263839" y="641686"/>
                  </a:lnTo>
                  <a:lnTo>
                    <a:pt x="2341117" y="641857"/>
                  </a:lnTo>
                  <a:lnTo>
                    <a:pt x="2418389" y="641686"/>
                  </a:lnTo>
                  <a:lnTo>
                    <a:pt x="2495035" y="641175"/>
                  </a:lnTo>
                  <a:lnTo>
                    <a:pt x="2571017" y="640330"/>
                  </a:lnTo>
                  <a:lnTo>
                    <a:pt x="2646296" y="639156"/>
                  </a:lnTo>
                  <a:lnTo>
                    <a:pt x="2720834" y="637658"/>
                  </a:lnTo>
                  <a:lnTo>
                    <a:pt x="2794592" y="635842"/>
                  </a:lnTo>
                  <a:lnTo>
                    <a:pt x="2867531" y="633713"/>
                  </a:lnTo>
                  <a:lnTo>
                    <a:pt x="2939613" y="631277"/>
                  </a:lnTo>
                  <a:lnTo>
                    <a:pt x="3010800" y="628537"/>
                  </a:lnTo>
                  <a:lnTo>
                    <a:pt x="3081052" y="625501"/>
                  </a:lnTo>
                  <a:lnTo>
                    <a:pt x="3150332" y="622172"/>
                  </a:lnTo>
                  <a:lnTo>
                    <a:pt x="3218600" y="618557"/>
                  </a:lnTo>
                  <a:lnTo>
                    <a:pt x="3285818" y="614661"/>
                  </a:lnTo>
                  <a:lnTo>
                    <a:pt x="3351948" y="610488"/>
                  </a:lnTo>
                  <a:lnTo>
                    <a:pt x="3416950" y="606045"/>
                  </a:lnTo>
                  <a:lnTo>
                    <a:pt x="3480787" y="601336"/>
                  </a:lnTo>
                  <a:lnTo>
                    <a:pt x="3543420" y="596367"/>
                  </a:lnTo>
                  <a:lnTo>
                    <a:pt x="3604810" y="591143"/>
                  </a:lnTo>
                  <a:lnTo>
                    <a:pt x="3664918" y="585669"/>
                  </a:lnTo>
                  <a:lnTo>
                    <a:pt x="3723707" y="579951"/>
                  </a:lnTo>
                  <a:lnTo>
                    <a:pt x="3781136" y="573993"/>
                  </a:lnTo>
                  <a:lnTo>
                    <a:pt x="3837169" y="567802"/>
                  </a:lnTo>
                  <a:lnTo>
                    <a:pt x="3891766" y="561382"/>
                  </a:lnTo>
                  <a:lnTo>
                    <a:pt x="3944889" y="554739"/>
                  </a:lnTo>
                  <a:lnTo>
                    <a:pt x="3996499" y="547877"/>
                  </a:lnTo>
                  <a:lnTo>
                    <a:pt x="4046557" y="540804"/>
                  </a:lnTo>
                  <a:lnTo>
                    <a:pt x="4095026" y="533522"/>
                  </a:lnTo>
                  <a:lnTo>
                    <a:pt x="4141866" y="526038"/>
                  </a:lnTo>
                  <a:lnTo>
                    <a:pt x="4187039" y="518358"/>
                  </a:lnTo>
                  <a:lnTo>
                    <a:pt x="4230506" y="510486"/>
                  </a:lnTo>
                  <a:lnTo>
                    <a:pt x="4272228" y="502427"/>
                  </a:lnTo>
                  <a:lnTo>
                    <a:pt x="4312168" y="494187"/>
                  </a:lnTo>
                  <a:lnTo>
                    <a:pt x="4350287" y="485772"/>
                  </a:lnTo>
                  <a:lnTo>
                    <a:pt x="4420905" y="468435"/>
                  </a:lnTo>
                  <a:lnTo>
                    <a:pt x="4483774" y="450458"/>
                  </a:lnTo>
                  <a:lnTo>
                    <a:pt x="4538586" y="431883"/>
                  </a:lnTo>
                  <a:lnTo>
                    <a:pt x="4585032" y="412753"/>
                  </a:lnTo>
                  <a:lnTo>
                    <a:pt x="4622803" y="393110"/>
                  </a:lnTo>
                  <a:lnTo>
                    <a:pt x="4662520" y="362776"/>
                  </a:lnTo>
                  <a:lnTo>
                    <a:pt x="4682236" y="320928"/>
                  </a:lnTo>
                  <a:lnTo>
                    <a:pt x="4680984" y="310332"/>
                  </a:lnTo>
                  <a:lnTo>
                    <a:pt x="4651591" y="268861"/>
                  </a:lnTo>
                  <a:lnTo>
                    <a:pt x="4605021" y="238864"/>
                  </a:lnTo>
                  <a:lnTo>
                    <a:pt x="4562874" y="219472"/>
                  </a:lnTo>
                  <a:lnTo>
                    <a:pt x="4512206" y="200614"/>
                  </a:lnTo>
                  <a:lnTo>
                    <a:pt x="4453327" y="182333"/>
                  </a:lnTo>
                  <a:lnTo>
                    <a:pt x="4386545" y="164671"/>
                  </a:lnTo>
                  <a:lnTo>
                    <a:pt x="4312168" y="147670"/>
                  </a:lnTo>
                  <a:lnTo>
                    <a:pt x="4272228" y="139430"/>
                  </a:lnTo>
                  <a:lnTo>
                    <a:pt x="4230506" y="131371"/>
                  </a:lnTo>
                  <a:lnTo>
                    <a:pt x="4187039" y="123499"/>
                  </a:lnTo>
                  <a:lnTo>
                    <a:pt x="4141866" y="115819"/>
                  </a:lnTo>
                  <a:lnTo>
                    <a:pt x="4095026" y="108335"/>
                  </a:lnTo>
                  <a:lnTo>
                    <a:pt x="4046557" y="101053"/>
                  </a:lnTo>
                  <a:lnTo>
                    <a:pt x="3996499" y="93980"/>
                  </a:lnTo>
                  <a:lnTo>
                    <a:pt x="3944889" y="87118"/>
                  </a:lnTo>
                  <a:lnTo>
                    <a:pt x="3891766" y="80475"/>
                  </a:lnTo>
                  <a:lnTo>
                    <a:pt x="3837169" y="74055"/>
                  </a:lnTo>
                  <a:lnTo>
                    <a:pt x="3781136" y="67864"/>
                  </a:lnTo>
                  <a:lnTo>
                    <a:pt x="3723707" y="61906"/>
                  </a:lnTo>
                  <a:lnTo>
                    <a:pt x="3664918" y="56188"/>
                  </a:lnTo>
                  <a:lnTo>
                    <a:pt x="3604810" y="50714"/>
                  </a:lnTo>
                  <a:lnTo>
                    <a:pt x="3543420" y="45490"/>
                  </a:lnTo>
                  <a:lnTo>
                    <a:pt x="3480787" y="40521"/>
                  </a:lnTo>
                  <a:lnTo>
                    <a:pt x="3416950" y="35812"/>
                  </a:lnTo>
                  <a:lnTo>
                    <a:pt x="3351948" y="31369"/>
                  </a:lnTo>
                  <a:lnTo>
                    <a:pt x="3285818" y="27196"/>
                  </a:lnTo>
                  <a:lnTo>
                    <a:pt x="3218600" y="23300"/>
                  </a:lnTo>
                  <a:lnTo>
                    <a:pt x="3150332" y="19685"/>
                  </a:lnTo>
                  <a:lnTo>
                    <a:pt x="3081052" y="16356"/>
                  </a:lnTo>
                  <a:lnTo>
                    <a:pt x="3010800" y="13320"/>
                  </a:lnTo>
                  <a:lnTo>
                    <a:pt x="2939613" y="10580"/>
                  </a:lnTo>
                  <a:lnTo>
                    <a:pt x="2867531" y="8144"/>
                  </a:lnTo>
                  <a:lnTo>
                    <a:pt x="2794592" y="6015"/>
                  </a:lnTo>
                  <a:lnTo>
                    <a:pt x="2720834" y="4199"/>
                  </a:lnTo>
                  <a:lnTo>
                    <a:pt x="2646296" y="2701"/>
                  </a:lnTo>
                  <a:lnTo>
                    <a:pt x="2571017" y="1527"/>
                  </a:lnTo>
                  <a:lnTo>
                    <a:pt x="2495035" y="682"/>
                  </a:lnTo>
                  <a:lnTo>
                    <a:pt x="2418389" y="171"/>
                  </a:lnTo>
                  <a:lnTo>
                    <a:pt x="2341117" y="0"/>
                  </a:lnTo>
                  <a:close/>
                </a:path>
              </a:pathLst>
            </a:custGeom>
            <a:solidFill>
              <a:srgbClr val="5FA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045584" y="2419985"/>
              <a:ext cx="4682490" cy="641985"/>
            </a:xfrm>
            <a:custGeom>
              <a:avLst/>
              <a:gdLst/>
              <a:ahLst/>
              <a:cxnLst/>
              <a:rect l="l" t="t" r="r" b="b"/>
              <a:pathLst>
                <a:path w="4682490" h="641985">
                  <a:moveTo>
                    <a:pt x="0" y="320928"/>
                  </a:moveTo>
                  <a:lnTo>
                    <a:pt x="19712" y="279081"/>
                  </a:lnTo>
                  <a:lnTo>
                    <a:pt x="59425" y="248747"/>
                  </a:lnTo>
                  <a:lnTo>
                    <a:pt x="97193" y="229104"/>
                  </a:lnTo>
                  <a:lnTo>
                    <a:pt x="143635" y="209974"/>
                  </a:lnTo>
                  <a:lnTo>
                    <a:pt x="198442" y="191399"/>
                  </a:lnTo>
                  <a:lnTo>
                    <a:pt x="261306" y="173422"/>
                  </a:lnTo>
                  <a:lnTo>
                    <a:pt x="331919" y="156085"/>
                  </a:lnTo>
                  <a:lnTo>
                    <a:pt x="370035" y="147670"/>
                  </a:lnTo>
                  <a:lnTo>
                    <a:pt x="409973" y="139430"/>
                  </a:lnTo>
                  <a:lnTo>
                    <a:pt x="451693" y="131371"/>
                  </a:lnTo>
                  <a:lnTo>
                    <a:pt x="495157" y="123499"/>
                  </a:lnTo>
                  <a:lnTo>
                    <a:pt x="540328" y="115819"/>
                  </a:lnTo>
                  <a:lnTo>
                    <a:pt x="587165" y="108335"/>
                  </a:lnTo>
                  <a:lnTo>
                    <a:pt x="635632" y="101053"/>
                  </a:lnTo>
                  <a:lnTo>
                    <a:pt x="685688" y="93979"/>
                  </a:lnTo>
                  <a:lnTo>
                    <a:pt x="737296" y="87118"/>
                  </a:lnTo>
                  <a:lnTo>
                    <a:pt x="790418" y="80475"/>
                  </a:lnTo>
                  <a:lnTo>
                    <a:pt x="845013" y="74055"/>
                  </a:lnTo>
                  <a:lnTo>
                    <a:pt x="901045" y="67864"/>
                  </a:lnTo>
                  <a:lnTo>
                    <a:pt x="958474" y="61906"/>
                  </a:lnTo>
                  <a:lnTo>
                    <a:pt x="1017261" y="56188"/>
                  </a:lnTo>
                  <a:lnTo>
                    <a:pt x="1077369" y="50714"/>
                  </a:lnTo>
                  <a:lnTo>
                    <a:pt x="1138759" y="45490"/>
                  </a:lnTo>
                  <a:lnTo>
                    <a:pt x="1201391" y="40521"/>
                  </a:lnTo>
                  <a:lnTo>
                    <a:pt x="1265229" y="35812"/>
                  </a:lnTo>
                  <a:lnTo>
                    <a:pt x="1330232" y="31369"/>
                  </a:lnTo>
                  <a:lnTo>
                    <a:pt x="1396363" y="27196"/>
                  </a:lnTo>
                  <a:lnTo>
                    <a:pt x="1463582" y="23300"/>
                  </a:lnTo>
                  <a:lnTo>
                    <a:pt x="1531852" y="19685"/>
                  </a:lnTo>
                  <a:lnTo>
                    <a:pt x="1601134" y="16356"/>
                  </a:lnTo>
                  <a:lnTo>
                    <a:pt x="1671389" y="13320"/>
                  </a:lnTo>
                  <a:lnTo>
                    <a:pt x="1742579" y="10580"/>
                  </a:lnTo>
                  <a:lnTo>
                    <a:pt x="1814665" y="8144"/>
                  </a:lnTo>
                  <a:lnTo>
                    <a:pt x="1887608" y="6015"/>
                  </a:lnTo>
                  <a:lnTo>
                    <a:pt x="1961370" y="4199"/>
                  </a:lnTo>
                  <a:lnTo>
                    <a:pt x="2035913" y="2701"/>
                  </a:lnTo>
                  <a:lnTo>
                    <a:pt x="2111198" y="1527"/>
                  </a:lnTo>
                  <a:lnTo>
                    <a:pt x="2187186" y="682"/>
                  </a:lnTo>
                  <a:lnTo>
                    <a:pt x="2263839" y="171"/>
                  </a:lnTo>
                  <a:lnTo>
                    <a:pt x="2341117" y="0"/>
                  </a:lnTo>
                  <a:lnTo>
                    <a:pt x="2418389" y="171"/>
                  </a:lnTo>
                  <a:lnTo>
                    <a:pt x="2495035" y="682"/>
                  </a:lnTo>
                  <a:lnTo>
                    <a:pt x="2571017" y="1527"/>
                  </a:lnTo>
                  <a:lnTo>
                    <a:pt x="2646296" y="2701"/>
                  </a:lnTo>
                  <a:lnTo>
                    <a:pt x="2720834" y="4199"/>
                  </a:lnTo>
                  <a:lnTo>
                    <a:pt x="2794592" y="6015"/>
                  </a:lnTo>
                  <a:lnTo>
                    <a:pt x="2867531" y="8144"/>
                  </a:lnTo>
                  <a:lnTo>
                    <a:pt x="2939613" y="10580"/>
                  </a:lnTo>
                  <a:lnTo>
                    <a:pt x="3010800" y="13320"/>
                  </a:lnTo>
                  <a:lnTo>
                    <a:pt x="3081052" y="16356"/>
                  </a:lnTo>
                  <a:lnTo>
                    <a:pt x="3150332" y="19685"/>
                  </a:lnTo>
                  <a:lnTo>
                    <a:pt x="3218600" y="23300"/>
                  </a:lnTo>
                  <a:lnTo>
                    <a:pt x="3285818" y="27196"/>
                  </a:lnTo>
                  <a:lnTo>
                    <a:pt x="3351948" y="31369"/>
                  </a:lnTo>
                  <a:lnTo>
                    <a:pt x="3416950" y="35812"/>
                  </a:lnTo>
                  <a:lnTo>
                    <a:pt x="3480787" y="40521"/>
                  </a:lnTo>
                  <a:lnTo>
                    <a:pt x="3543420" y="45490"/>
                  </a:lnTo>
                  <a:lnTo>
                    <a:pt x="3604810" y="50714"/>
                  </a:lnTo>
                  <a:lnTo>
                    <a:pt x="3664918" y="56188"/>
                  </a:lnTo>
                  <a:lnTo>
                    <a:pt x="3723707" y="61906"/>
                  </a:lnTo>
                  <a:lnTo>
                    <a:pt x="3781136" y="67864"/>
                  </a:lnTo>
                  <a:lnTo>
                    <a:pt x="3837169" y="74055"/>
                  </a:lnTo>
                  <a:lnTo>
                    <a:pt x="3891766" y="80475"/>
                  </a:lnTo>
                  <a:lnTo>
                    <a:pt x="3944889" y="87118"/>
                  </a:lnTo>
                  <a:lnTo>
                    <a:pt x="3996499" y="93980"/>
                  </a:lnTo>
                  <a:lnTo>
                    <a:pt x="4046557" y="101053"/>
                  </a:lnTo>
                  <a:lnTo>
                    <a:pt x="4095026" y="108335"/>
                  </a:lnTo>
                  <a:lnTo>
                    <a:pt x="4141866" y="115819"/>
                  </a:lnTo>
                  <a:lnTo>
                    <a:pt x="4187039" y="123499"/>
                  </a:lnTo>
                  <a:lnTo>
                    <a:pt x="4230506" y="131371"/>
                  </a:lnTo>
                  <a:lnTo>
                    <a:pt x="4272228" y="139430"/>
                  </a:lnTo>
                  <a:lnTo>
                    <a:pt x="4312168" y="147670"/>
                  </a:lnTo>
                  <a:lnTo>
                    <a:pt x="4350287" y="156085"/>
                  </a:lnTo>
                  <a:lnTo>
                    <a:pt x="4420905" y="173422"/>
                  </a:lnTo>
                  <a:lnTo>
                    <a:pt x="4483774" y="191399"/>
                  </a:lnTo>
                  <a:lnTo>
                    <a:pt x="4538586" y="209974"/>
                  </a:lnTo>
                  <a:lnTo>
                    <a:pt x="4585032" y="229104"/>
                  </a:lnTo>
                  <a:lnTo>
                    <a:pt x="4622803" y="248747"/>
                  </a:lnTo>
                  <a:lnTo>
                    <a:pt x="4662520" y="279081"/>
                  </a:lnTo>
                  <a:lnTo>
                    <a:pt x="4682236" y="320928"/>
                  </a:lnTo>
                  <a:lnTo>
                    <a:pt x="4680984" y="331525"/>
                  </a:lnTo>
                  <a:lnTo>
                    <a:pt x="4651591" y="372996"/>
                  </a:lnTo>
                  <a:lnTo>
                    <a:pt x="4605021" y="402993"/>
                  </a:lnTo>
                  <a:lnTo>
                    <a:pt x="4562874" y="422385"/>
                  </a:lnTo>
                  <a:lnTo>
                    <a:pt x="4512206" y="441243"/>
                  </a:lnTo>
                  <a:lnTo>
                    <a:pt x="4453327" y="459524"/>
                  </a:lnTo>
                  <a:lnTo>
                    <a:pt x="4386545" y="477186"/>
                  </a:lnTo>
                  <a:lnTo>
                    <a:pt x="4312168" y="494187"/>
                  </a:lnTo>
                  <a:lnTo>
                    <a:pt x="4272228" y="502427"/>
                  </a:lnTo>
                  <a:lnTo>
                    <a:pt x="4230506" y="510486"/>
                  </a:lnTo>
                  <a:lnTo>
                    <a:pt x="4187039" y="518358"/>
                  </a:lnTo>
                  <a:lnTo>
                    <a:pt x="4141866" y="526038"/>
                  </a:lnTo>
                  <a:lnTo>
                    <a:pt x="4095026" y="533522"/>
                  </a:lnTo>
                  <a:lnTo>
                    <a:pt x="4046557" y="540804"/>
                  </a:lnTo>
                  <a:lnTo>
                    <a:pt x="3996499" y="547877"/>
                  </a:lnTo>
                  <a:lnTo>
                    <a:pt x="3944889" y="554739"/>
                  </a:lnTo>
                  <a:lnTo>
                    <a:pt x="3891766" y="561382"/>
                  </a:lnTo>
                  <a:lnTo>
                    <a:pt x="3837169" y="567802"/>
                  </a:lnTo>
                  <a:lnTo>
                    <a:pt x="3781136" y="573993"/>
                  </a:lnTo>
                  <a:lnTo>
                    <a:pt x="3723707" y="579951"/>
                  </a:lnTo>
                  <a:lnTo>
                    <a:pt x="3664918" y="585669"/>
                  </a:lnTo>
                  <a:lnTo>
                    <a:pt x="3604810" y="591143"/>
                  </a:lnTo>
                  <a:lnTo>
                    <a:pt x="3543420" y="596367"/>
                  </a:lnTo>
                  <a:lnTo>
                    <a:pt x="3480787" y="601336"/>
                  </a:lnTo>
                  <a:lnTo>
                    <a:pt x="3416950" y="606045"/>
                  </a:lnTo>
                  <a:lnTo>
                    <a:pt x="3351948" y="610488"/>
                  </a:lnTo>
                  <a:lnTo>
                    <a:pt x="3285818" y="614661"/>
                  </a:lnTo>
                  <a:lnTo>
                    <a:pt x="3218600" y="618557"/>
                  </a:lnTo>
                  <a:lnTo>
                    <a:pt x="3150332" y="622172"/>
                  </a:lnTo>
                  <a:lnTo>
                    <a:pt x="3081052" y="625501"/>
                  </a:lnTo>
                  <a:lnTo>
                    <a:pt x="3010800" y="628537"/>
                  </a:lnTo>
                  <a:lnTo>
                    <a:pt x="2939613" y="631277"/>
                  </a:lnTo>
                  <a:lnTo>
                    <a:pt x="2867531" y="633713"/>
                  </a:lnTo>
                  <a:lnTo>
                    <a:pt x="2794592" y="635842"/>
                  </a:lnTo>
                  <a:lnTo>
                    <a:pt x="2720834" y="637658"/>
                  </a:lnTo>
                  <a:lnTo>
                    <a:pt x="2646296" y="639156"/>
                  </a:lnTo>
                  <a:lnTo>
                    <a:pt x="2571017" y="640330"/>
                  </a:lnTo>
                  <a:lnTo>
                    <a:pt x="2495035" y="641175"/>
                  </a:lnTo>
                  <a:lnTo>
                    <a:pt x="2418389" y="641686"/>
                  </a:lnTo>
                  <a:lnTo>
                    <a:pt x="2341117" y="641857"/>
                  </a:lnTo>
                  <a:lnTo>
                    <a:pt x="2263839" y="641686"/>
                  </a:lnTo>
                  <a:lnTo>
                    <a:pt x="2187186" y="641175"/>
                  </a:lnTo>
                  <a:lnTo>
                    <a:pt x="2111198" y="640330"/>
                  </a:lnTo>
                  <a:lnTo>
                    <a:pt x="2035913" y="639156"/>
                  </a:lnTo>
                  <a:lnTo>
                    <a:pt x="1961370" y="637658"/>
                  </a:lnTo>
                  <a:lnTo>
                    <a:pt x="1887608" y="635842"/>
                  </a:lnTo>
                  <a:lnTo>
                    <a:pt x="1814665" y="633713"/>
                  </a:lnTo>
                  <a:lnTo>
                    <a:pt x="1742579" y="631277"/>
                  </a:lnTo>
                  <a:lnTo>
                    <a:pt x="1671389" y="628537"/>
                  </a:lnTo>
                  <a:lnTo>
                    <a:pt x="1601134" y="625501"/>
                  </a:lnTo>
                  <a:lnTo>
                    <a:pt x="1531852" y="622172"/>
                  </a:lnTo>
                  <a:lnTo>
                    <a:pt x="1463582" y="618557"/>
                  </a:lnTo>
                  <a:lnTo>
                    <a:pt x="1396363" y="614661"/>
                  </a:lnTo>
                  <a:lnTo>
                    <a:pt x="1330232" y="610488"/>
                  </a:lnTo>
                  <a:lnTo>
                    <a:pt x="1265229" y="606045"/>
                  </a:lnTo>
                  <a:lnTo>
                    <a:pt x="1201391" y="601336"/>
                  </a:lnTo>
                  <a:lnTo>
                    <a:pt x="1138759" y="596367"/>
                  </a:lnTo>
                  <a:lnTo>
                    <a:pt x="1077369" y="591143"/>
                  </a:lnTo>
                  <a:lnTo>
                    <a:pt x="1017261" y="585669"/>
                  </a:lnTo>
                  <a:lnTo>
                    <a:pt x="958474" y="579951"/>
                  </a:lnTo>
                  <a:lnTo>
                    <a:pt x="901045" y="573993"/>
                  </a:lnTo>
                  <a:lnTo>
                    <a:pt x="845013" y="567802"/>
                  </a:lnTo>
                  <a:lnTo>
                    <a:pt x="790418" y="561382"/>
                  </a:lnTo>
                  <a:lnTo>
                    <a:pt x="737296" y="554739"/>
                  </a:lnTo>
                  <a:lnTo>
                    <a:pt x="685688" y="547877"/>
                  </a:lnTo>
                  <a:lnTo>
                    <a:pt x="635632" y="540804"/>
                  </a:lnTo>
                  <a:lnTo>
                    <a:pt x="587165" y="533522"/>
                  </a:lnTo>
                  <a:lnTo>
                    <a:pt x="540328" y="526038"/>
                  </a:lnTo>
                  <a:lnTo>
                    <a:pt x="495157" y="518358"/>
                  </a:lnTo>
                  <a:lnTo>
                    <a:pt x="451693" y="510486"/>
                  </a:lnTo>
                  <a:lnTo>
                    <a:pt x="409973" y="502427"/>
                  </a:lnTo>
                  <a:lnTo>
                    <a:pt x="370035" y="494187"/>
                  </a:lnTo>
                  <a:lnTo>
                    <a:pt x="331919" y="485772"/>
                  </a:lnTo>
                  <a:lnTo>
                    <a:pt x="261306" y="468435"/>
                  </a:lnTo>
                  <a:lnTo>
                    <a:pt x="198442" y="450458"/>
                  </a:lnTo>
                  <a:lnTo>
                    <a:pt x="143635" y="431883"/>
                  </a:lnTo>
                  <a:lnTo>
                    <a:pt x="97193" y="412753"/>
                  </a:lnTo>
                  <a:lnTo>
                    <a:pt x="59425" y="393110"/>
                  </a:lnTo>
                  <a:lnTo>
                    <a:pt x="19712" y="362776"/>
                  </a:lnTo>
                  <a:lnTo>
                    <a:pt x="0" y="320928"/>
                  </a:lnTo>
                  <a:close/>
                </a:path>
              </a:pathLst>
            </a:custGeom>
            <a:ln w="12700">
              <a:solidFill>
                <a:srgbClr val="213E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448767" y="1241882"/>
            <a:ext cx="7766050" cy="1771650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241300" marR="5080" indent="-228600">
              <a:lnSpc>
                <a:spcPct val="89300"/>
              </a:lnSpc>
              <a:spcBef>
                <a:spcPts val="360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000">
                <a:latin typeface="Calibri"/>
                <a:cs typeface="Calibri"/>
              </a:rPr>
              <a:t>Généralement</a:t>
            </a:r>
            <a:r>
              <a:rPr dirty="0" sz="2000" spc="-20">
                <a:latin typeface="Calibri"/>
                <a:cs typeface="Calibri"/>
              </a:rPr>
              <a:t> l’évaluation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s’intéresse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aux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objectifs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stratégie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qui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est </a:t>
            </a:r>
            <a:r>
              <a:rPr dirty="0" sz="2000" spc="-10">
                <a:latin typeface="Calibri"/>
                <a:cs typeface="Calibri"/>
              </a:rPr>
              <a:t>interrogée.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Cela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présuppose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que</a:t>
            </a:r>
            <a:r>
              <a:rPr dirty="0" sz="2000" spc="-6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intentions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(les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réussites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et </a:t>
            </a:r>
            <a:r>
              <a:rPr dirty="0" sz="2000" spc="-20">
                <a:latin typeface="Calibri"/>
                <a:cs typeface="Calibri"/>
              </a:rPr>
              <a:t>transformations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escomptées)</a:t>
            </a:r>
            <a:r>
              <a:rPr dirty="0" sz="2000" spc="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soient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clairement</a:t>
            </a:r>
            <a:r>
              <a:rPr dirty="0" sz="200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définies</a:t>
            </a:r>
            <a:r>
              <a:rPr dirty="0" sz="2400" spc="-1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 algn="ctr" marL="4110354">
              <a:lnSpc>
                <a:spcPct val="100000"/>
              </a:lnSpc>
              <a:spcBef>
                <a:spcPts val="2295"/>
              </a:spcBef>
            </a:pP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Définition</a:t>
            </a:r>
            <a:r>
              <a:rPr dirty="0" sz="1800" spc="-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dirty="0" sz="1800" spc="-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indicateurs</a:t>
            </a:r>
            <a:r>
              <a:rPr dirty="0" sz="18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endParaRPr sz="1800">
              <a:latin typeface="Calibri"/>
              <a:cs typeface="Calibri"/>
            </a:endParaRPr>
          </a:p>
          <a:p>
            <a:pPr algn="ctr" marL="4112895">
              <a:lnSpc>
                <a:spcPct val="100000"/>
              </a:lnSpc>
              <a:spcBef>
                <a:spcPts val="5"/>
              </a:spcBef>
            </a:pP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recueil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4202303" y="5176520"/>
            <a:ext cx="4535170" cy="180975"/>
            <a:chOff x="4202303" y="5176520"/>
            <a:chExt cx="4535170" cy="180975"/>
          </a:xfrm>
        </p:grpSpPr>
        <p:sp>
          <p:nvSpPr>
            <p:cNvPr id="35" name="object 35"/>
            <p:cNvSpPr/>
            <p:nvPr/>
          </p:nvSpPr>
          <p:spPr>
            <a:xfrm>
              <a:off x="4211828" y="5186045"/>
              <a:ext cx="4516120" cy="161925"/>
            </a:xfrm>
            <a:custGeom>
              <a:avLst/>
              <a:gdLst/>
              <a:ahLst/>
              <a:cxnLst/>
              <a:rect l="l" t="t" r="r" b="b"/>
              <a:pathLst>
                <a:path w="4516120" h="161925">
                  <a:moveTo>
                    <a:pt x="4515993" y="0"/>
                  </a:moveTo>
                  <a:lnTo>
                    <a:pt x="0" y="0"/>
                  </a:lnTo>
                  <a:lnTo>
                    <a:pt x="1049" y="31499"/>
                  </a:lnTo>
                  <a:lnTo>
                    <a:pt x="3921" y="57213"/>
                  </a:lnTo>
                  <a:lnTo>
                    <a:pt x="8197" y="74545"/>
                  </a:lnTo>
                  <a:lnTo>
                    <a:pt x="13462" y="80898"/>
                  </a:lnTo>
                  <a:lnTo>
                    <a:pt x="2244471" y="80898"/>
                  </a:lnTo>
                  <a:lnTo>
                    <a:pt x="2249735" y="87252"/>
                  </a:lnTo>
                  <a:lnTo>
                    <a:pt x="2254011" y="104584"/>
                  </a:lnTo>
                  <a:lnTo>
                    <a:pt x="2256883" y="130298"/>
                  </a:lnTo>
                  <a:lnTo>
                    <a:pt x="2257933" y="161797"/>
                  </a:lnTo>
                  <a:lnTo>
                    <a:pt x="2259000" y="130298"/>
                  </a:lnTo>
                  <a:lnTo>
                    <a:pt x="2261901" y="104584"/>
                  </a:lnTo>
                  <a:lnTo>
                    <a:pt x="2266184" y="87252"/>
                  </a:lnTo>
                  <a:lnTo>
                    <a:pt x="2271395" y="80898"/>
                  </a:lnTo>
                  <a:lnTo>
                    <a:pt x="4502531" y="80898"/>
                  </a:lnTo>
                  <a:lnTo>
                    <a:pt x="4507741" y="74545"/>
                  </a:lnTo>
                  <a:lnTo>
                    <a:pt x="4512024" y="57213"/>
                  </a:lnTo>
                  <a:lnTo>
                    <a:pt x="4514925" y="31499"/>
                  </a:lnTo>
                  <a:lnTo>
                    <a:pt x="4515993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211828" y="5186045"/>
              <a:ext cx="4516120" cy="161925"/>
            </a:xfrm>
            <a:custGeom>
              <a:avLst/>
              <a:gdLst/>
              <a:ahLst/>
              <a:cxnLst/>
              <a:rect l="l" t="t" r="r" b="b"/>
              <a:pathLst>
                <a:path w="4516120" h="161925">
                  <a:moveTo>
                    <a:pt x="4515993" y="0"/>
                  </a:moveTo>
                  <a:lnTo>
                    <a:pt x="4514925" y="31499"/>
                  </a:lnTo>
                  <a:lnTo>
                    <a:pt x="4512024" y="57213"/>
                  </a:lnTo>
                  <a:lnTo>
                    <a:pt x="4507741" y="74545"/>
                  </a:lnTo>
                  <a:lnTo>
                    <a:pt x="4502531" y="80898"/>
                  </a:lnTo>
                  <a:lnTo>
                    <a:pt x="2271395" y="80898"/>
                  </a:lnTo>
                  <a:lnTo>
                    <a:pt x="2266184" y="87252"/>
                  </a:lnTo>
                  <a:lnTo>
                    <a:pt x="2261901" y="104584"/>
                  </a:lnTo>
                  <a:lnTo>
                    <a:pt x="2259000" y="130298"/>
                  </a:lnTo>
                  <a:lnTo>
                    <a:pt x="2257933" y="161797"/>
                  </a:lnTo>
                  <a:lnTo>
                    <a:pt x="2256883" y="130298"/>
                  </a:lnTo>
                  <a:lnTo>
                    <a:pt x="2254011" y="104584"/>
                  </a:lnTo>
                  <a:lnTo>
                    <a:pt x="2249735" y="87252"/>
                  </a:lnTo>
                  <a:lnTo>
                    <a:pt x="2244471" y="80898"/>
                  </a:lnTo>
                  <a:lnTo>
                    <a:pt x="13462" y="80898"/>
                  </a:lnTo>
                  <a:lnTo>
                    <a:pt x="8197" y="74545"/>
                  </a:lnTo>
                  <a:lnTo>
                    <a:pt x="3921" y="57213"/>
                  </a:lnTo>
                  <a:lnTo>
                    <a:pt x="1049" y="31499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52056" y="1001141"/>
          <a:ext cx="8286750" cy="58286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9555"/>
                <a:gridCol w="2590165"/>
                <a:gridCol w="4087495"/>
              </a:tblGrid>
              <a:tr h="3429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Type</a:t>
                      </a:r>
                      <a:r>
                        <a:rPr dirty="0" sz="1800" spc="-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d’objet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90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820419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8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Définition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90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Exemple</a:t>
                      </a:r>
                      <a:r>
                        <a:rPr dirty="0" sz="1800" spc="-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90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</a:tr>
              <a:tr h="890905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230"/>
                        </a:spcBef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Pertinence/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besoins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5621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15938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Analyse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besoins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la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population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cible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ou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si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le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y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répond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bien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90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23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quelle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mesure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répond-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il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aux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besoins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population-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cible</a:t>
                      </a:r>
                      <a:r>
                        <a:rPr dirty="0" sz="18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5621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7945" marR="513080">
                        <a:lnSpc>
                          <a:spcPct val="100000"/>
                        </a:lnSpc>
                      </a:pPr>
                      <a:r>
                        <a:rPr dirty="0" sz="1800" b="1">
                          <a:latin typeface="Calibri"/>
                          <a:cs typeface="Calibri"/>
                        </a:rPr>
                        <a:t>Mise</a:t>
                      </a:r>
                      <a:r>
                        <a:rPr dirty="0" sz="1800" spc="-4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 b="1">
                          <a:latin typeface="Calibri"/>
                          <a:cs typeface="Calibri"/>
                        </a:rPr>
                        <a:t>en </a:t>
                      </a:r>
                      <a:r>
                        <a:rPr dirty="0" sz="1800" spc="-10" b="1">
                          <a:latin typeface="Calibri"/>
                          <a:cs typeface="Calibri"/>
                        </a:rPr>
                        <a:t>œuvre/ processus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6827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8580" marR="163195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Analyse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mise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en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place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actions,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leur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déroulement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6827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4235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Quels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écarts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entre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activités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prévues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activités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réalisées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dirty="0" sz="1800" spc="-35">
                          <a:latin typeface="Calibri"/>
                          <a:cs typeface="Calibri"/>
                        </a:rPr>
                        <a:t>Qu’est-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qui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explique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ces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écarts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9215" marR="60960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Quels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sont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principaux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freins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leviers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à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mise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œuvre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du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?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Quelles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pourraient-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être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pistes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d’amélioration?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968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1440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Collaboration/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partenariat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6827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380365">
                        <a:lnSpc>
                          <a:spcPct val="100000"/>
                        </a:lnSpc>
                        <a:spcBef>
                          <a:spcPts val="123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Analyse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travail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en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partenariat,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du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respect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principes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de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collaboration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5684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18542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quelle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mesure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parties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prenantes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essentielles</a:t>
                      </a:r>
                      <a:r>
                        <a:rPr dirty="0" sz="18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réaliser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l’action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sont-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elles</a:t>
                      </a:r>
                      <a:r>
                        <a:rPr dirty="0" sz="18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mobilisées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9215" marR="7905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quelle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mesure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principes collaboratifs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ont-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ils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été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respectés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1968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440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ctr" marR="4445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Effets/impacts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22352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Analyse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avancées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du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projet,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observer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si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des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effets</a:t>
                      </a:r>
                      <a:r>
                        <a:rPr dirty="0" sz="1800" spc="-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directs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et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intermédiaires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sont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observés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203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algn="just" marL="6921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Quels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effets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significatifs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just" marL="69215" marR="887730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du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sur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population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cible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quoi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a-t-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il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permis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aux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participants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d’améliorer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leurs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just" marL="69215">
                        <a:lnSpc>
                          <a:spcPct val="100000"/>
                        </a:lnSpc>
                      </a:pPr>
                      <a:r>
                        <a:rPr dirty="0" sz="1800" spc="-10">
                          <a:latin typeface="Calibri"/>
                          <a:cs typeface="Calibri"/>
                        </a:rPr>
                        <a:t>connaissances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leurs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comportements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2032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581050" y="371602"/>
            <a:ext cx="8147684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="1">
                <a:latin typeface="Calibri"/>
                <a:cs typeface="Calibri"/>
              </a:rPr>
              <a:t>Quelles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QE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pour</a:t>
            </a:r>
            <a:r>
              <a:rPr dirty="0" spc="-9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quels</a:t>
            </a:r>
            <a:r>
              <a:rPr dirty="0" spc="-6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objets</a:t>
            </a:r>
            <a:r>
              <a:rPr dirty="0" spc="-85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d’évaluation?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163570" y="767333"/>
            <a:ext cx="2820035" cy="69659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-10" b="0">
                <a:solidFill>
                  <a:srgbClr val="000000"/>
                </a:solidFill>
                <a:latin typeface="Calibri Light"/>
                <a:cs typeface="Calibri Light"/>
              </a:rPr>
              <a:t>Introduction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81175" y="3018790"/>
            <a:ext cx="6778625" cy="10680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4105"/>
              </a:lnSpc>
              <a:spcBef>
                <a:spcPts val="100"/>
              </a:spcBef>
            </a:pPr>
            <a:r>
              <a:rPr dirty="0" sz="3600">
                <a:latin typeface="Calibri"/>
                <a:cs typeface="Calibri"/>
              </a:rPr>
              <a:t>Nicolas</a:t>
            </a:r>
            <a:r>
              <a:rPr dirty="0" sz="3600" spc="-114">
                <a:latin typeface="Calibri"/>
                <a:cs typeface="Calibri"/>
              </a:rPr>
              <a:t> </a:t>
            </a:r>
            <a:r>
              <a:rPr dirty="0" sz="3600" spc="-60">
                <a:latin typeface="Calibri"/>
                <a:cs typeface="Calibri"/>
              </a:rPr>
              <a:t>BACHET,</a:t>
            </a:r>
            <a:r>
              <a:rPr dirty="0" sz="3600" spc="-85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chargé</a:t>
            </a:r>
            <a:r>
              <a:rPr dirty="0" sz="3600" spc="-120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de</a:t>
            </a:r>
            <a:r>
              <a:rPr dirty="0" sz="3600" spc="-100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mission</a:t>
            </a:r>
            <a:r>
              <a:rPr dirty="0" sz="3600" spc="-75">
                <a:latin typeface="Calibri"/>
                <a:cs typeface="Calibri"/>
              </a:rPr>
              <a:t> </a:t>
            </a:r>
            <a:r>
              <a:rPr dirty="0" sz="3600" spc="-50">
                <a:latin typeface="Calibri"/>
                <a:cs typeface="Calibri"/>
              </a:rPr>
              <a:t>–</a:t>
            </a:r>
            <a:endParaRPr sz="3600">
              <a:latin typeface="Calibri"/>
              <a:cs typeface="Calibri"/>
            </a:endParaRPr>
          </a:p>
          <a:p>
            <a:pPr algn="ctr">
              <a:lnSpc>
                <a:spcPts val="4105"/>
              </a:lnSpc>
            </a:pPr>
            <a:r>
              <a:rPr dirty="0" sz="3600">
                <a:latin typeface="Calibri"/>
                <a:cs typeface="Calibri"/>
              </a:rPr>
              <a:t>DREETS</a:t>
            </a:r>
            <a:r>
              <a:rPr dirty="0" sz="3600" spc="-75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Grand</a:t>
            </a:r>
            <a:r>
              <a:rPr dirty="0" sz="3600" spc="-75">
                <a:latin typeface="Calibri"/>
                <a:cs typeface="Calibri"/>
              </a:rPr>
              <a:t> </a:t>
            </a:r>
            <a:r>
              <a:rPr dirty="0" sz="3600" spc="-25">
                <a:latin typeface="Calibri"/>
                <a:cs typeface="Calibri"/>
              </a:rPr>
              <a:t>Est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70307" rIns="0" bIns="0" rtlCol="0" vert="horz">
            <a:spAutoFit/>
          </a:bodyPr>
          <a:lstStyle/>
          <a:p>
            <a:pPr marL="238125">
              <a:lnSpc>
                <a:spcPct val="100000"/>
              </a:lnSpc>
              <a:spcBef>
                <a:spcPts val="100"/>
              </a:spcBef>
            </a:pPr>
            <a:r>
              <a:rPr dirty="0" b="1">
                <a:latin typeface="Calibri"/>
                <a:cs typeface="Calibri"/>
              </a:rPr>
              <a:t>Critères</a:t>
            </a:r>
            <a:r>
              <a:rPr dirty="0" spc="-8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de</a:t>
            </a:r>
            <a:r>
              <a:rPr dirty="0" spc="-65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qualité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543496" y="1388744"/>
          <a:ext cx="8133715" cy="49199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0620"/>
                <a:gridCol w="6893559"/>
              </a:tblGrid>
              <a:tr h="1229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Utilité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20002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Questions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orientées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façon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à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répondre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aux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besoins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utilisateurs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de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8580" marR="356870">
                        <a:lnSpc>
                          <a:spcPct val="100000"/>
                        </a:lnSpc>
                      </a:pPr>
                      <a:r>
                        <a:rPr dirty="0" sz="1800" spc="-20">
                          <a:latin typeface="Calibri"/>
                          <a:cs typeface="Calibri"/>
                        </a:rPr>
                        <a:t>l’évaluation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sont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axées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sur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l’évaluation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objets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choisis.</a:t>
                      </a:r>
                      <a:r>
                        <a:rPr dirty="0" sz="1800" spc="5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Questions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dont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réponses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apporteront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apprentissages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utiles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au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milieu.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5143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</a:tr>
              <a:tr h="15195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Maturité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Questions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qui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mesurent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à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quoi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un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ou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une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action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peuvent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dirty="0" sz="1800" spc="-10">
                          <a:latin typeface="Calibri"/>
                          <a:cs typeface="Calibri"/>
                        </a:rPr>
                        <a:t>raisonnablement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prétendre</a:t>
                      </a:r>
                      <a:r>
                        <a:rPr dirty="0" sz="18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termes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résultats.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8580" marR="230504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Elles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devraient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tenir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compte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leur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portée,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leur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maturité.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Sommes-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nous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suffisamment</a:t>
                      </a:r>
                      <a:r>
                        <a:rPr dirty="0" sz="1800" spc="3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avancés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projet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nous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poser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cette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question</a:t>
                      </a:r>
                      <a:r>
                        <a:rPr dirty="0" sz="1800" spc="-9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5969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229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8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Capacité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20066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46863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Questions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qui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alignent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démarche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vers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une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collecte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où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données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sont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réellement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accessibles.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Faisabilité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technique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fonction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ressources</a:t>
                      </a:r>
                      <a:r>
                        <a:rPr dirty="0" sz="1800" spc="-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du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temps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réellement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dirty="0" sz="1800" spc="-10">
                          <a:latin typeface="Calibri"/>
                          <a:cs typeface="Calibri"/>
                        </a:rPr>
                        <a:t>disponible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52069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9404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800" spc="-10" b="1">
                          <a:latin typeface="Calibri"/>
                          <a:cs typeface="Calibri"/>
                        </a:rPr>
                        <a:t>Clarté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565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28384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questions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doivent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être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formulées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clairement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comprises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la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même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façon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par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tous.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Elles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ne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doivent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pas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être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ambiguës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ou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sujettes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à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interprétation.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444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516127" y="322275"/>
            <a:ext cx="7948295" cy="51435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b="1">
                <a:latin typeface="Calibri"/>
                <a:cs typeface="Calibri"/>
              </a:rPr>
              <a:t>Mémo</a:t>
            </a:r>
            <a:r>
              <a:rPr dirty="0" sz="3200" spc="-5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pour</a:t>
            </a:r>
            <a:r>
              <a:rPr dirty="0" sz="3200" spc="-5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élaborer</a:t>
            </a:r>
            <a:r>
              <a:rPr dirty="0" sz="3200" spc="-5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des</a:t>
            </a:r>
            <a:r>
              <a:rPr dirty="0" sz="3200" spc="-3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questions</a:t>
            </a:r>
            <a:r>
              <a:rPr dirty="0" sz="3200" spc="-65" b="1">
                <a:latin typeface="Calibri"/>
                <a:cs typeface="Calibri"/>
              </a:rPr>
              <a:t> </a:t>
            </a:r>
            <a:r>
              <a:rPr dirty="0" sz="3200" spc="-10" b="1">
                <a:latin typeface="Calibri"/>
                <a:cs typeface="Calibri"/>
              </a:rPr>
              <a:t>évaluatives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6127" y="1077595"/>
            <a:ext cx="8321675" cy="55130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4063365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1</a:t>
            </a:r>
            <a:r>
              <a:rPr dirty="0" sz="1800" spc="-2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– Formulation</a:t>
            </a:r>
            <a:r>
              <a:rPr dirty="0" sz="1800" spc="-6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de</a:t>
            </a:r>
            <a:r>
              <a:rPr dirty="0" sz="1800" spc="-2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la</a:t>
            </a:r>
            <a:r>
              <a:rPr dirty="0" sz="1800" spc="-1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question</a:t>
            </a:r>
            <a:r>
              <a:rPr dirty="0" sz="1800" spc="-6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évaluative </a:t>
            </a:r>
            <a:r>
              <a:rPr dirty="0" sz="1800" b="1">
                <a:latin typeface="Calibri"/>
                <a:cs typeface="Calibri"/>
              </a:rPr>
              <a:t>Comment</a:t>
            </a:r>
            <a:r>
              <a:rPr dirty="0" sz="1800" spc="-70" b="1">
                <a:latin typeface="Calibri"/>
                <a:cs typeface="Calibri"/>
              </a:rPr>
              <a:t> </a:t>
            </a:r>
            <a:r>
              <a:rPr dirty="0" sz="1800" b="1">
                <a:latin typeface="Calibri"/>
                <a:cs typeface="Calibri"/>
              </a:rPr>
              <a:t>formuler</a:t>
            </a:r>
            <a:r>
              <a:rPr dirty="0" sz="1800" spc="-55" b="1">
                <a:latin typeface="Calibri"/>
                <a:cs typeface="Calibri"/>
              </a:rPr>
              <a:t> </a:t>
            </a:r>
            <a:r>
              <a:rPr dirty="0" sz="1800" b="1">
                <a:latin typeface="Calibri"/>
                <a:cs typeface="Calibri"/>
              </a:rPr>
              <a:t>une</a:t>
            </a:r>
            <a:r>
              <a:rPr dirty="0" sz="1800" spc="-45" b="1">
                <a:latin typeface="Calibri"/>
                <a:cs typeface="Calibri"/>
              </a:rPr>
              <a:t> </a:t>
            </a:r>
            <a:r>
              <a:rPr dirty="0" sz="1800" b="1">
                <a:latin typeface="Calibri"/>
                <a:cs typeface="Calibri"/>
              </a:rPr>
              <a:t>question</a:t>
            </a:r>
            <a:r>
              <a:rPr dirty="0" sz="1800" spc="-40" b="1">
                <a:latin typeface="Calibri"/>
                <a:cs typeface="Calibri"/>
              </a:rPr>
              <a:t> </a:t>
            </a:r>
            <a:r>
              <a:rPr dirty="0" sz="1800" spc="-10" b="1">
                <a:latin typeface="Calibri"/>
                <a:cs typeface="Calibri"/>
              </a:rPr>
              <a:t>évaluative?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quelle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mesure…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quoi…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quelles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conditions…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A-</a:t>
            </a:r>
            <a:r>
              <a:rPr dirty="0" sz="1800" spc="-10">
                <a:latin typeface="Calibri"/>
                <a:cs typeface="Calibri"/>
              </a:rPr>
              <a:t>t-</a:t>
            </a:r>
            <a:r>
              <a:rPr dirty="0" sz="1800">
                <a:latin typeface="Calibri"/>
                <a:cs typeface="Calibri"/>
              </a:rPr>
              <a:t>on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réussi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à…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800" spc="-10">
                <a:latin typeface="Calibri"/>
                <a:cs typeface="Calibri"/>
              </a:rPr>
              <a:t>Exemples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  <a:p>
            <a:pPr marL="299085" marR="277495" indent="-287020">
              <a:lnSpc>
                <a:spcPct val="99700"/>
              </a:lnSpc>
              <a:spcBef>
                <a:spcPts val="30"/>
              </a:spcBef>
              <a:buFont typeface="Arial"/>
              <a:buChar char="•"/>
              <a:tabLst>
                <a:tab pos="299085" algn="l"/>
              </a:tabLst>
            </a:pPr>
            <a:r>
              <a:rPr dirty="0" sz="1800">
                <a:latin typeface="Calibri"/>
                <a:cs typeface="Calibri"/>
              </a:rPr>
              <a:t>•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quelle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mesure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actions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Dispositif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Réussite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éducative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auprès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des </a:t>
            </a:r>
            <a:r>
              <a:rPr dirty="0" sz="1800" spc="-10">
                <a:latin typeface="Calibri"/>
                <a:cs typeface="Calibri"/>
              </a:rPr>
              <a:t>enfants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quartiers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prioritaires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politique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ville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ont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permis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meilleure intégration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au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sein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système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scolaire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?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ont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permis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d’éviter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ruptures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scolaires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?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5"/>
              </a:spcBef>
              <a:buFont typeface="Arial"/>
              <a:buChar char="•"/>
              <a:tabLst>
                <a:tab pos="299085" algn="l"/>
              </a:tabLst>
            </a:pP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quelle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mesure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contrat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ville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contribue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l’amélioration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cadre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vie?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ts val="2155"/>
              </a:lnSpc>
              <a:buFont typeface="Arial"/>
              <a:buChar char="•"/>
              <a:tabLst>
                <a:tab pos="299085" algn="l"/>
              </a:tabLst>
            </a:pP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quelle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mesure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actions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menées</a:t>
            </a:r>
            <a:r>
              <a:rPr dirty="0" sz="1800" spc="3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cadre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contrat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ville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arrivent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à</a:t>
            </a:r>
            <a:endParaRPr sz="1800">
              <a:latin typeface="Calibri"/>
              <a:cs typeface="Calibri"/>
            </a:endParaRPr>
          </a:p>
          <a:p>
            <a:pPr marL="299085">
              <a:lnSpc>
                <a:spcPts val="2155"/>
              </a:lnSpc>
            </a:pPr>
            <a:r>
              <a:rPr dirty="0" sz="1800">
                <a:latin typeface="Calibri"/>
                <a:cs typeface="Calibri"/>
              </a:rPr>
              <a:t>toucher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voire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faire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adhérer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l’offre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proposée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publics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jeunes,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dit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invisibles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»,</a:t>
            </a:r>
            <a:endParaRPr sz="1800">
              <a:latin typeface="Calibri"/>
              <a:cs typeface="Calibri"/>
            </a:endParaRPr>
          </a:p>
          <a:p>
            <a:pPr marL="299085" marR="508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pour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leur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permettre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s’inscrire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démarche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d’inclusion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sociale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(projet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vie, </a:t>
            </a:r>
            <a:r>
              <a:rPr dirty="0" sz="1800">
                <a:latin typeface="Calibri"/>
                <a:cs typeface="Calibri"/>
              </a:rPr>
              <a:t>d’insertion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sociale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professionnelle)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?</a:t>
            </a:r>
            <a:endParaRPr sz="1800">
              <a:latin typeface="Calibri"/>
              <a:cs typeface="Calibri"/>
            </a:endParaRPr>
          </a:p>
          <a:p>
            <a:pPr marL="299085" marR="118745" indent="-28702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299085" algn="l"/>
              </a:tabLst>
            </a:pPr>
            <a:r>
              <a:rPr dirty="0" sz="1800">
                <a:latin typeface="Calibri"/>
                <a:cs typeface="Calibri"/>
              </a:rPr>
              <a:t>•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actions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droit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commun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celles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mises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place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cadre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contrat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de </a:t>
            </a:r>
            <a:r>
              <a:rPr dirty="0" sz="1800">
                <a:latin typeface="Calibri"/>
                <a:cs typeface="Calibri"/>
              </a:rPr>
              <a:t>ville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ont-t-</a:t>
            </a:r>
            <a:r>
              <a:rPr dirty="0" sz="1800">
                <a:latin typeface="Calibri"/>
                <a:cs typeface="Calibri"/>
              </a:rPr>
              <a:t>elles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contribué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maintenir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et/ou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améliorer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services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existants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les </a:t>
            </a:r>
            <a:r>
              <a:rPr dirty="0" sz="1800">
                <a:latin typeface="Calibri"/>
                <a:cs typeface="Calibri"/>
              </a:rPr>
              <a:t>quartiers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(services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commerciaux,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services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cadre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logement</a:t>
            </a:r>
            <a:r>
              <a:rPr dirty="0" sz="1800" spc="-5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ainsi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les </a:t>
            </a:r>
            <a:r>
              <a:rPr dirty="0" sz="1800">
                <a:latin typeface="Calibri"/>
                <a:cs typeface="Calibri"/>
              </a:rPr>
              <a:t>services</a:t>
            </a:r>
            <a:r>
              <a:rPr dirty="0" sz="1800" spc="-7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publics)</a:t>
            </a:r>
            <a:r>
              <a:rPr dirty="0" sz="1800" spc="-50">
                <a:latin typeface="Calibri"/>
                <a:cs typeface="Calibri"/>
              </a:rPr>
              <a:t> ?</a:t>
            </a:r>
            <a:endParaRPr sz="1800">
              <a:latin typeface="Calibri"/>
              <a:cs typeface="Calibri"/>
            </a:endParaRPr>
          </a:p>
          <a:p>
            <a:pPr marL="180340" indent="-167640">
              <a:lnSpc>
                <a:spcPct val="100000"/>
              </a:lnSpc>
              <a:spcBef>
                <a:spcPts val="2140"/>
              </a:spcBef>
              <a:buAutoNum type="arabicPlain" startAt="2"/>
              <a:tabLst>
                <a:tab pos="180340" algn="l"/>
              </a:tabLst>
            </a:pP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–</a:t>
            </a:r>
            <a:r>
              <a:rPr dirty="0" sz="1800" spc="-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Définir</a:t>
            </a:r>
            <a:r>
              <a:rPr dirty="0" sz="1800" spc="-4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les</a:t>
            </a:r>
            <a:r>
              <a:rPr dirty="0" sz="1800" spc="-4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conditions</a:t>
            </a:r>
            <a:r>
              <a:rPr dirty="0" sz="1800" spc="-2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de</a:t>
            </a:r>
            <a:r>
              <a:rPr dirty="0" sz="1800" spc="-5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réussite</a:t>
            </a:r>
            <a:endParaRPr sz="1800">
              <a:latin typeface="Calibri"/>
              <a:cs typeface="Calibri"/>
            </a:endParaRPr>
          </a:p>
          <a:p>
            <a:pPr marL="12700" marR="464820" indent="167640">
              <a:lnSpc>
                <a:spcPct val="100000"/>
              </a:lnSpc>
              <a:buAutoNum type="arabicPlain" startAt="2"/>
              <a:tabLst>
                <a:tab pos="180340" algn="l"/>
              </a:tabLst>
            </a:pP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-</a:t>
            </a:r>
            <a:r>
              <a:rPr dirty="0" sz="1800" spc="-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Vérifier</a:t>
            </a:r>
            <a:r>
              <a:rPr dirty="0" sz="1800" spc="-4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la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 faisabilité</a:t>
            </a:r>
            <a:r>
              <a:rPr dirty="0" sz="1800" spc="-5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par</a:t>
            </a:r>
            <a:r>
              <a:rPr dirty="0" sz="1800" spc="-2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rapport</a:t>
            </a:r>
            <a:r>
              <a:rPr dirty="0" sz="1800" spc="-3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à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la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mesure</a:t>
            </a:r>
            <a:r>
              <a:rPr dirty="0" sz="1800" spc="-4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/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définir</a:t>
            </a:r>
            <a:r>
              <a:rPr dirty="0" sz="1800" spc="-3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les</a:t>
            </a:r>
            <a:r>
              <a:rPr dirty="0" sz="1800" spc="-3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indicateurs</a:t>
            </a:r>
            <a:r>
              <a:rPr dirty="0" sz="1800" spc="-45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AAB912"/>
                </a:solidFill>
                <a:latin typeface="Calibri"/>
                <a:cs typeface="Calibri"/>
              </a:rPr>
              <a:t>(contenu</a:t>
            </a:r>
            <a:r>
              <a:rPr dirty="0" sz="1800" spc="-20" b="1">
                <a:solidFill>
                  <a:srgbClr val="AAB912"/>
                </a:solidFill>
                <a:latin typeface="Calibri"/>
                <a:cs typeface="Calibri"/>
              </a:rPr>
              <a:t> </a:t>
            </a:r>
            <a:r>
              <a:rPr dirty="0" sz="1800" spc="-25" b="1">
                <a:solidFill>
                  <a:srgbClr val="AAB912"/>
                </a:solidFill>
                <a:latin typeface="Calibri"/>
                <a:cs typeface="Calibri"/>
              </a:rPr>
              <a:t>et </a:t>
            </a:r>
            <a:r>
              <a:rPr dirty="0" sz="1800" spc="-10" b="1">
                <a:solidFill>
                  <a:srgbClr val="AAB912"/>
                </a:solidFill>
                <a:latin typeface="Calibri"/>
                <a:cs typeface="Calibri"/>
              </a:rPr>
              <a:t>méthode)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60273" rIns="0" bIns="0" rtlCol="0" vert="horz">
            <a:spAutoFit/>
          </a:bodyPr>
          <a:lstStyle/>
          <a:p>
            <a:pPr marL="1603375">
              <a:lnSpc>
                <a:spcPct val="100000"/>
              </a:lnSpc>
              <a:spcBef>
                <a:spcPts val="100"/>
              </a:spcBef>
            </a:pPr>
            <a:r>
              <a:rPr dirty="0" spc="-55"/>
              <a:t>Qu’est-</a:t>
            </a:r>
            <a:r>
              <a:rPr dirty="0"/>
              <a:t>ce</a:t>
            </a:r>
            <a:r>
              <a:rPr dirty="0" spc="-85"/>
              <a:t> </a:t>
            </a:r>
            <a:r>
              <a:rPr dirty="0"/>
              <a:t>qu’un</a:t>
            </a:r>
            <a:r>
              <a:rPr dirty="0" spc="-90"/>
              <a:t> </a:t>
            </a:r>
            <a:r>
              <a:rPr dirty="0"/>
              <a:t>indicateur</a:t>
            </a:r>
            <a:r>
              <a:rPr dirty="0" spc="-105"/>
              <a:t> </a:t>
            </a:r>
            <a:r>
              <a:rPr dirty="0" spc="-50"/>
              <a:t>?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53975" rIns="0" bIns="0" rtlCol="0" vert="horz">
            <a:spAutoFit/>
          </a:bodyPr>
          <a:lstStyle/>
          <a:p>
            <a:pPr marL="241300" marR="211454" indent="-228600">
              <a:lnSpc>
                <a:spcPts val="2590"/>
              </a:lnSpc>
              <a:spcBef>
                <a:spcPts val="425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/>
              <a:t>Un</a:t>
            </a:r>
            <a:r>
              <a:rPr dirty="0" spc="-70"/>
              <a:t> </a:t>
            </a:r>
            <a:r>
              <a:rPr dirty="0"/>
              <a:t>indicateur</a:t>
            </a:r>
            <a:r>
              <a:rPr dirty="0" spc="-70"/>
              <a:t> </a:t>
            </a:r>
            <a:r>
              <a:rPr dirty="0"/>
              <a:t>est</a:t>
            </a:r>
            <a:r>
              <a:rPr dirty="0" spc="-65"/>
              <a:t> </a:t>
            </a:r>
            <a:r>
              <a:rPr dirty="0"/>
              <a:t>une</a:t>
            </a:r>
            <a:r>
              <a:rPr dirty="0" spc="-65"/>
              <a:t> </a:t>
            </a:r>
            <a:r>
              <a:rPr dirty="0"/>
              <a:t>variable,</a:t>
            </a:r>
            <a:r>
              <a:rPr dirty="0" spc="-60"/>
              <a:t> </a:t>
            </a:r>
            <a:r>
              <a:rPr dirty="0"/>
              <a:t>une</a:t>
            </a:r>
            <a:r>
              <a:rPr dirty="0" spc="-55"/>
              <a:t> </a:t>
            </a:r>
            <a:r>
              <a:rPr dirty="0"/>
              <a:t>donnée</a:t>
            </a:r>
            <a:r>
              <a:rPr dirty="0" spc="-55"/>
              <a:t> </a:t>
            </a:r>
            <a:r>
              <a:rPr dirty="0"/>
              <a:t>dont</a:t>
            </a:r>
            <a:r>
              <a:rPr dirty="0" spc="-60"/>
              <a:t> </a:t>
            </a:r>
            <a:r>
              <a:rPr dirty="0" spc="-10"/>
              <a:t>certaines valeurs</a:t>
            </a:r>
            <a:r>
              <a:rPr dirty="0" spc="-40"/>
              <a:t> </a:t>
            </a:r>
            <a:r>
              <a:rPr dirty="0"/>
              <a:t>sont</a:t>
            </a:r>
            <a:r>
              <a:rPr dirty="0" spc="-40"/>
              <a:t> </a:t>
            </a:r>
            <a:r>
              <a:rPr dirty="0" spc="-10"/>
              <a:t>significatives</a:t>
            </a:r>
            <a:r>
              <a:rPr dirty="0" spc="-35"/>
              <a:t> </a:t>
            </a:r>
            <a:r>
              <a:rPr dirty="0"/>
              <a:t>par</a:t>
            </a:r>
            <a:r>
              <a:rPr dirty="0" spc="-45"/>
              <a:t> </a:t>
            </a:r>
            <a:r>
              <a:rPr dirty="0"/>
              <a:t>rapport</a:t>
            </a:r>
            <a:r>
              <a:rPr dirty="0" spc="-35"/>
              <a:t> </a:t>
            </a:r>
            <a:r>
              <a:rPr dirty="0"/>
              <a:t>à</a:t>
            </a:r>
            <a:r>
              <a:rPr dirty="0" spc="-45"/>
              <a:t> </a:t>
            </a:r>
            <a:r>
              <a:rPr dirty="0"/>
              <a:t>la</a:t>
            </a:r>
            <a:r>
              <a:rPr dirty="0" spc="-40"/>
              <a:t> </a:t>
            </a:r>
            <a:r>
              <a:rPr dirty="0" spc="-10"/>
              <a:t>problématique traitée.</a:t>
            </a:r>
          </a:p>
          <a:p>
            <a:pPr algn="just" marL="241300" marR="751840" indent="-228600">
              <a:lnSpc>
                <a:spcPts val="2590"/>
              </a:lnSpc>
              <a:spcBef>
                <a:spcPts val="1020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/>
              <a:t>La</a:t>
            </a:r>
            <a:r>
              <a:rPr dirty="0" spc="-45"/>
              <a:t> </a:t>
            </a:r>
            <a:r>
              <a:rPr dirty="0"/>
              <a:t>notion</a:t>
            </a:r>
            <a:r>
              <a:rPr dirty="0" spc="-40"/>
              <a:t> </a:t>
            </a:r>
            <a:r>
              <a:rPr dirty="0" spc="-10"/>
              <a:t>d’indicateur</a:t>
            </a:r>
            <a:r>
              <a:rPr dirty="0" spc="-45"/>
              <a:t> </a:t>
            </a:r>
            <a:r>
              <a:rPr dirty="0" spc="-10"/>
              <a:t>renvoie</a:t>
            </a:r>
            <a:r>
              <a:rPr dirty="0" spc="-30"/>
              <a:t> </a:t>
            </a:r>
            <a:r>
              <a:rPr dirty="0" spc="-10"/>
              <a:t>immédiatement</a:t>
            </a:r>
            <a:r>
              <a:rPr dirty="0" spc="-75"/>
              <a:t> </a:t>
            </a:r>
            <a:r>
              <a:rPr dirty="0"/>
              <a:t>à</a:t>
            </a:r>
            <a:r>
              <a:rPr dirty="0" spc="-40"/>
              <a:t> </a:t>
            </a:r>
            <a:r>
              <a:rPr dirty="0" spc="-20"/>
              <a:t>deux </a:t>
            </a:r>
            <a:r>
              <a:rPr dirty="0"/>
              <a:t>aspects</a:t>
            </a:r>
            <a:r>
              <a:rPr dirty="0" spc="-60"/>
              <a:t> </a:t>
            </a:r>
            <a:r>
              <a:rPr dirty="0" spc="-10"/>
              <a:t>inséparables</a:t>
            </a:r>
            <a:r>
              <a:rPr dirty="0" spc="-40"/>
              <a:t> </a:t>
            </a:r>
            <a:r>
              <a:rPr dirty="0"/>
              <a:t>:</a:t>
            </a:r>
            <a:r>
              <a:rPr dirty="0" spc="-50"/>
              <a:t> </a:t>
            </a:r>
            <a:r>
              <a:rPr dirty="0"/>
              <a:t>celui</a:t>
            </a:r>
            <a:r>
              <a:rPr dirty="0" spc="-55"/>
              <a:t> </a:t>
            </a:r>
            <a:r>
              <a:rPr dirty="0"/>
              <a:t>du</a:t>
            </a:r>
            <a:r>
              <a:rPr dirty="0" spc="-40"/>
              <a:t> </a:t>
            </a:r>
            <a:r>
              <a:rPr dirty="0"/>
              <a:t>choix</a:t>
            </a:r>
            <a:r>
              <a:rPr dirty="0" spc="-50"/>
              <a:t> </a:t>
            </a:r>
            <a:r>
              <a:rPr dirty="0"/>
              <a:t>de</a:t>
            </a:r>
            <a:r>
              <a:rPr dirty="0" spc="-40"/>
              <a:t> </a:t>
            </a:r>
            <a:r>
              <a:rPr dirty="0"/>
              <a:t>l’indicateur</a:t>
            </a:r>
            <a:r>
              <a:rPr dirty="0" spc="-45"/>
              <a:t> </a:t>
            </a:r>
            <a:r>
              <a:rPr dirty="0" spc="-25"/>
              <a:t>et </a:t>
            </a:r>
            <a:r>
              <a:rPr dirty="0"/>
              <a:t>ensuite</a:t>
            </a:r>
            <a:r>
              <a:rPr dirty="0" spc="-35"/>
              <a:t> </a:t>
            </a:r>
            <a:r>
              <a:rPr dirty="0"/>
              <a:t>de</a:t>
            </a:r>
            <a:r>
              <a:rPr dirty="0" spc="-35"/>
              <a:t> </a:t>
            </a:r>
            <a:r>
              <a:rPr dirty="0"/>
              <a:t>son</a:t>
            </a:r>
            <a:r>
              <a:rPr dirty="0" spc="-35"/>
              <a:t> </a:t>
            </a:r>
            <a:r>
              <a:rPr dirty="0" spc="-10"/>
              <a:t>interprétation.</a:t>
            </a:r>
          </a:p>
          <a:p>
            <a:pPr algn="just" marL="241300" marR="822325" indent="-228600">
              <a:lnSpc>
                <a:spcPts val="2590"/>
              </a:lnSpc>
              <a:spcBef>
                <a:spcPts val="1005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/>
              <a:t>Un</a:t>
            </a:r>
            <a:r>
              <a:rPr dirty="0" spc="-95"/>
              <a:t> </a:t>
            </a:r>
            <a:r>
              <a:rPr dirty="0"/>
              <a:t>indicateur</a:t>
            </a:r>
            <a:r>
              <a:rPr dirty="0" spc="-95"/>
              <a:t> </a:t>
            </a:r>
            <a:r>
              <a:rPr dirty="0" spc="-30"/>
              <a:t>n’est</a:t>
            </a:r>
            <a:r>
              <a:rPr dirty="0" spc="-90"/>
              <a:t> </a:t>
            </a:r>
            <a:r>
              <a:rPr dirty="0"/>
              <a:t>qu’une</a:t>
            </a:r>
            <a:r>
              <a:rPr dirty="0" spc="-85"/>
              <a:t> </a:t>
            </a:r>
            <a:r>
              <a:rPr dirty="0" spc="-10"/>
              <a:t>représentation</a:t>
            </a:r>
            <a:r>
              <a:rPr dirty="0" spc="-95"/>
              <a:t> </a:t>
            </a:r>
            <a:r>
              <a:rPr dirty="0"/>
              <a:t>partielle</a:t>
            </a:r>
            <a:r>
              <a:rPr dirty="0" spc="-105"/>
              <a:t> </a:t>
            </a:r>
            <a:r>
              <a:rPr dirty="0" spc="-25"/>
              <a:t>et </a:t>
            </a:r>
            <a:r>
              <a:rPr dirty="0" spc="-10"/>
              <a:t>approximative</a:t>
            </a:r>
            <a:r>
              <a:rPr dirty="0" spc="-95"/>
              <a:t> </a:t>
            </a:r>
            <a:r>
              <a:rPr dirty="0"/>
              <a:t>d’un</a:t>
            </a:r>
            <a:r>
              <a:rPr dirty="0" spc="-85"/>
              <a:t> </a:t>
            </a:r>
            <a:r>
              <a:rPr dirty="0" spc="-10"/>
              <a:t>phénomène.</a:t>
            </a:r>
          </a:p>
          <a:p>
            <a:pPr marL="241300" marR="5080" indent="-228600">
              <a:lnSpc>
                <a:spcPct val="90000"/>
              </a:lnSpc>
              <a:spcBef>
                <a:spcPts val="960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/>
              <a:t>Il</a:t>
            </a:r>
            <a:r>
              <a:rPr dirty="0" spc="-40"/>
              <a:t> </a:t>
            </a:r>
            <a:r>
              <a:rPr dirty="0"/>
              <a:t>dépend</a:t>
            </a:r>
            <a:r>
              <a:rPr dirty="0" spc="-45"/>
              <a:t> </a:t>
            </a:r>
            <a:r>
              <a:rPr dirty="0"/>
              <a:t>beaucoup</a:t>
            </a:r>
            <a:r>
              <a:rPr dirty="0" spc="-45"/>
              <a:t> </a:t>
            </a:r>
            <a:r>
              <a:rPr dirty="0"/>
              <a:t>de</a:t>
            </a:r>
            <a:r>
              <a:rPr dirty="0" spc="-35"/>
              <a:t> </a:t>
            </a:r>
            <a:r>
              <a:rPr dirty="0"/>
              <a:t>la</a:t>
            </a:r>
            <a:r>
              <a:rPr dirty="0" spc="-55"/>
              <a:t> </a:t>
            </a:r>
            <a:r>
              <a:rPr dirty="0"/>
              <a:t>méthode</a:t>
            </a:r>
            <a:r>
              <a:rPr dirty="0" spc="-50"/>
              <a:t> </a:t>
            </a:r>
            <a:r>
              <a:rPr dirty="0"/>
              <a:t>de</a:t>
            </a:r>
            <a:r>
              <a:rPr dirty="0" spc="-40"/>
              <a:t> </a:t>
            </a:r>
            <a:r>
              <a:rPr dirty="0" spc="-10"/>
              <a:t>construction </a:t>
            </a:r>
            <a:r>
              <a:rPr dirty="0"/>
              <a:t>adoptée.</a:t>
            </a:r>
            <a:r>
              <a:rPr dirty="0" spc="-50"/>
              <a:t> </a:t>
            </a:r>
            <a:r>
              <a:rPr dirty="0"/>
              <a:t>Les</a:t>
            </a:r>
            <a:r>
              <a:rPr dirty="0" spc="-40"/>
              <a:t> </a:t>
            </a:r>
            <a:r>
              <a:rPr dirty="0" spc="-10"/>
              <a:t>indicateurs</a:t>
            </a:r>
            <a:r>
              <a:rPr dirty="0" spc="-55"/>
              <a:t> </a:t>
            </a:r>
            <a:r>
              <a:rPr dirty="0"/>
              <a:t>ne</a:t>
            </a:r>
            <a:r>
              <a:rPr dirty="0" spc="-40"/>
              <a:t> </a:t>
            </a:r>
            <a:r>
              <a:rPr dirty="0" spc="-10"/>
              <a:t>constituent</a:t>
            </a:r>
            <a:r>
              <a:rPr dirty="0" spc="-55"/>
              <a:t> </a:t>
            </a:r>
            <a:r>
              <a:rPr dirty="0"/>
              <a:t>pas</a:t>
            </a:r>
            <a:r>
              <a:rPr dirty="0" spc="-40"/>
              <a:t> </a:t>
            </a:r>
            <a:r>
              <a:rPr dirty="0"/>
              <a:t>une</a:t>
            </a:r>
            <a:r>
              <a:rPr dirty="0" spc="-35"/>
              <a:t> </a:t>
            </a:r>
            <a:r>
              <a:rPr dirty="0"/>
              <a:t>mesure</a:t>
            </a:r>
            <a:r>
              <a:rPr dirty="0" spc="-40"/>
              <a:t> </a:t>
            </a:r>
            <a:r>
              <a:rPr dirty="0" spc="-25"/>
              <a:t>des </a:t>
            </a:r>
            <a:r>
              <a:rPr dirty="0"/>
              <a:t>actions.</a:t>
            </a:r>
            <a:r>
              <a:rPr dirty="0" spc="-90"/>
              <a:t> </a:t>
            </a:r>
            <a:r>
              <a:rPr dirty="0"/>
              <a:t>Ils</a:t>
            </a:r>
            <a:r>
              <a:rPr dirty="0" spc="-75"/>
              <a:t> </a:t>
            </a:r>
            <a:r>
              <a:rPr dirty="0"/>
              <a:t>peuvent</a:t>
            </a:r>
            <a:r>
              <a:rPr dirty="0" spc="-60"/>
              <a:t> </a:t>
            </a:r>
            <a:r>
              <a:rPr dirty="0"/>
              <a:t>être</a:t>
            </a:r>
            <a:r>
              <a:rPr dirty="0" spc="-75"/>
              <a:t> </a:t>
            </a:r>
            <a:r>
              <a:rPr dirty="0"/>
              <a:t>considérés</a:t>
            </a:r>
            <a:r>
              <a:rPr dirty="0" spc="-60"/>
              <a:t> </a:t>
            </a:r>
            <a:r>
              <a:rPr dirty="0"/>
              <a:t>comme</a:t>
            </a:r>
            <a:r>
              <a:rPr dirty="0" spc="-85"/>
              <a:t> </a:t>
            </a:r>
            <a:r>
              <a:rPr dirty="0"/>
              <a:t>des</a:t>
            </a:r>
            <a:r>
              <a:rPr dirty="0" spc="-70"/>
              <a:t> </a:t>
            </a:r>
            <a:r>
              <a:rPr dirty="0" spc="-10"/>
              <a:t>éléments, </a:t>
            </a:r>
            <a:r>
              <a:rPr dirty="0"/>
              <a:t>des</a:t>
            </a:r>
            <a:r>
              <a:rPr dirty="0" spc="-55"/>
              <a:t> </a:t>
            </a:r>
            <a:r>
              <a:rPr dirty="0"/>
              <a:t>indices</a:t>
            </a:r>
            <a:r>
              <a:rPr dirty="0" spc="-65"/>
              <a:t> </a:t>
            </a:r>
            <a:r>
              <a:rPr dirty="0"/>
              <a:t>des</a:t>
            </a:r>
            <a:r>
              <a:rPr dirty="0" spc="-45"/>
              <a:t> </a:t>
            </a:r>
            <a:r>
              <a:rPr dirty="0" spc="-10"/>
              <a:t>effets.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34950" rIns="0" bIns="0" rtlCol="0" vert="horz">
            <a:spAutoFit/>
          </a:bodyPr>
          <a:lstStyle/>
          <a:p>
            <a:pPr marL="318770">
              <a:lnSpc>
                <a:spcPct val="100000"/>
              </a:lnSpc>
              <a:spcBef>
                <a:spcPts val="100"/>
              </a:spcBef>
            </a:pPr>
            <a:r>
              <a:rPr dirty="0" spc="235"/>
              <a:t>Les</a:t>
            </a:r>
            <a:r>
              <a:rPr dirty="0" spc="-75"/>
              <a:t> </a:t>
            </a:r>
            <a:r>
              <a:rPr dirty="0" spc="95"/>
              <a:t>types</a:t>
            </a:r>
            <a:r>
              <a:rPr dirty="0" spc="-85"/>
              <a:t> </a:t>
            </a:r>
            <a:r>
              <a:rPr dirty="0" spc="85"/>
              <a:t>d’indicateurs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84784" y="895985"/>
            <a:ext cx="6727190" cy="5255895"/>
            <a:chOff x="384784" y="895985"/>
            <a:chExt cx="6727190" cy="5255895"/>
          </a:xfrm>
        </p:grpSpPr>
        <p:sp>
          <p:nvSpPr>
            <p:cNvPr id="7" name="object 7"/>
            <p:cNvSpPr/>
            <p:nvPr/>
          </p:nvSpPr>
          <p:spPr>
            <a:xfrm>
              <a:off x="502335" y="895985"/>
              <a:ext cx="6609715" cy="5255895"/>
            </a:xfrm>
            <a:custGeom>
              <a:avLst/>
              <a:gdLst/>
              <a:ahLst/>
              <a:cxnLst/>
              <a:rect l="l" t="t" r="r" b="b"/>
              <a:pathLst>
                <a:path w="6609715" h="5255895">
                  <a:moveTo>
                    <a:pt x="3981526" y="0"/>
                  </a:moveTo>
                  <a:lnTo>
                    <a:pt x="3981526" y="1313814"/>
                  </a:lnTo>
                  <a:lnTo>
                    <a:pt x="0" y="1313814"/>
                  </a:lnTo>
                  <a:lnTo>
                    <a:pt x="0" y="3941572"/>
                  </a:lnTo>
                  <a:lnTo>
                    <a:pt x="3981526" y="3941572"/>
                  </a:lnTo>
                  <a:lnTo>
                    <a:pt x="3981526" y="5255437"/>
                  </a:lnTo>
                  <a:lnTo>
                    <a:pt x="6609283" y="2627629"/>
                  </a:lnTo>
                  <a:lnTo>
                    <a:pt x="3981526" y="0"/>
                  </a:lnTo>
                  <a:close/>
                </a:path>
              </a:pathLst>
            </a:custGeom>
            <a:solidFill>
              <a:srgbClr val="CCDF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94309" y="2472563"/>
              <a:ext cx="1755139" cy="2102485"/>
            </a:xfrm>
            <a:custGeom>
              <a:avLst/>
              <a:gdLst/>
              <a:ahLst/>
              <a:cxnLst/>
              <a:rect l="l" t="t" r="r" b="b"/>
              <a:pathLst>
                <a:path w="1755139" h="2102485">
                  <a:moveTo>
                    <a:pt x="1462430" y="0"/>
                  </a:moveTo>
                  <a:lnTo>
                    <a:pt x="292481" y="0"/>
                  </a:lnTo>
                  <a:lnTo>
                    <a:pt x="245039" y="3827"/>
                  </a:lnTo>
                  <a:lnTo>
                    <a:pt x="200034" y="14909"/>
                  </a:lnTo>
                  <a:lnTo>
                    <a:pt x="158069" y="32644"/>
                  </a:lnTo>
                  <a:lnTo>
                    <a:pt x="119746" y="56428"/>
                  </a:lnTo>
                  <a:lnTo>
                    <a:pt x="85666" y="85661"/>
                  </a:lnTo>
                  <a:lnTo>
                    <a:pt x="56432" y="119740"/>
                  </a:lnTo>
                  <a:lnTo>
                    <a:pt x="32646" y="158064"/>
                  </a:lnTo>
                  <a:lnTo>
                    <a:pt x="14911" y="200030"/>
                  </a:lnTo>
                  <a:lnTo>
                    <a:pt x="3828" y="245036"/>
                  </a:lnTo>
                  <a:lnTo>
                    <a:pt x="0" y="292481"/>
                  </a:lnTo>
                  <a:lnTo>
                    <a:pt x="0" y="1809750"/>
                  </a:lnTo>
                  <a:lnTo>
                    <a:pt x="3828" y="1857194"/>
                  </a:lnTo>
                  <a:lnTo>
                    <a:pt x="14911" y="1902200"/>
                  </a:lnTo>
                  <a:lnTo>
                    <a:pt x="32646" y="1944166"/>
                  </a:lnTo>
                  <a:lnTo>
                    <a:pt x="56432" y="1982490"/>
                  </a:lnTo>
                  <a:lnTo>
                    <a:pt x="85666" y="2016569"/>
                  </a:lnTo>
                  <a:lnTo>
                    <a:pt x="119746" y="2045802"/>
                  </a:lnTo>
                  <a:lnTo>
                    <a:pt x="158069" y="2069586"/>
                  </a:lnTo>
                  <a:lnTo>
                    <a:pt x="200034" y="2087321"/>
                  </a:lnTo>
                  <a:lnTo>
                    <a:pt x="245039" y="2098403"/>
                  </a:lnTo>
                  <a:lnTo>
                    <a:pt x="292481" y="2102231"/>
                  </a:lnTo>
                  <a:lnTo>
                    <a:pt x="1462430" y="2102231"/>
                  </a:lnTo>
                  <a:lnTo>
                    <a:pt x="1509875" y="2098403"/>
                  </a:lnTo>
                  <a:lnTo>
                    <a:pt x="1554881" y="2087321"/>
                  </a:lnTo>
                  <a:lnTo>
                    <a:pt x="1596847" y="2069586"/>
                  </a:lnTo>
                  <a:lnTo>
                    <a:pt x="1635170" y="2045802"/>
                  </a:lnTo>
                  <a:lnTo>
                    <a:pt x="1669249" y="2016569"/>
                  </a:lnTo>
                  <a:lnTo>
                    <a:pt x="1698482" y="1982490"/>
                  </a:lnTo>
                  <a:lnTo>
                    <a:pt x="1722267" y="1944166"/>
                  </a:lnTo>
                  <a:lnTo>
                    <a:pt x="1740001" y="1902200"/>
                  </a:lnTo>
                  <a:lnTo>
                    <a:pt x="1751083" y="1857194"/>
                  </a:lnTo>
                  <a:lnTo>
                    <a:pt x="1754911" y="1809750"/>
                  </a:lnTo>
                  <a:lnTo>
                    <a:pt x="1754911" y="292481"/>
                  </a:lnTo>
                  <a:lnTo>
                    <a:pt x="1751083" y="245036"/>
                  </a:lnTo>
                  <a:lnTo>
                    <a:pt x="1740001" y="200030"/>
                  </a:lnTo>
                  <a:lnTo>
                    <a:pt x="1722267" y="158064"/>
                  </a:lnTo>
                  <a:lnTo>
                    <a:pt x="1698482" y="119740"/>
                  </a:lnTo>
                  <a:lnTo>
                    <a:pt x="1669249" y="85661"/>
                  </a:lnTo>
                  <a:lnTo>
                    <a:pt x="1635170" y="56428"/>
                  </a:lnTo>
                  <a:lnTo>
                    <a:pt x="1596847" y="32644"/>
                  </a:lnTo>
                  <a:lnTo>
                    <a:pt x="1554881" y="14909"/>
                  </a:lnTo>
                  <a:lnTo>
                    <a:pt x="1509875" y="3827"/>
                  </a:lnTo>
                  <a:lnTo>
                    <a:pt x="1462430" y="0"/>
                  </a:lnTo>
                  <a:close/>
                </a:path>
              </a:pathLst>
            </a:custGeom>
            <a:solidFill>
              <a:srgbClr val="0E9E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94309" y="2472563"/>
              <a:ext cx="1755139" cy="2102485"/>
            </a:xfrm>
            <a:custGeom>
              <a:avLst/>
              <a:gdLst/>
              <a:ahLst/>
              <a:cxnLst/>
              <a:rect l="l" t="t" r="r" b="b"/>
              <a:pathLst>
                <a:path w="1755139" h="2102485">
                  <a:moveTo>
                    <a:pt x="0" y="292481"/>
                  </a:moveTo>
                  <a:lnTo>
                    <a:pt x="3828" y="245036"/>
                  </a:lnTo>
                  <a:lnTo>
                    <a:pt x="14911" y="200030"/>
                  </a:lnTo>
                  <a:lnTo>
                    <a:pt x="32646" y="158064"/>
                  </a:lnTo>
                  <a:lnTo>
                    <a:pt x="56432" y="119740"/>
                  </a:lnTo>
                  <a:lnTo>
                    <a:pt x="85666" y="85661"/>
                  </a:lnTo>
                  <a:lnTo>
                    <a:pt x="119746" y="56428"/>
                  </a:lnTo>
                  <a:lnTo>
                    <a:pt x="158069" y="32644"/>
                  </a:lnTo>
                  <a:lnTo>
                    <a:pt x="200034" y="14909"/>
                  </a:lnTo>
                  <a:lnTo>
                    <a:pt x="245039" y="3827"/>
                  </a:lnTo>
                  <a:lnTo>
                    <a:pt x="292481" y="0"/>
                  </a:lnTo>
                  <a:lnTo>
                    <a:pt x="1462430" y="0"/>
                  </a:lnTo>
                  <a:lnTo>
                    <a:pt x="1509875" y="3827"/>
                  </a:lnTo>
                  <a:lnTo>
                    <a:pt x="1554881" y="14909"/>
                  </a:lnTo>
                  <a:lnTo>
                    <a:pt x="1596847" y="32644"/>
                  </a:lnTo>
                  <a:lnTo>
                    <a:pt x="1635170" y="56428"/>
                  </a:lnTo>
                  <a:lnTo>
                    <a:pt x="1669249" y="85661"/>
                  </a:lnTo>
                  <a:lnTo>
                    <a:pt x="1698482" y="119740"/>
                  </a:lnTo>
                  <a:lnTo>
                    <a:pt x="1722267" y="158064"/>
                  </a:lnTo>
                  <a:lnTo>
                    <a:pt x="1740001" y="200030"/>
                  </a:lnTo>
                  <a:lnTo>
                    <a:pt x="1751083" y="245036"/>
                  </a:lnTo>
                  <a:lnTo>
                    <a:pt x="1754911" y="292481"/>
                  </a:lnTo>
                  <a:lnTo>
                    <a:pt x="1754911" y="1809750"/>
                  </a:lnTo>
                  <a:lnTo>
                    <a:pt x="1751083" y="1857194"/>
                  </a:lnTo>
                  <a:lnTo>
                    <a:pt x="1740001" y="1902200"/>
                  </a:lnTo>
                  <a:lnTo>
                    <a:pt x="1722267" y="1944166"/>
                  </a:lnTo>
                  <a:lnTo>
                    <a:pt x="1698482" y="1982490"/>
                  </a:lnTo>
                  <a:lnTo>
                    <a:pt x="1669249" y="2016569"/>
                  </a:lnTo>
                  <a:lnTo>
                    <a:pt x="1635170" y="2045802"/>
                  </a:lnTo>
                  <a:lnTo>
                    <a:pt x="1596847" y="2069586"/>
                  </a:lnTo>
                  <a:lnTo>
                    <a:pt x="1554881" y="2087321"/>
                  </a:lnTo>
                  <a:lnTo>
                    <a:pt x="1509875" y="2098403"/>
                  </a:lnTo>
                  <a:lnTo>
                    <a:pt x="1462430" y="2102231"/>
                  </a:lnTo>
                  <a:lnTo>
                    <a:pt x="292481" y="2102231"/>
                  </a:lnTo>
                  <a:lnTo>
                    <a:pt x="245039" y="2098403"/>
                  </a:lnTo>
                  <a:lnTo>
                    <a:pt x="200034" y="2087321"/>
                  </a:lnTo>
                  <a:lnTo>
                    <a:pt x="158069" y="2069586"/>
                  </a:lnTo>
                  <a:lnTo>
                    <a:pt x="119746" y="2045802"/>
                  </a:lnTo>
                  <a:lnTo>
                    <a:pt x="85666" y="2016569"/>
                  </a:lnTo>
                  <a:lnTo>
                    <a:pt x="56432" y="1982490"/>
                  </a:lnTo>
                  <a:lnTo>
                    <a:pt x="32646" y="1944166"/>
                  </a:lnTo>
                  <a:lnTo>
                    <a:pt x="14911" y="1902200"/>
                  </a:lnTo>
                  <a:lnTo>
                    <a:pt x="3828" y="1857194"/>
                  </a:lnTo>
                  <a:lnTo>
                    <a:pt x="0" y="1809750"/>
                  </a:lnTo>
                  <a:lnTo>
                    <a:pt x="0" y="292481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551180" y="2704922"/>
            <a:ext cx="1439545" cy="1600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795"/>
              </a:lnSpc>
              <a:spcBef>
                <a:spcPts val="95"/>
              </a:spcBef>
            </a:pPr>
            <a:r>
              <a:rPr dirty="0" sz="1600">
                <a:solidFill>
                  <a:srgbClr val="FFFFFF"/>
                </a:solidFill>
                <a:latin typeface="Trebuchet MS"/>
                <a:cs typeface="Trebuchet MS"/>
              </a:rPr>
              <a:t>Indicateurs</a:t>
            </a:r>
            <a:r>
              <a:rPr dirty="0" sz="1600" spc="-114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endParaRPr sz="1600">
              <a:latin typeface="Trebuchet MS"/>
              <a:cs typeface="Trebuchet MS"/>
            </a:endParaRPr>
          </a:p>
          <a:p>
            <a:pPr algn="ctr">
              <a:lnSpc>
                <a:spcPts val="1795"/>
              </a:lnSpc>
            </a:pPr>
            <a:r>
              <a:rPr dirty="0" sz="1600" spc="-10">
                <a:solidFill>
                  <a:srgbClr val="FFFFFF"/>
                </a:solidFill>
                <a:latin typeface="Trebuchet MS"/>
                <a:cs typeface="Trebuchet MS"/>
              </a:rPr>
              <a:t>contexte</a:t>
            </a:r>
            <a:endParaRPr sz="1600">
              <a:latin typeface="Trebuchet MS"/>
              <a:cs typeface="Trebuchet MS"/>
            </a:endParaRPr>
          </a:p>
          <a:p>
            <a:pPr algn="ctr" marL="12700" marR="5080" indent="1270">
              <a:lnSpc>
                <a:spcPct val="87100"/>
              </a:lnSpc>
              <a:spcBef>
                <a:spcPts val="660"/>
              </a:spcBef>
            </a:pP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Evolution caractéristiques socio-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démographiques</a:t>
            </a:r>
            <a:r>
              <a:rPr dirty="0" sz="13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et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environnement</a:t>
            </a:r>
            <a:r>
              <a:rPr dirty="0" sz="1300" spc="1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Trebuchet MS"/>
                <a:cs typeface="Trebuchet MS"/>
              </a:rPr>
              <a:t>/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acteurs</a:t>
            </a:r>
            <a:endParaRPr sz="13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174367" y="2499995"/>
            <a:ext cx="2059939" cy="2121535"/>
            <a:chOff x="2174367" y="2499995"/>
            <a:chExt cx="2059939" cy="2121535"/>
          </a:xfrm>
        </p:grpSpPr>
        <p:sp>
          <p:nvSpPr>
            <p:cNvPr id="12" name="object 12"/>
            <p:cNvSpPr/>
            <p:nvPr/>
          </p:nvSpPr>
          <p:spPr>
            <a:xfrm>
              <a:off x="2183892" y="2509520"/>
              <a:ext cx="2040889" cy="2102485"/>
            </a:xfrm>
            <a:custGeom>
              <a:avLst/>
              <a:gdLst/>
              <a:ahLst/>
              <a:cxnLst/>
              <a:rect l="l" t="t" r="r" b="b"/>
              <a:pathLst>
                <a:path w="2040889" h="2102485">
                  <a:moveTo>
                    <a:pt x="1700530" y="0"/>
                  </a:moveTo>
                  <a:lnTo>
                    <a:pt x="340106" y="0"/>
                  </a:lnTo>
                  <a:lnTo>
                    <a:pt x="293956" y="3104"/>
                  </a:lnTo>
                  <a:lnTo>
                    <a:pt x="249693" y="12149"/>
                  </a:lnTo>
                  <a:lnTo>
                    <a:pt x="207722" y="26727"/>
                  </a:lnTo>
                  <a:lnTo>
                    <a:pt x="168449" y="46434"/>
                  </a:lnTo>
                  <a:lnTo>
                    <a:pt x="132278" y="70866"/>
                  </a:lnTo>
                  <a:lnTo>
                    <a:pt x="99615" y="99615"/>
                  </a:lnTo>
                  <a:lnTo>
                    <a:pt x="70866" y="132278"/>
                  </a:lnTo>
                  <a:lnTo>
                    <a:pt x="46434" y="168449"/>
                  </a:lnTo>
                  <a:lnTo>
                    <a:pt x="26727" y="207722"/>
                  </a:lnTo>
                  <a:lnTo>
                    <a:pt x="12149" y="249693"/>
                  </a:lnTo>
                  <a:lnTo>
                    <a:pt x="3104" y="293956"/>
                  </a:lnTo>
                  <a:lnTo>
                    <a:pt x="0" y="340105"/>
                  </a:lnTo>
                  <a:lnTo>
                    <a:pt x="0" y="1762124"/>
                  </a:lnTo>
                  <a:lnTo>
                    <a:pt x="3104" y="1808274"/>
                  </a:lnTo>
                  <a:lnTo>
                    <a:pt x="12149" y="1852537"/>
                  </a:lnTo>
                  <a:lnTo>
                    <a:pt x="26727" y="1894508"/>
                  </a:lnTo>
                  <a:lnTo>
                    <a:pt x="46434" y="1933781"/>
                  </a:lnTo>
                  <a:lnTo>
                    <a:pt x="70866" y="1969952"/>
                  </a:lnTo>
                  <a:lnTo>
                    <a:pt x="99615" y="2002615"/>
                  </a:lnTo>
                  <a:lnTo>
                    <a:pt x="132278" y="2031364"/>
                  </a:lnTo>
                  <a:lnTo>
                    <a:pt x="168449" y="2055796"/>
                  </a:lnTo>
                  <a:lnTo>
                    <a:pt x="207722" y="2075503"/>
                  </a:lnTo>
                  <a:lnTo>
                    <a:pt x="249693" y="2090081"/>
                  </a:lnTo>
                  <a:lnTo>
                    <a:pt x="293956" y="2099126"/>
                  </a:lnTo>
                  <a:lnTo>
                    <a:pt x="340106" y="2102230"/>
                  </a:lnTo>
                  <a:lnTo>
                    <a:pt x="1700530" y="2102230"/>
                  </a:lnTo>
                  <a:lnTo>
                    <a:pt x="1746679" y="2099126"/>
                  </a:lnTo>
                  <a:lnTo>
                    <a:pt x="1790942" y="2090081"/>
                  </a:lnTo>
                  <a:lnTo>
                    <a:pt x="1832913" y="2075503"/>
                  </a:lnTo>
                  <a:lnTo>
                    <a:pt x="1872186" y="2055796"/>
                  </a:lnTo>
                  <a:lnTo>
                    <a:pt x="1908357" y="2031364"/>
                  </a:lnTo>
                  <a:lnTo>
                    <a:pt x="1941020" y="2002615"/>
                  </a:lnTo>
                  <a:lnTo>
                    <a:pt x="1969769" y="1969952"/>
                  </a:lnTo>
                  <a:lnTo>
                    <a:pt x="1994201" y="1933781"/>
                  </a:lnTo>
                  <a:lnTo>
                    <a:pt x="2013908" y="1894508"/>
                  </a:lnTo>
                  <a:lnTo>
                    <a:pt x="2028486" y="1852537"/>
                  </a:lnTo>
                  <a:lnTo>
                    <a:pt x="2037531" y="1808274"/>
                  </a:lnTo>
                  <a:lnTo>
                    <a:pt x="2040635" y="1762124"/>
                  </a:lnTo>
                  <a:lnTo>
                    <a:pt x="2040635" y="340105"/>
                  </a:lnTo>
                  <a:lnTo>
                    <a:pt x="2037531" y="293956"/>
                  </a:lnTo>
                  <a:lnTo>
                    <a:pt x="2028486" y="249693"/>
                  </a:lnTo>
                  <a:lnTo>
                    <a:pt x="2013908" y="207722"/>
                  </a:lnTo>
                  <a:lnTo>
                    <a:pt x="1994201" y="168449"/>
                  </a:lnTo>
                  <a:lnTo>
                    <a:pt x="1969769" y="132278"/>
                  </a:lnTo>
                  <a:lnTo>
                    <a:pt x="1941020" y="99615"/>
                  </a:lnTo>
                  <a:lnTo>
                    <a:pt x="1908357" y="70866"/>
                  </a:lnTo>
                  <a:lnTo>
                    <a:pt x="1872186" y="46434"/>
                  </a:lnTo>
                  <a:lnTo>
                    <a:pt x="1832913" y="26727"/>
                  </a:lnTo>
                  <a:lnTo>
                    <a:pt x="1790942" y="12149"/>
                  </a:lnTo>
                  <a:lnTo>
                    <a:pt x="1746679" y="3104"/>
                  </a:lnTo>
                  <a:lnTo>
                    <a:pt x="1700530" y="0"/>
                  </a:lnTo>
                  <a:close/>
                </a:path>
              </a:pathLst>
            </a:custGeom>
            <a:solidFill>
              <a:srgbClr val="0E9E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183892" y="2509520"/>
              <a:ext cx="2040889" cy="2102485"/>
            </a:xfrm>
            <a:custGeom>
              <a:avLst/>
              <a:gdLst/>
              <a:ahLst/>
              <a:cxnLst/>
              <a:rect l="l" t="t" r="r" b="b"/>
              <a:pathLst>
                <a:path w="2040889" h="2102485">
                  <a:moveTo>
                    <a:pt x="0" y="340105"/>
                  </a:moveTo>
                  <a:lnTo>
                    <a:pt x="3104" y="293956"/>
                  </a:lnTo>
                  <a:lnTo>
                    <a:pt x="12149" y="249693"/>
                  </a:lnTo>
                  <a:lnTo>
                    <a:pt x="26727" y="207722"/>
                  </a:lnTo>
                  <a:lnTo>
                    <a:pt x="46434" y="168449"/>
                  </a:lnTo>
                  <a:lnTo>
                    <a:pt x="70866" y="132278"/>
                  </a:lnTo>
                  <a:lnTo>
                    <a:pt x="99615" y="99615"/>
                  </a:lnTo>
                  <a:lnTo>
                    <a:pt x="132278" y="70866"/>
                  </a:lnTo>
                  <a:lnTo>
                    <a:pt x="168449" y="46434"/>
                  </a:lnTo>
                  <a:lnTo>
                    <a:pt x="207722" y="26727"/>
                  </a:lnTo>
                  <a:lnTo>
                    <a:pt x="249693" y="12149"/>
                  </a:lnTo>
                  <a:lnTo>
                    <a:pt x="293956" y="3104"/>
                  </a:lnTo>
                  <a:lnTo>
                    <a:pt x="340106" y="0"/>
                  </a:lnTo>
                  <a:lnTo>
                    <a:pt x="1700530" y="0"/>
                  </a:lnTo>
                  <a:lnTo>
                    <a:pt x="1746679" y="3104"/>
                  </a:lnTo>
                  <a:lnTo>
                    <a:pt x="1790942" y="12149"/>
                  </a:lnTo>
                  <a:lnTo>
                    <a:pt x="1832913" y="26727"/>
                  </a:lnTo>
                  <a:lnTo>
                    <a:pt x="1872186" y="46434"/>
                  </a:lnTo>
                  <a:lnTo>
                    <a:pt x="1908357" y="70866"/>
                  </a:lnTo>
                  <a:lnTo>
                    <a:pt x="1941020" y="99615"/>
                  </a:lnTo>
                  <a:lnTo>
                    <a:pt x="1969769" y="132278"/>
                  </a:lnTo>
                  <a:lnTo>
                    <a:pt x="1994201" y="168449"/>
                  </a:lnTo>
                  <a:lnTo>
                    <a:pt x="2013908" y="207722"/>
                  </a:lnTo>
                  <a:lnTo>
                    <a:pt x="2028486" y="249693"/>
                  </a:lnTo>
                  <a:lnTo>
                    <a:pt x="2037531" y="293956"/>
                  </a:lnTo>
                  <a:lnTo>
                    <a:pt x="2040635" y="340105"/>
                  </a:lnTo>
                  <a:lnTo>
                    <a:pt x="2040635" y="1762124"/>
                  </a:lnTo>
                  <a:lnTo>
                    <a:pt x="2037531" y="1808274"/>
                  </a:lnTo>
                  <a:lnTo>
                    <a:pt x="2028486" y="1852537"/>
                  </a:lnTo>
                  <a:lnTo>
                    <a:pt x="2013908" y="1894508"/>
                  </a:lnTo>
                  <a:lnTo>
                    <a:pt x="1994201" y="1933781"/>
                  </a:lnTo>
                  <a:lnTo>
                    <a:pt x="1969769" y="1969952"/>
                  </a:lnTo>
                  <a:lnTo>
                    <a:pt x="1941020" y="2002615"/>
                  </a:lnTo>
                  <a:lnTo>
                    <a:pt x="1908357" y="2031364"/>
                  </a:lnTo>
                  <a:lnTo>
                    <a:pt x="1872186" y="2055796"/>
                  </a:lnTo>
                  <a:lnTo>
                    <a:pt x="1832913" y="2075503"/>
                  </a:lnTo>
                  <a:lnTo>
                    <a:pt x="1790942" y="2090081"/>
                  </a:lnTo>
                  <a:lnTo>
                    <a:pt x="1746679" y="2099126"/>
                  </a:lnTo>
                  <a:lnTo>
                    <a:pt x="1700530" y="2102230"/>
                  </a:lnTo>
                  <a:lnTo>
                    <a:pt x="340106" y="2102230"/>
                  </a:lnTo>
                  <a:lnTo>
                    <a:pt x="293956" y="2099126"/>
                  </a:lnTo>
                  <a:lnTo>
                    <a:pt x="249693" y="2090081"/>
                  </a:lnTo>
                  <a:lnTo>
                    <a:pt x="207722" y="2075503"/>
                  </a:lnTo>
                  <a:lnTo>
                    <a:pt x="168449" y="2055796"/>
                  </a:lnTo>
                  <a:lnTo>
                    <a:pt x="132278" y="2031364"/>
                  </a:lnTo>
                  <a:lnTo>
                    <a:pt x="99615" y="2002615"/>
                  </a:lnTo>
                  <a:lnTo>
                    <a:pt x="70866" y="1969952"/>
                  </a:lnTo>
                  <a:lnTo>
                    <a:pt x="46434" y="1933781"/>
                  </a:lnTo>
                  <a:lnTo>
                    <a:pt x="26727" y="1894508"/>
                  </a:lnTo>
                  <a:lnTo>
                    <a:pt x="12149" y="1852537"/>
                  </a:lnTo>
                  <a:lnTo>
                    <a:pt x="3104" y="1808274"/>
                  </a:lnTo>
                  <a:lnTo>
                    <a:pt x="0" y="1762124"/>
                  </a:lnTo>
                  <a:lnTo>
                    <a:pt x="0" y="340105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2402204" y="2636011"/>
            <a:ext cx="1601470" cy="1811655"/>
          </a:xfrm>
          <a:prstGeom prst="rect">
            <a:avLst/>
          </a:prstGeom>
        </p:spPr>
        <p:txBody>
          <a:bodyPr wrap="square" lIns="0" tIns="43815" rIns="0" bIns="0" rtlCol="0" vert="horz">
            <a:spAutoFit/>
          </a:bodyPr>
          <a:lstStyle/>
          <a:p>
            <a:pPr algn="ctr" marL="48895" marR="40005" indent="-635">
              <a:lnSpc>
                <a:spcPct val="86900"/>
              </a:lnSpc>
              <a:spcBef>
                <a:spcPts val="345"/>
              </a:spcBef>
            </a:pPr>
            <a:r>
              <a:rPr dirty="0" sz="1600">
                <a:solidFill>
                  <a:srgbClr val="FFFFFF"/>
                </a:solidFill>
                <a:latin typeface="Trebuchet MS"/>
                <a:cs typeface="Trebuchet MS"/>
              </a:rPr>
              <a:t>Indicateurs</a:t>
            </a:r>
            <a:r>
              <a:rPr dirty="0" sz="1600" spc="-10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dirty="0" sz="1600">
                <a:solidFill>
                  <a:srgbClr val="FFFFFF"/>
                </a:solidFill>
                <a:latin typeface="Trebuchet MS"/>
                <a:cs typeface="Trebuchet MS"/>
              </a:rPr>
              <a:t>suivi</a:t>
            </a:r>
            <a:r>
              <a:rPr dirty="0" sz="1600" spc="-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Trebuchet MS"/>
                <a:cs typeface="Trebuchet MS"/>
              </a:rPr>
              <a:t>(réalisation </a:t>
            </a:r>
            <a:r>
              <a:rPr dirty="0" sz="1600">
                <a:solidFill>
                  <a:srgbClr val="FFFFFF"/>
                </a:solidFill>
                <a:latin typeface="Trebuchet MS"/>
                <a:cs typeface="Trebuchet MS"/>
              </a:rPr>
              <a:t>et</a:t>
            </a:r>
            <a:r>
              <a:rPr dirty="0" sz="1600" spc="-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Trebuchet MS"/>
                <a:cs typeface="Trebuchet MS"/>
              </a:rPr>
              <a:t>résultats)</a:t>
            </a:r>
            <a:endParaRPr sz="1600">
              <a:latin typeface="Trebuchet MS"/>
              <a:cs typeface="Trebuchet MS"/>
            </a:endParaRPr>
          </a:p>
          <a:p>
            <a:pPr algn="ctr" marL="12700" marR="5080">
              <a:lnSpc>
                <a:spcPct val="87100"/>
              </a:lnSpc>
              <a:spcBef>
                <a:spcPts val="660"/>
              </a:spcBef>
            </a:pP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Connaissance</a:t>
            </a:r>
            <a:r>
              <a:rPr dirty="0" sz="1300" spc="1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des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actions</a:t>
            </a:r>
            <a:r>
              <a:rPr dirty="0" sz="1300" spc="-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menées</a:t>
            </a:r>
            <a:r>
              <a:rPr dirty="0" sz="1300" spc="-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et</a:t>
            </a:r>
            <a:r>
              <a:rPr dirty="0" sz="1300" spc="-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du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profil</a:t>
            </a:r>
            <a:r>
              <a:rPr dirty="0" sz="1300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des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bénéficiaires,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éléments</a:t>
            </a:r>
            <a:r>
              <a:rPr dirty="0" sz="1300" spc="-4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droit commun</a:t>
            </a:r>
            <a:endParaRPr sz="13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267834" y="2480817"/>
            <a:ext cx="2172970" cy="2121535"/>
            <a:chOff x="4267834" y="2480817"/>
            <a:chExt cx="2172970" cy="2121535"/>
          </a:xfrm>
        </p:grpSpPr>
        <p:sp>
          <p:nvSpPr>
            <p:cNvPr id="16" name="object 16"/>
            <p:cNvSpPr/>
            <p:nvPr/>
          </p:nvSpPr>
          <p:spPr>
            <a:xfrm>
              <a:off x="4277359" y="2490342"/>
              <a:ext cx="2153920" cy="2102485"/>
            </a:xfrm>
            <a:custGeom>
              <a:avLst/>
              <a:gdLst/>
              <a:ahLst/>
              <a:cxnLst/>
              <a:rect l="l" t="t" r="r" b="b"/>
              <a:pathLst>
                <a:path w="2153920" h="2102485">
                  <a:moveTo>
                    <a:pt x="1803145" y="0"/>
                  </a:moveTo>
                  <a:lnTo>
                    <a:pt x="350265" y="0"/>
                  </a:lnTo>
                  <a:lnTo>
                    <a:pt x="302742" y="3198"/>
                  </a:lnTo>
                  <a:lnTo>
                    <a:pt x="257160" y="12514"/>
                  </a:lnTo>
                  <a:lnTo>
                    <a:pt x="213937" y="27531"/>
                  </a:lnTo>
                  <a:lnTo>
                    <a:pt x="173491" y="47831"/>
                  </a:lnTo>
                  <a:lnTo>
                    <a:pt x="136239" y="72999"/>
                  </a:lnTo>
                  <a:lnTo>
                    <a:pt x="102600" y="102616"/>
                  </a:lnTo>
                  <a:lnTo>
                    <a:pt x="72990" y="136264"/>
                  </a:lnTo>
                  <a:lnTo>
                    <a:pt x="47827" y="173529"/>
                  </a:lnTo>
                  <a:lnTo>
                    <a:pt x="27529" y="213991"/>
                  </a:lnTo>
                  <a:lnTo>
                    <a:pt x="12513" y="257233"/>
                  </a:lnTo>
                  <a:lnTo>
                    <a:pt x="3198" y="302840"/>
                  </a:lnTo>
                  <a:lnTo>
                    <a:pt x="0" y="350393"/>
                  </a:lnTo>
                  <a:lnTo>
                    <a:pt x="0" y="1751838"/>
                  </a:lnTo>
                  <a:lnTo>
                    <a:pt x="3198" y="1799364"/>
                  </a:lnTo>
                  <a:lnTo>
                    <a:pt x="12513" y="1844953"/>
                  </a:lnTo>
                  <a:lnTo>
                    <a:pt x="27529" y="1888186"/>
                  </a:lnTo>
                  <a:lnTo>
                    <a:pt x="47827" y="1928645"/>
                  </a:lnTo>
                  <a:lnTo>
                    <a:pt x="72990" y="1965912"/>
                  </a:lnTo>
                  <a:lnTo>
                    <a:pt x="102600" y="1999567"/>
                  </a:lnTo>
                  <a:lnTo>
                    <a:pt x="136239" y="2029193"/>
                  </a:lnTo>
                  <a:lnTo>
                    <a:pt x="173491" y="2054370"/>
                  </a:lnTo>
                  <a:lnTo>
                    <a:pt x="213937" y="2074681"/>
                  </a:lnTo>
                  <a:lnTo>
                    <a:pt x="257160" y="2089707"/>
                  </a:lnTo>
                  <a:lnTo>
                    <a:pt x="302742" y="2099030"/>
                  </a:lnTo>
                  <a:lnTo>
                    <a:pt x="350265" y="2102231"/>
                  </a:lnTo>
                  <a:lnTo>
                    <a:pt x="1803145" y="2102231"/>
                  </a:lnTo>
                  <a:lnTo>
                    <a:pt x="1850698" y="2099030"/>
                  </a:lnTo>
                  <a:lnTo>
                    <a:pt x="1896305" y="2089707"/>
                  </a:lnTo>
                  <a:lnTo>
                    <a:pt x="1939547" y="2074681"/>
                  </a:lnTo>
                  <a:lnTo>
                    <a:pt x="1980009" y="2054370"/>
                  </a:lnTo>
                  <a:lnTo>
                    <a:pt x="2017274" y="2029193"/>
                  </a:lnTo>
                  <a:lnTo>
                    <a:pt x="2050923" y="1999567"/>
                  </a:lnTo>
                  <a:lnTo>
                    <a:pt x="2080539" y="1965912"/>
                  </a:lnTo>
                  <a:lnTo>
                    <a:pt x="2105707" y="1928645"/>
                  </a:lnTo>
                  <a:lnTo>
                    <a:pt x="2126007" y="1888186"/>
                  </a:lnTo>
                  <a:lnTo>
                    <a:pt x="2141024" y="1844953"/>
                  </a:lnTo>
                  <a:lnTo>
                    <a:pt x="2150340" y="1799364"/>
                  </a:lnTo>
                  <a:lnTo>
                    <a:pt x="2153539" y="1751838"/>
                  </a:lnTo>
                  <a:lnTo>
                    <a:pt x="2153539" y="350393"/>
                  </a:lnTo>
                  <a:lnTo>
                    <a:pt x="2150340" y="302840"/>
                  </a:lnTo>
                  <a:lnTo>
                    <a:pt x="2141024" y="257233"/>
                  </a:lnTo>
                  <a:lnTo>
                    <a:pt x="2126007" y="213991"/>
                  </a:lnTo>
                  <a:lnTo>
                    <a:pt x="2105707" y="173529"/>
                  </a:lnTo>
                  <a:lnTo>
                    <a:pt x="2080539" y="136264"/>
                  </a:lnTo>
                  <a:lnTo>
                    <a:pt x="2050922" y="102615"/>
                  </a:lnTo>
                  <a:lnTo>
                    <a:pt x="2017274" y="72999"/>
                  </a:lnTo>
                  <a:lnTo>
                    <a:pt x="1980009" y="47831"/>
                  </a:lnTo>
                  <a:lnTo>
                    <a:pt x="1939547" y="27531"/>
                  </a:lnTo>
                  <a:lnTo>
                    <a:pt x="1896305" y="12514"/>
                  </a:lnTo>
                  <a:lnTo>
                    <a:pt x="1850698" y="3198"/>
                  </a:lnTo>
                  <a:lnTo>
                    <a:pt x="1803145" y="0"/>
                  </a:lnTo>
                  <a:close/>
                </a:path>
              </a:pathLst>
            </a:custGeom>
            <a:solidFill>
              <a:srgbClr val="0E9E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4277359" y="2490342"/>
              <a:ext cx="2153920" cy="2102485"/>
            </a:xfrm>
            <a:custGeom>
              <a:avLst/>
              <a:gdLst/>
              <a:ahLst/>
              <a:cxnLst/>
              <a:rect l="l" t="t" r="r" b="b"/>
              <a:pathLst>
                <a:path w="2153920" h="2102485">
                  <a:moveTo>
                    <a:pt x="0" y="350393"/>
                  </a:moveTo>
                  <a:lnTo>
                    <a:pt x="3198" y="302840"/>
                  </a:lnTo>
                  <a:lnTo>
                    <a:pt x="12513" y="257233"/>
                  </a:lnTo>
                  <a:lnTo>
                    <a:pt x="27529" y="213991"/>
                  </a:lnTo>
                  <a:lnTo>
                    <a:pt x="47827" y="173529"/>
                  </a:lnTo>
                  <a:lnTo>
                    <a:pt x="72990" y="136264"/>
                  </a:lnTo>
                  <a:lnTo>
                    <a:pt x="102600" y="102616"/>
                  </a:lnTo>
                  <a:lnTo>
                    <a:pt x="136239" y="72999"/>
                  </a:lnTo>
                  <a:lnTo>
                    <a:pt x="173491" y="47831"/>
                  </a:lnTo>
                  <a:lnTo>
                    <a:pt x="213937" y="27531"/>
                  </a:lnTo>
                  <a:lnTo>
                    <a:pt x="257160" y="12514"/>
                  </a:lnTo>
                  <a:lnTo>
                    <a:pt x="302742" y="3198"/>
                  </a:lnTo>
                  <a:lnTo>
                    <a:pt x="350265" y="0"/>
                  </a:lnTo>
                  <a:lnTo>
                    <a:pt x="1803145" y="0"/>
                  </a:lnTo>
                  <a:lnTo>
                    <a:pt x="1850698" y="3198"/>
                  </a:lnTo>
                  <a:lnTo>
                    <a:pt x="1896305" y="12514"/>
                  </a:lnTo>
                  <a:lnTo>
                    <a:pt x="1939547" y="27531"/>
                  </a:lnTo>
                  <a:lnTo>
                    <a:pt x="1980009" y="47831"/>
                  </a:lnTo>
                  <a:lnTo>
                    <a:pt x="2017274" y="72999"/>
                  </a:lnTo>
                  <a:lnTo>
                    <a:pt x="2050922" y="102615"/>
                  </a:lnTo>
                  <a:lnTo>
                    <a:pt x="2080539" y="136264"/>
                  </a:lnTo>
                  <a:lnTo>
                    <a:pt x="2105707" y="173529"/>
                  </a:lnTo>
                  <a:lnTo>
                    <a:pt x="2126007" y="213991"/>
                  </a:lnTo>
                  <a:lnTo>
                    <a:pt x="2141024" y="257233"/>
                  </a:lnTo>
                  <a:lnTo>
                    <a:pt x="2150340" y="302840"/>
                  </a:lnTo>
                  <a:lnTo>
                    <a:pt x="2153539" y="350393"/>
                  </a:lnTo>
                  <a:lnTo>
                    <a:pt x="2153539" y="1751838"/>
                  </a:lnTo>
                  <a:lnTo>
                    <a:pt x="2150340" y="1799364"/>
                  </a:lnTo>
                  <a:lnTo>
                    <a:pt x="2141024" y="1844953"/>
                  </a:lnTo>
                  <a:lnTo>
                    <a:pt x="2126007" y="1888186"/>
                  </a:lnTo>
                  <a:lnTo>
                    <a:pt x="2105707" y="1928645"/>
                  </a:lnTo>
                  <a:lnTo>
                    <a:pt x="2080539" y="1965912"/>
                  </a:lnTo>
                  <a:lnTo>
                    <a:pt x="2050923" y="1999567"/>
                  </a:lnTo>
                  <a:lnTo>
                    <a:pt x="2017274" y="2029193"/>
                  </a:lnTo>
                  <a:lnTo>
                    <a:pt x="1980009" y="2054370"/>
                  </a:lnTo>
                  <a:lnTo>
                    <a:pt x="1939547" y="2074681"/>
                  </a:lnTo>
                  <a:lnTo>
                    <a:pt x="1896305" y="2089707"/>
                  </a:lnTo>
                  <a:lnTo>
                    <a:pt x="1850698" y="2099030"/>
                  </a:lnTo>
                  <a:lnTo>
                    <a:pt x="1803145" y="2102231"/>
                  </a:lnTo>
                  <a:lnTo>
                    <a:pt x="350265" y="2102231"/>
                  </a:lnTo>
                  <a:lnTo>
                    <a:pt x="302742" y="2099030"/>
                  </a:lnTo>
                  <a:lnTo>
                    <a:pt x="257160" y="2089707"/>
                  </a:lnTo>
                  <a:lnTo>
                    <a:pt x="213937" y="2074681"/>
                  </a:lnTo>
                  <a:lnTo>
                    <a:pt x="173491" y="2054370"/>
                  </a:lnTo>
                  <a:lnTo>
                    <a:pt x="136239" y="2029193"/>
                  </a:lnTo>
                  <a:lnTo>
                    <a:pt x="102600" y="1999567"/>
                  </a:lnTo>
                  <a:lnTo>
                    <a:pt x="72990" y="1965912"/>
                  </a:lnTo>
                  <a:lnTo>
                    <a:pt x="47827" y="1928645"/>
                  </a:lnTo>
                  <a:lnTo>
                    <a:pt x="27529" y="1888186"/>
                  </a:lnTo>
                  <a:lnTo>
                    <a:pt x="12513" y="1844953"/>
                  </a:lnTo>
                  <a:lnTo>
                    <a:pt x="3198" y="1799364"/>
                  </a:lnTo>
                  <a:lnTo>
                    <a:pt x="0" y="1751838"/>
                  </a:lnTo>
                  <a:lnTo>
                    <a:pt x="0" y="350393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/>
          <p:nvPr/>
        </p:nvSpPr>
        <p:spPr>
          <a:xfrm>
            <a:off x="4494403" y="2463749"/>
            <a:ext cx="1718310" cy="21183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1795"/>
              </a:lnSpc>
              <a:spcBef>
                <a:spcPts val="95"/>
              </a:spcBef>
            </a:pPr>
            <a:r>
              <a:rPr dirty="0" sz="1600" spc="-10">
                <a:solidFill>
                  <a:srgbClr val="FFFFFF"/>
                </a:solidFill>
                <a:latin typeface="Trebuchet MS"/>
                <a:cs typeface="Trebuchet MS"/>
              </a:rPr>
              <a:t>Indicateurs</a:t>
            </a:r>
            <a:endParaRPr sz="1600">
              <a:latin typeface="Trebuchet MS"/>
              <a:cs typeface="Trebuchet MS"/>
            </a:endParaRPr>
          </a:p>
          <a:p>
            <a:pPr algn="ctr" marL="1270">
              <a:lnSpc>
                <a:spcPts val="1795"/>
              </a:lnSpc>
            </a:pPr>
            <a:r>
              <a:rPr dirty="0" sz="1600" spc="-10">
                <a:solidFill>
                  <a:srgbClr val="FFFFFF"/>
                </a:solidFill>
                <a:latin typeface="Trebuchet MS"/>
                <a:cs typeface="Trebuchet MS"/>
              </a:rPr>
              <a:t>d’impacts</a:t>
            </a:r>
            <a:endParaRPr sz="1600">
              <a:latin typeface="Trebuchet MS"/>
              <a:cs typeface="Trebuchet MS"/>
            </a:endParaRPr>
          </a:p>
          <a:p>
            <a:pPr algn="ctr" marL="12700" marR="5080" indent="3810">
              <a:lnSpc>
                <a:spcPct val="87100"/>
              </a:lnSpc>
              <a:spcBef>
                <a:spcPts val="660"/>
              </a:spcBef>
            </a:pP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Effets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des</a:t>
            </a:r>
            <a:r>
              <a:rPr dirty="0" sz="1300" spc="-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actions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menées</a:t>
            </a:r>
            <a:r>
              <a:rPr dirty="0" sz="1300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à</a:t>
            </a:r>
            <a:r>
              <a:rPr dirty="0" sz="1300" spc="-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travers</a:t>
            </a:r>
            <a:r>
              <a:rPr dirty="0" sz="1300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la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perception</a:t>
            </a:r>
            <a:r>
              <a:rPr dirty="0" sz="1300" spc="-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des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 acteurs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et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des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usagers</a:t>
            </a:r>
            <a:r>
              <a:rPr dirty="0" sz="1300" spc="-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Trebuchet MS"/>
                <a:cs typeface="Trebuchet MS"/>
              </a:rPr>
              <a:t>/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habitants</a:t>
            </a:r>
            <a:r>
              <a:rPr dirty="0" sz="13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50">
                <a:solidFill>
                  <a:srgbClr val="FFFFFF"/>
                </a:solidFill>
                <a:latin typeface="Trebuchet MS"/>
                <a:cs typeface="Trebuchet MS"/>
              </a:rPr>
              <a:t>: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enquête,entretiens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réunions</a:t>
            </a:r>
            <a:r>
              <a:rPr dirty="0" sz="1300" spc="-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collectives, </a:t>
            </a:r>
            <a:r>
              <a:rPr dirty="0" sz="1300">
                <a:solidFill>
                  <a:srgbClr val="FFFFFF"/>
                </a:solidFill>
                <a:latin typeface="Trebuchet MS"/>
                <a:cs typeface="Trebuchet MS"/>
              </a:rPr>
              <a:t>observation,</a:t>
            </a:r>
            <a:r>
              <a:rPr dirty="0" sz="1300" spc="-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300" spc="-20">
                <a:solidFill>
                  <a:srgbClr val="FFFFFF"/>
                </a:solidFill>
                <a:latin typeface="Trebuchet MS"/>
                <a:cs typeface="Trebuchet MS"/>
              </a:rPr>
              <a:t>suivi </a:t>
            </a:r>
            <a:r>
              <a:rPr dirty="0" sz="1300" spc="-10">
                <a:solidFill>
                  <a:srgbClr val="FFFFFF"/>
                </a:solidFill>
                <a:latin typeface="Trebuchet MS"/>
                <a:cs typeface="Trebuchet MS"/>
              </a:rPr>
              <a:t>cohorte</a:t>
            </a:r>
            <a:endParaRPr sz="1300">
              <a:latin typeface="Trebuchet MS"/>
              <a:cs typeface="Trebuchet MS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525132" y="1936495"/>
            <a:ext cx="910590" cy="1317625"/>
            <a:chOff x="6525132" y="1936495"/>
            <a:chExt cx="910590" cy="1317625"/>
          </a:xfrm>
        </p:grpSpPr>
        <p:sp>
          <p:nvSpPr>
            <p:cNvPr id="20" name="object 20"/>
            <p:cNvSpPr/>
            <p:nvPr/>
          </p:nvSpPr>
          <p:spPr>
            <a:xfrm>
              <a:off x="6537832" y="1949195"/>
              <a:ext cx="885190" cy="1292225"/>
            </a:xfrm>
            <a:custGeom>
              <a:avLst/>
              <a:gdLst/>
              <a:ahLst/>
              <a:cxnLst/>
              <a:rect l="l" t="t" r="r" b="b"/>
              <a:pathLst>
                <a:path w="885190" h="1292225">
                  <a:moveTo>
                    <a:pt x="884682" y="0"/>
                  </a:moveTo>
                  <a:lnTo>
                    <a:pt x="442341" y="442340"/>
                  </a:lnTo>
                  <a:lnTo>
                    <a:pt x="0" y="0"/>
                  </a:lnTo>
                  <a:lnTo>
                    <a:pt x="0" y="849756"/>
                  </a:lnTo>
                  <a:lnTo>
                    <a:pt x="442341" y="1292098"/>
                  </a:lnTo>
                  <a:lnTo>
                    <a:pt x="884682" y="849756"/>
                  </a:lnTo>
                  <a:lnTo>
                    <a:pt x="884682" y="0"/>
                  </a:lnTo>
                  <a:close/>
                </a:path>
              </a:pathLst>
            </a:custGeom>
            <a:solidFill>
              <a:srgbClr val="8A6F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6537832" y="1949195"/>
              <a:ext cx="885190" cy="1292225"/>
            </a:xfrm>
            <a:custGeom>
              <a:avLst/>
              <a:gdLst/>
              <a:ahLst/>
              <a:cxnLst/>
              <a:rect l="l" t="t" r="r" b="b"/>
              <a:pathLst>
                <a:path w="885190" h="1292225">
                  <a:moveTo>
                    <a:pt x="884682" y="0"/>
                  </a:moveTo>
                  <a:lnTo>
                    <a:pt x="884682" y="849756"/>
                  </a:lnTo>
                  <a:lnTo>
                    <a:pt x="442341" y="1292098"/>
                  </a:lnTo>
                  <a:lnTo>
                    <a:pt x="0" y="849756"/>
                  </a:lnTo>
                  <a:lnTo>
                    <a:pt x="0" y="0"/>
                  </a:lnTo>
                  <a:lnTo>
                    <a:pt x="442341" y="442340"/>
                  </a:lnTo>
                  <a:lnTo>
                    <a:pt x="884682" y="0"/>
                  </a:lnTo>
                  <a:close/>
                </a:path>
              </a:pathLst>
            </a:custGeom>
            <a:ln w="25400">
              <a:solidFill>
                <a:srgbClr val="8A6F7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6672198" y="2365375"/>
            <a:ext cx="616585" cy="425450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67310" marR="5080" indent="-55244">
              <a:lnSpc>
                <a:spcPts val="1460"/>
              </a:lnSpc>
              <a:spcBef>
                <a:spcPts val="335"/>
              </a:spcBef>
            </a:pPr>
            <a:r>
              <a:rPr dirty="0" sz="1400" spc="-10">
                <a:solidFill>
                  <a:srgbClr val="FFFFFF"/>
                </a:solidFill>
                <a:latin typeface="Trebuchet MS"/>
                <a:cs typeface="Trebuchet MS"/>
              </a:rPr>
              <a:t>Chaque année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409815" y="1936495"/>
            <a:ext cx="1352550" cy="875665"/>
            <a:chOff x="7409815" y="1936495"/>
            <a:chExt cx="1352550" cy="875665"/>
          </a:xfrm>
        </p:grpSpPr>
        <p:sp>
          <p:nvSpPr>
            <p:cNvPr id="24" name="object 24"/>
            <p:cNvSpPr/>
            <p:nvPr/>
          </p:nvSpPr>
          <p:spPr>
            <a:xfrm>
              <a:off x="7422515" y="1949195"/>
              <a:ext cx="1327150" cy="850265"/>
            </a:xfrm>
            <a:custGeom>
              <a:avLst/>
              <a:gdLst/>
              <a:ahLst/>
              <a:cxnLst/>
              <a:rect l="l" t="t" r="r" b="b"/>
              <a:pathLst>
                <a:path w="1327150" h="850264">
                  <a:moveTo>
                    <a:pt x="1185544" y="0"/>
                  </a:moveTo>
                  <a:lnTo>
                    <a:pt x="0" y="0"/>
                  </a:lnTo>
                  <a:lnTo>
                    <a:pt x="0" y="849756"/>
                  </a:lnTo>
                  <a:lnTo>
                    <a:pt x="1185544" y="849756"/>
                  </a:lnTo>
                  <a:lnTo>
                    <a:pt x="1230313" y="842540"/>
                  </a:lnTo>
                  <a:lnTo>
                    <a:pt x="1269186" y="822442"/>
                  </a:lnTo>
                  <a:lnTo>
                    <a:pt x="1299835" y="791793"/>
                  </a:lnTo>
                  <a:lnTo>
                    <a:pt x="1319933" y="752920"/>
                  </a:lnTo>
                  <a:lnTo>
                    <a:pt x="1327150" y="708151"/>
                  </a:lnTo>
                  <a:lnTo>
                    <a:pt x="1327150" y="141604"/>
                  </a:lnTo>
                  <a:lnTo>
                    <a:pt x="1319933" y="96836"/>
                  </a:lnTo>
                  <a:lnTo>
                    <a:pt x="1299835" y="57963"/>
                  </a:lnTo>
                  <a:lnTo>
                    <a:pt x="1269186" y="27314"/>
                  </a:lnTo>
                  <a:lnTo>
                    <a:pt x="1230313" y="7216"/>
                  </a:lnTo>
                  <a:lnTo>
                    <a:pt x="118554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7422515" y="1949195"/>
              <a:ext cx="1327150" cy="850265"/>
            </a:xfrm>
            <a:custGeom>
              <a:avLst/>
              <a:gdLst/>
              <a:ahLst/>
              <a:cxnLst/>
              <a:rect l="l" t="t" r="r" b="b"/>
              <a:pathLst>
                <a:path w="1327150" h="850264">
                  <a:moveTo>
                    <a:pt x="1327150" y="141604"/>
                  </a:moveTo>
                  <a:lnTo>
                    <a:pt x="1327150" y="708151"/>
                  </a:lnTo>
                  <a:lnTo>
                    <a:pt x="1319933" y="752920"/>
                  </a:lnTo>
                  <a:lnTo>
                    <a:pt x="1299835" y="791793"/>
                  </a:lnTo>
                  <a:lnTo>
                    <a:pt x="1269186" y="822442"/>
                  </a:lnTo>
                  <a:lnTo>
                    <a:pt x="1230313" y="842540"/>
                  </a:lnTo>
                  <a:lnTo>
                    <a:pt x="1185544" y="849756"/>
                  </a:lnTo>
                  <a:lnTo>
                    <a:pt x="0" y="849756"/>
                  </a:lnTo>
                  <a:lnTo>
                    <a:pt x="0" y="0"/>
                  </a:lnTo>
                  <a:lnTo>
                    <a:pt x="1185544" y="0"/>
                  </a:lnTo>
                  <a:lnTo>
                    <a:pt x="1230313" y="7216"/>
                  </a:lnTo>
                  <a:lnTo>
                    <a:pt x="1269186" y="27314"/>
                  </a:lnTo>
                  <a:lnTo>
                    <a:pt x="1299835" y="57963"/>
                  </a:lnTo>
                  <a:lnTo>
                    <a:pt x="1319933" y="96836"/>
                  </a:lnTo>
                  <a:lnTo>
                    <a:pt x="1327150" y="141604"/>
                  </a:lnTo>
                  <a:close/>
                </a:path>
              </a:pathLst>
            </a:custGeom>
            <a:ln w="25400">
              <a:solidFill>
                <a:srgbClr val="8A6F7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7510653" y="2144013"/>
            <a:ext cx="770255" cy="425450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127000" marR="5080" indent="-114300">
              <a:lnSpc>
                <a:spcPts val="1460"/>
              </a:lnSpc>
              <a:spcBef>
                <a:spcPts val="335"/>
              </a:spcBef>
              <a:buChar char="•"/>
              <a:tabLst>
                <a:tab pos="127000" algn="l"/>
              </a:tabLst>
            </a:pPr>
            <a:r>
              <a:rPr dirty="0" sz="1400" spc="-10">
                <a:latin typeface="Trebuchet MS"/>
                <a:cs typeface="Trebuchet MS"/>
              </a:rPr>
              <a:t>Rapport annuel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6532371" y="2950082"/>
            <a:ext cx="910590" cy="1317625"/>
            <a:chOff x="6532371" y="2950082"/>
            <a:chExt cx="910590" cy="1317625"/>
          </a:xfrm>
        </p:grpSpPr>
        <p:sp>
          <p:nvSpPr>
            <p:cNvPr id="28" name="object 28"/>
            <p:cNvSpPr/>
            <p:nvPr/>
          </p:nvSpPr>
          <p:spPr>
            <a:xfrm>
              <a:off x="6545071" y="2962782"/>
              <a:ext cx="885190" cy="1292225"/>
            </a:xfrm>
            <a:custGeom>
              <a:avLst/>
              <a:gdLst/>
              <a:ahLst/>
              <a:cxnLst/>
              <a:rect l="l" t="t" r="r" b="b"/>
              <a:pathLst>
                <a:path w="885190" h="1292225">
                  <a:moveTo>
                    <a:pt x="884808" y="0"/>
                  </a:moveTo>
                  <a:lnTo>
                    <a:pt x="442468" y="442340"/>
                  </a:lnTo>
                  <a:lnTo>
                    <a:pt x="0" y="0"/>
                  </a:lnTo>
                  <a:lnTo>
                    <a:pt x="0" y="849756"/>
                  </a:lnTo>
                  <a:lnTo>
                    <a:pt x="442468" y="1292097"/>
                  </a:lnTo>
                  <a:lnTo>
                    <a:pt x="884808" y="849756"/>
                  </a:lnTo>
                  <a:lnTo>
                    <a:pt x="884808" y="0"/>
                  </a:lnTo>
                  <a:close/>
                </a:path>
              </a:pathLst>
            </a:custGeom>
            <a:solidFill>
              <a:srgbClr val="8A6F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545071" y="2962782"/>
              <a:ext cx="885190" cy="1292225"/>
            </a:xfrm>
            <a:custGeom>
              <a:avLst/>
              <a:gdLst/>
              <a:ahLst/>
              <a:cxnLst/>
              <a:rect l="l" t="t" r="r" b="b"/>
              <a:pathLst>
                <a:path w="885190" h="1292225">
                  <a:moveTo>
                    <a:pt x="884808" y="0"/>
                  </a:moveTo>
                  <a:lnTo>
                    <a:pt x="884808" y="849756"/>
                  </a:lnTo>
                  <a:lnTo>
                    <a:pt x="442468" y="1292097"/>
                  </a:lnTo>
                  <a:lnTo>
                    <a:pt x="0" y="849756"/>
                  </a:lnTo>
                  <a:lnTo>
                    <a:pt x="0" y="0"/>
                  </a:lnTo>
                  <a:lnTo>
                    <a:pt x="442468" y="442340"/>
                  </a:lnTo>
                  <a:lnTo>
                    <a:pt x="884808" y="0"/>
                  </a:lnTo>
                  <a:close/>
                </a:path>
              </a:pathLst>
            </a:custGeom>
            <a:ln w="25400">
              <a:solidFill>
                <a:srgbClr val="8A6F7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6664197" y="3472052"/>
            <a:ext cx="64960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10">
                <a:solidFill>
                  <a:srgbClr val="FFFFFF"/>
                </a:solidFill>
                <a:latin typeface="Trebuchet MS"/>
                <a:cs typeface="Trebuchet MS"/>
              </a:rPr>
              <a:t>2026-</a:t>
            </a:r>
            <a:r>
              <a:rPr dirty="0" sz="1400" spc="-25">
                <a:solidFill>
                  <a:srgbClr val="FFFFFF"/>
                </a:solidFill>
                <a:latin typeface="Trebuchet MS"/>
                <a:cs typeface="Trebuchet MS"/>
              </a:rPr>
              <a:t>27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7409815" y="2977133"/>
            <a:ext cx="1352550" cy="875665"/>
            <a:chOff x="7409815" y="2977133"/>
            <a:chExt cx="1352550" cy="875665"/>
          </a:xfrm>
        </p:grpSpPr>
        <p:sp>
          <p:nvSpPr>
            <p:cNvPr id="32" name="object 32"/>
            <p:cNvSpPr/>
            <p:nvPr/>
          </p:nvSpPr>
          <p:spPr>
            <a:xfrm>
              <a:off x="7422515" y="2989833"/>
              <a:ext cx="1327150" cy="850265"/>
            </a:xfrm>
            <a:custGeom>
              <a:avLst/>
              <a:gdLst/>
              <a:ahLst/>
              <a:cxnLst/>
              <a:rect l="l" t="t" r="r" b="b"/>
              <a:pathLst>
                <a:path w="1327150" h="850264">
                  <a:moveTo>
                    <a:pt x="1185544" y="0"/>
                  </a:moveTo>
                  <a:lnTo>
                    <a:pt x="0" y="0"/>
                  </a:lnTo>
                  <a:lnTo>
                    <a:pt x="0" y="849757"/>
                  </a:lnTo>
                  <a:lnTo>
                    <a:pt x="1185544" y="849757"/>
                  </a:lnTo>
                  <a:lnTo>
                    <a:pt x="1230313" y="842540"/>
                  </a:lnTo>
                  <a:lnTo>
                    <a:pt x="1269186" y="822442"/>
                  </a:lnTo>
                  <a:lnTo>
                    <a:pt x="1299835" y="791793"/>
                  </a:lnTo>
                  <a:lnTo>
                    <a:pt x="1319933" y="752920"/>
                  </a:lnTo>
                  <a:lnTo>
                    <a:pt x="1327150" y="708151"/>
                  </a:lnTo>
                  <a:lnTo>
                    <a:pt x="1327150" y="141604"/>
                  </a:lnTo>
                  <a:lnTo>
                    <a:pt x="1319933" y="96836"/>
                  </a:lnTo>
                  <a:lnTo>
                    <a:pt x="1299835" y="57963"/>
                  </a:lnTo>
                  <a:lnTo>
                    <a:pt x="1269186" y="27314"/>
                  </a:lnTo>
                  <a:lnTo>
                    <a:pt x="1230313" y="7216"/>
                  </a:lnTo>
                  <a:lnTo>
                    <a:pt x="118554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7422515" y="2989833"/>
              <a:ext cx="1327150" cy="850265"/>
            </a:xfrm>
            <a:custGeom>
              <a:avLst/>
              <a:gdLst/>
              <a:ahLst/>
              <a:cxnLst/>
              <a:rect l="l" t="t" r="r" b="b"/>
              <a:pathLst>
                <a:path w="1327150" h="850264">
                  <a:moveTo>
                    <a:pt x="1327150" y="141604"/>
                  </a:moveTo>
                  <a:lnTo>
                    <a:pt x="1327150" y="708151"/>
                  </a:lnTo>
                  <a:lnTo>
                    <a:pt x="1319933" y="752920"/>
                  </a:lnTo>
                  <a:lnTo>
                    <a:pt x="1299835" y="791793"/>
                  </a:lnTo>
                  <a:lnTo>
                    <a:pt x="1269186" y="822442"/>
                  </a:lnTo>
                  <a:lnTo>
                    <a:pt x="1230313" y="842540"/>
                  </a:lnTo>
                  <a:lnTo>
                    <a:pt x="1185544" y="849757"/>
                  </a:lnTo>
                  <a:lnTo>
                    <a:pt x="0" y="849757"/>
                  </a:lnTo>
                  <a:lnTo>
                    <a:pt x="0" y="0"/>
                  </a:lnTo>
                  <a:lnTo>
                    <a:pt x="1185544" y="0"/>
                  </a:lnTo>
                  <a:lnTo>
                    <a:pt x="1230313" y="7216"/>
                  </a:lnTo>
                  <a:lnTo>
                    <a:pt x="1269186" y="27314"/>
                  </a:lnTo>
                  <a:lnTo>
                    <a:pt x="1299835" y="57963"/>
                  </a:lnTo>
                  <a:lnTo>
                    <a:pt x="1319933" y="96836"/>
                  </a:lnTo>
                  <a:lnTo>
                    <a:pt x="1327150" y="141604"/>
                  </a:lnTo>
                  <a:close/>
                </a:path>
              </a:pathLst>
            </a:custGeom>
            <a:ln w="25400">
              <a:solidFill>
                <a:srgbClr val="8A6F7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7510653" y="3091942"/>
            <a:ext cx="1122045" cy="611505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127000" marR="5080" indent="-114300">
              <a:lnSpc>
                <a:spcPts val="1460"/>
              </a:lnSpc>
              <a:spcBef>
                <a:spcPts val="335"/>
              </a:spcBef>
              <a:buChar char="•"/>
              <a:tabLst>
                <a:tab pos="127000" algn="l"/>
              </a:tabLst>
            </a:pPr>
            <a:r>
              <a:rPr dirty="0" sz="1400" spc="-10">
                <a:latin typeface="Trebuchet MS"/>
                <a:cs typeface="Trebuchet MS"/>
              </a:rPr>
              <a:t>Rapport </a:t>
            </a:r>
            <a:r>
              <a:rPr dirty="0" sz="1400">
                <a:latin typeface="Trebuchet MS"/>
                <a:cs typeface="Trebuchet MS"/>
              </a:rPr>
              <a:t>évaluation</a:t>
            </a:r>
            <a:r>
              <a:rPr dirty="0" sz="1400" spc="-55">
                <a:latin typeface="Trebuchet MS"/>
                <a:cs typeface="Trebuchet MS"/>
              </a:rPr>
              <a:t> </a:t>
            </a:r>
            <a:r>
              <a:rPr dirty="0" sz="1400" spc="-50">
                <a:latin typeface="Trebuchet MS"/>
                <a:cs typeface="Trebuchet MS"/>
              </a:rPr>
              <a:t>à </a:t>
            </a:r>
            <a:r>
              <a:rPr dirty="0" sz="1400">
                <a:latin typeface="Trebuchet MS"/>
                <a:cs typeface="Trebuchet MS"/>
              </a:rPr>
              <a:t>mi</a:t>
            </a:r>
            <a:r>
              <a:rPr dirty="0" sz="1400" spc="-15">
                <a:latin typeface="Trebuchet MS"/>
                <a:cs typeface="Trebuchet MS"/>
              </a:rPr>
              <a:t> </a:t>
            </a:r>
            <a:r>
              <a:rPr dirty="0" sz="1400" spc="-10">
                <a:latin typeface="Trebuchet MS"/>
                <a:cs typeface="Trebuchet MS"/>
              </a:rPr>
              <a:t>parcours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525132" y="3999229"/>
            <a:ext cx="910590" cy="1317625"/>
            <a:chOff x="6525132" y="3999229"/>
            <a:chExt cx="910590" cy="1317625"/>
          </a:xfrm>
        </p:grpSpPr>
        <p:sp>
          <p:nvSpPr>
            <p:cNvPr id="36" name="object 36"/>
            <p:cNvSpPr/>
            <p:nvPr/>
          </p:nvSpPr>
          <p:spPr>
            <a:xfrm>
              <a:off x="6537832" y="4011929"/>
              <a:ext cx="885190" cy="1292225"/>
            </a:xfrm>
            <a:custGeom>
              <a:avLst/>
              <a:gdLst/>
              <a:ahLst/>
              <a:cxnLst/>
              <a:rect l="l" t="t" r="r" b="b"/>
              <a:pathLst>
                <a:path w="885190" h="1292225">
                  <a:moveTo>
                    <a:pt x="884682" y="0"/>
                  </a:moveTo>
                  <a:lnTo>
                    <a:pt x="442341" y="442341"/>
                  </a:lnTo>
                  <a:lnTo>
                    <a:pt x="0" y="0"/>
                  </a:lnTo>
                  <a:lnTo>
                    <a:pt x="0" y="849757"/>
                  </a:lnTo>
                  <a:lnTo>
                    <a:pt x="442341" y="1292225"/>
                  </a:lnTo>
                  <a:lnTo>
                    <a:pt x="884682" y="849757"/>
                  </a:lnTo>
                  <a:lnTo>
                    <a:pt x="884682" y="0"/>
                  </a:lnTo>
                  <a:close/>
                </a:path>
              </a:pathLst>
            </a:custGeom>
            <a:solidFill>
              <a:srgbClr val="8A6F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6537832" y="4011929"/>
              <a:ext cx="885190" cy="1292225"/>
            </a:xfrm>
            <a:custGeom>
              <a:avLst/>
              <a:gdLst/>
              <a:ahLst/>
              <a:cxnLst/>
              <a:rect l="l" t="t" r="r" b="b"/>
              <a:pathLst>
                <a:path w="885190" h="1292225">
                  <a:moveTo>
                    <a:pt x="884682" y="0"/>
                  </a:moveTo>
                  <a:lnTo>
                    <a:pt x="884682" y="849757"/>
                  </a:lnTo>
                  <a:lnTo>
                    <a:pt x="442341" y="1292225"/>
                  </a:lnTo>
                  <a:lnTo>
                    <a:pt x="0" y="849757"/>
                  </a:lnTo>
                  <a:lnTo>
                    <a:pt x="0" y="0"/>
                  </a:lnTo>
                  <a:lnTo>
                    <a:pt x="442341" y="442341"/>
                  </a:lnTo>
                  <a:lnTo>
                    <a:pt x="884682" y="0"/>
                  </a:lnTo>
                  <a:close/>
                </a:path>
              </a:pathLst>
            </a:custGeom>
            <a:ln w="25400">
              <a:solidFill>
                <a:srgbClr val="8A6F7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/>
          <p:cNvSpPr txBox="1"/>
          <p:nvPr/>
        </p:nvSpPr>
        <p:spPr>
          <a:xfrm>
            <a:off x="6781927" y="4521453"/>
            <a:ext cx="39751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20">
                <a:solidFill>
                  <a:srgbClr val="FFFFFF"/>
                </a:solidFill>
                <a:latin typeface="Trebuchet MS"/>
                <a:cs typeface="Trebuchet MS"/>
              </a:rPr>
              <a:t>2030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7409815" y="3999229"/>
            <a:ext cx="1352550" cy="875665"/>
            <a:chOff x="7409815" y="3999229"/>
            <a:chExt cx="1352550" cy="875665"/>
          </a:xfrm>
        </p:grpSpPr>
        <p:sp>
          <p:nvSpPr>
            <p:cNvPr id="40" name="object 40"/>
            <p:cNvSpPr/>
            <p:nvPr/>
          </p:nvSpPr>
          <p:spPr>
            <a:xfrm>
              <a:off x="7422515" y="4011929"/>
              <a:ext cx="1327150" cy="850265"/>
            </a:xfrm>
            <a:custGeom>
              <a:avLst/>
              <a:gdLst/>
              <a:ahLst/>
              <a:cxnLst/>
              <a:rect l="l" t="t" r="r" b="b"/>
              <a:pathLst>
                <a:path w="1327150" h="850264">
                  <a:moveTo>
                    <a:pt x="1185544" y="0"/>
                  </a:moveTo>
                  <a:lnTo>
                    <a:pt x="0" y="0"/>
                  </a:lnTo>
                  <a:lnTo>
                    <a:pt x="0" y="849757"/>
                  </a:lnTo>
                  <a:lnTo>
                    <a:pt x="1185544" y="849757"/>
                  </a:lnTo>
                  <a:lnTo>
                    <a:pt x="1230313" y="842540"/>
                  </a:lnTo>
                  <a:lnTo>
                    <a:pt x="1269186" y="822442"/>
                  </a:lnTo>
                  <a:lnTo>
                    <a:pt x="1299835" y="791793"/>
                  </a:lnTo>
                  <a:lnTo>
                    <a:pt x="1319933" y="752920"/>
                  </a:lnTo>
                  <a:lnTo>
                    <a:pt x="1327150" y="708152"/>
                  </a:lnTo>
                  <a:lnTo>
                    <a:pt x="1327150" y="141605"/>
                  </a:lnTo>
                  <a:lnTo>
                    <a:pt x="1319933" y="96836"/>
                  </a:lnTo>
                  <a:lnTo>
                    <a:pt x="1299835" y="57963"/>
                  </a:lnTo>
                  <a:lnTo>
                    <a:pt x="1269186" y="27314"/>
                  </a:lnTo>
                  <a:lnTo>
                    <a:pt x="1230313" y="7216"/>
                  </a:lnTo>
                  <a:lnTo>
                    <a:pt x="118554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422515" y="4011929"/>
              <a:ext cx="1327150" cy="850265"/>
            </a:xfrm>
            <a:custGeom>
              <a:avLst/>
              <a:gdLst/>
              <a:ahLst/>
              <a:cxnLst/>
              <a:rect l="l" t="t" r="r" b="b"/>
              <a:pathLst>
                <a:path w="1327150" h="850264">
                  <a:moveTo>
                    <a:pt x="1327150" y="141605"/>
                  </a:moveTo>
                  <a:lnTo>
                    <a:pt x="1327150" y="708152"/>
                  </a:lnTo>
                  <a:lnTo>
                    <a:pt x="1319933" y="752920"/>
                  </a:lnTo>
                  <a:lnTo>
                    <a:pt x="1299835" y="791793"/>
                  </a:lnTo>
                  <a:lnTo>
                    <a:pt x="1269186" y="822442"/>
                  </a:lnTo>
                  <a:lnTo>
                    <a:pt x="1230313" y="842540"/>
                  </a:lnTo>
                  <a:lnTo>
                    <a:pt x="1185544" y="849757"/>
                  </a:lnTo>
                  <a:lnTo>
                    <a:pt x="0" y="849757"/>
                  </a:lnTo>
                  <a:lnTo>
                    <a:pt x="0" y="0"/>
                  </a:lnTo>
                  <a:lnTo>
                    <a:pt x="1185544" y="0"/>
                  </a:lnTo>
                  <a:lnTo>
                    <a:pt x="1230313" y="7216"/>
                  </a:lnTo>
                  <a:lnTo>
                    <a:pt x="1269186" y="27314"/>
                  </a:lnTo>
                  <a:lnTo>
                    <a:pt x="1299835" y="57963"/>
                  </a:lnTo>
                  <a:lnTo>
                    <a:pt x="1319933" y="96836"/>
                  </a:lnTo>
                  <a:lnTo>
                    <a:pt x="1327150" y="141605"/>
                  </a:lnTo>
                  <a:close/>
                </a:path>
              </a:pathLst>
            </a:custGeom>
            <a:ln w="25400">
              <a:solidFill>
                <a:srgbClr val="8A6F7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/>
          <p:nvPr/>
        </p:nvSpPr>
        <p:spPr>
          <a:xfrm>
            <a:off x="7510653" y="4021582"/>
            <a:ext cx="994410" cy="797560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127000" marR="5080" indent="-114300">
              <a:lnSpc>
                <a:spcPts val="1460"/>
              </a:lnSpc>
              <a:spcBef>
                <a:spcPts val="335"/>
              </a:spcBef>
              <a:buChar char="•"/>
              <a:tabLst>
                <a:tab pos="127000" algn="l"/>
              </a:tabLst>
            </a:pPr>
            <a:r>
              <a:rPr dirty="0" sz="1400" spc="-10">
                <a:latin typeface="Trebuchet MS"/>
                <a:cs typeface="Trebuchet MS"/>
              </a:rPr>
              <a:t>Rapport </a:t>
            </a:r>
            <a:r>
              <a:rPr dirty="0" sz="1400">
                <a:latin typeface="Trebuchet MS"/>
                <a:cs typeface="Trebuchet MS"/>
              </a:rPr>
              <a:t>évaluatif</a:t>
            </a:r>
            <a:r>
              <a:rPr dirty="0" sz="1400" spc="-50">
                <a:latin typeface="Trebuchet MS"/>
                <a:cs typeface="Trebuchet MS"/>
              </a:rPr>
              <a:t> / </a:t>
            </a:r>
            <a:r>
              <a:rPr dirty="0" sz="1400" spc="-10">
                <a:latin typeface="Trebuchet MS"/>
                <a:cs typeface="Trebuchet MS"/>
              </a:rPr>
              <a:t>évaluation finale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315592" y="1801444"/>
            <a:ext cx="6382385" cy="6972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b="0">
                <a:solidFill>
                  <a:srgbClr val="000000"/>
                </a:solidFill>
                <a:latin typeface="Calibri Light"/>
                <a:cs typeface="Calibri Light"/>
              </a:rPr>
              <a:t>Ateliers</a:t>
            </a:r>
            <a:r>
              <a:rPr dirty="0" sz="4400" spc="-135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b="0">
                <a:solidFill>
                  <a:srgbClr val="000000"/>
                </a:solidFill>
                <a:latin typeface="Calibri Light"/>
                <a:cs typeface="Calibri Light"/>
              </a:rPr>
              <a:t>:</a:t>
            </a:r>
            <a:r>
              <a:rPr dirty="0" sz="4400" spc="-150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spc="-10" b="0">
                <a:solidFill>
                  <a:srgbClr val="000000"/>
                </a:solidFill>
                <a:latin typeface="Calibri Light"/>
                <a:cs typeface="Calibri Light"/>
              </a:rPr>
              <a:t>travailler</a:t>
            </a:r>
            <a:r>
              <a:rPr dirty="0" sz="4400" spc="-160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spc="-10" b="0">
                <a:solidFill>
                  <a:srgbClr val="000000"/>
                </a:solidFill>
                <a:latin typeface="Calibri Light"/>
                <a:cs typeface="Calibri Light"/>
              </a:rPr>
              <a:t>ensemble</a:t>
            </a:r>
            <a:endParaRPr sz="440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92531" rIns="0" bIns="0" rtlCol="0" vert="horz">
            <a:spAutoFit/>
          </a:bodyPr>
          <a:lstStyle/>
          <a:p>
            <a:pPr marL="2256790">
              <a:lnSpc>
                <a:spcPct val="100000"/>
              </a:lnSpc>
              <a:spcBef>
                <a:spcPts val="100"/>
              </a:spcBef>
            </a:pPr>
            <a:r>
              <a:rPr dirty="0" spc="65"/>
              <a:t>Ateliers</a:t>
            </a:r>
            <a:r>
              <a:rPr dirty="0" spc="-70"/>
              <a:t> </a:t>
            </a:r>
            <a:r>
              <a:rPr dirty="0" spc="-175"/>
              <a:t>/</a:t>
            </a:r>
            <a:r>
              <a:rPr dirty="0" spc="-55"/>
              <a:t> </a:t>
            </a:r>
            <a:r>
              <a:rPr dirty="0" spc="145"/>
              <a:t>consignes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183764" y="499998"/>
            <a:ext cx="351790" cy="717550"/>
            <a:chOff x="2183764" y="499998"/>
            <a:chExt cx="351790" cy="717550"/>
          </a:xfrm>
        </p:grpSpPr>
        <p:sp>
          <p:nvSpPr>
            <p:cNvPr id="7" name="object 7"/>
            <p:cNvSpPr/>
            <p:nvPr/>
          </p:nvSpPr>
          <p:spPr>
            <a:xfrm>
              <a:off x="2193289" y="509523"/>
              <a:ext cx="332740" cy="698500"/>
            </a:xfrm>
            <a:custGeom>
              <a:avLst/>
              <a:gdLst/>
              <a:ahLst/>
              <a:cxnLst/>
              <a:rect l="l" t="t" r="r" b="b"/>
              <a:pathLst>
                <a:path w="332739" h="698500">
                  <a:moveTo>
                    <a:pt x="166243" y="0"/>
                  </a:moveTo>
                  <a:lnTo>
                    <a:pt x="166243" y="174625"/>
                  </a:lnTo>
                  <a:lnTo>
                    <a:pt x="0" y="174625"/>
                  </a:lnTo>
                  <a:lnTo>
                    <a:pt x="0" y="523748"/>
                  </a:lnTo>
                  <a:lnTo>
                    <a:pt x="166243" y="523748"/>
                  </a:lnTo>
                  <a:lnTo>
                    <a:pt x="166243" y="698246"/>
                  </a:lnTo>
                  <a:lnTo>
                    <a:pt x="332613" y="349123"/>
                  </a:lnTo>
                  <a:lnTo>
                    <a:pt x="166243" y="0"/>
                  </a:lnTo>
                  <a:close/>
                </a:path>
              </a:pathLst>
            </a:custGeom>
            <a:solidFill>
              <a:srgbClr val="4EA7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193289" y="509523"/>
              <a:ext cx="332740" cy="698500"/>
            </a:xfrm>
            <a:custGeom>
              <a:avLst/>
              <a:gdLst/>
              <a:ahLst/>
              <a:cxnLst/>
              <a:rect l="l" t="t" r="r" b="b"/>
              <a:pathLst>
                <a:path w="332739" h="698500">
                  <a:moveTo>
                    <a:pt x="0" y="174625"/>
                  </a:moveTo>
                  <a:lnTo>
                    <a:pt x="166243" y="174625"/>
                  </a:lnTo>
                  <a:lnTo>
                    <a:pt x="166243" y="0"/>
                  </a:lnTo>
                  <a:lnTo>
                    <a:pt x="332613" y="349123"/>
                  </a:lnTo>
                  <a:lnTo>
                    <a:pt x="166243" y="698246"/>
                  </a:lnTo>
                  <a:lnTo>
                    <a:pt x="166243" y="523748"/>
                  </a:lnTo>
                  <a:lnTo>
                    <a:pt x="0" y="523748"/>
                  </a:lnTo>
                  <a:lnTo>
                    <a:pt x="0" y="174625"/>
                  </a:lnTo>
                  <a:close/>
                </a:path>
              </a:pathLst>
            </a:custGeom>
            <a:ln w="19050">
              <a:solidFill>
                <a:srgbClr val="4EA72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611225" y="1301242"/>
            <a:ext cx="7861300" cy="5082540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82880" marR="5080" indent="-170815">
              <a:lnSpc>
                <a:spcPct val="80000"/>
              </a:lnSpc>
              <a:spcBef>
                <a:spcPts val="550"/>
              </a:spcBef>
              <a:buFont typeface="Arial"/>
              <a:buChar char="•"/>
              <a:tabLst>
                <a:tab pos="184785" algn="l"/>
              </a:tabLst>
            </a:pPr>
            <a:r>
              <a:rPr dirty="0" sz="1900">
                <a:latin typeface="Calibri"/>
                <a:cs typeface="Calibri"/>
              </a:rPr>
              <a:t>Il</a:t>
            </a:r>
            <a:r>
              <a:rPr dirty="0" sz="1900" spc="-60">
                <a:latin typeface="Calibri"/>
                <a:cs typeface="Calibri"/>
              </a:rPr>
              <a:t> </a:t>
            </a:r>
            <a:r>
              <a:rPr dirty="0" sz="1900" spc="-20">
                <a:latin typeface="Calibri"/>
                <a:cs typeface="Calibri"/>
              </a:rPr>
              <a:t>s’agira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travailler</a:t>
            </a:r>
            <a:r>
              <a:rPr dirty="0" sz="1900" spc="-3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autour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thématiques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: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nous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avons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évoqué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les </a:t>
            </a:r>
            <a:r>
              <a:rPr dirty="0" sz="1900" spc="-25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questions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suivantes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: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emploi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/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insertion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;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cadre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vie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;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emploi</a:t>
            </a:r>
            <a:r>
              <a:rPr dirty="0" sz="1900" spc="-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–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insertion.</a:t>
            </a:r>
            <a:r>
              <a:rPr dirty="0" sz="1900" spc="330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Ces </a:t>
            </a:r>
            <a:r>
              <a:rPr dirty="0" sz="1900" spc="-25">
                <a:latin typeface="Calibri"/>
                <a:cs typeface="Calibri"/>
              </a:rPr>
              <a:t>	</a:t>
            </a:r>
            <a:r>
              <a:rPr dirty="0" sz="1900">
                <a:latin typeface="Calibri"/>
                <a:cs typeface="Calibri"/>
              </a:rPr>
              <a:t>sujets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vous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conviennent</a:t>
            </a:r>
            <a:r>
              <a:rPr dirty="0" sz="1900" spc="-20">
                <a:latin typeface="Calibri"/>
                <a:cs typeface="Calibri"/>
              </a:rPr>
              <a:t> </a:t>
            </a:r>
            <a:r>
              <a:rPr dirty="0" sz="1900" spc="-50">
                <a:latin typeface="Calibri"/>
                <a:cs typeface="Calibri"/>
              </a:rPr>
              <a:t>?</a:t>
            </a:r>
            <a:endParaRPr sz="1900">
              <a:latin typeface="Calibri"/>
              <a:cs typeface="Calibri"/>
            </a:endParaRPr>
          </a:p>
          <a:p>
            <a:pPr marL="183515" indent="-170815">
              <a:lnSpc>
                <a:spcPts val="2055"/>
              </a:lnSpc>
              <a:spcBef>
                <a:spcPts val="350"/>
              </a:spcBef>
              <a:buFont typeface="Arial"/>
              <a:buChar char="•"/>
              <a:tabLst>
                <a:tab pos="183515" algn="l"/>
              </a:tabLst>
            </a:pPr>
            <a:r>
              <a:rPr dirty="0" sz="1900">
                <a:latin typeface="Calibri"/>
                <a:cs typeface="Calibri"/>
              </a:rPr>
              <a:t>Un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document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: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fil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réflexion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groupe</a:t>
            </a:r>
            <a:r>
              <a:rPr dirty="0" sz="1900" spc="-1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et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à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compléter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(diapositive</a:t>
            </a:r>
            <a:endParaRPr sz="1900">
              <a:latin typeface="Calibri"/>
              <a:cs typeface="Calibri"/>
            </a:endParaRPr>
          </a:p>
          <a:p>
            <a:pPr marL="184785">
              <a:lnSpc>
                <a:spcPts val="2055"/>
              </a:lnSpc>
            </a:pPr>
            <a:r>
              <a:rPr dirty="0" sz="1900" spc="-10">
                <a:latin typeface="Calibri"/>
                <a:cs typeface="Calibri"/>
              </a:rPr>
              <a:t>suivante)</a:t>
            </a:r>
            <a:endParaRPr sz="1900">
              <a:latin typeface="Calibri"/>
              <a:cs typeface="Calibri"/>
            </a:endParaRPr>
          </a:p>
          <a:p>
            <a:pPr marL="183515" indent="-170815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83515" algn="l"/>
              </a:tabLst>
            </a:pP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quoi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ça</a:t>
            </a:r>
            <a:r>
              <a:rPr dirty="0" sz="1900" spc="-6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consiste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50">
                <a:latin typeface="Calibri"/>
                <a:cs typeface="Calibri"/>
              </a:rPr>
              <a:t>:</a:t>
            </a:r>
            <a:endParaRPr sz="1900">
              <a:latin typeface="Calibri"/>
              <a:cs typeface="Calibri"/>
            </a:endParaRPr>
          </a:p>
          <a:p>
            <a:pPr lvl="1" marL="527685" marR="518795" indent="-172720">
              <a:lnSpc>
                <a:spcPts val="1630"/>
              </a:lnSpc>
              <a:spcBef>
                <a:spcPts val="405"/>
              </a:spcBef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Sur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base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thématique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identifiée,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identifier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enjeux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sur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chacun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vos </a:t>
            </a:r>
            <a:r>
              <a:rPr dirty="0" sz="1700" spc="-10">
                <a:latin typeface="Calibri"/>
                <a:cs typeface="Calibri"/>
              </a:rPr>
              <a:t>territoires.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Une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personne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saisit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éléments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sur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feuille.</a:t>
            </a:r>
            <a:endParaRPr sz="1700">
              <a:latin typeface="Calibri"/>
              <a:cs typeface="Calibri"/>
            </a:endParaRPr>
          </a:p>
          <a:p>
            <a:pPr lvl="1" marL="527685" marR="375920" indent="-172720">
              <a:lnSpc>
                <a:spcPts val="1630"/>
              </a:lnSpc>
              <a:spcBef>
                <a:spcPts val="400"/>
              </a:spcBef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Sur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base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ces</a:t>
            </a:r>
            <a:r>
              <a:rPr dirty="0" sz="1700" spc="-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éléments,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on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vous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invite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à</a:t>
            </a:r>
            <a:r>
              <a:rPr dirty="0" sz="1700" spc="-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identifier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l’intention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(ce</a:t>
            </a:r>
            <a:r>
              <a:rPr dirty="0" sz="1700" spc="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que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l’on </a:t>
            </a:r>
            <a:r>
              <a:rPr dirty="0" sz="1700" spc="-10">
                <a:latin typeface="Calibri"/>
                <a:cs typeface="Calibri"/>
              </a:rPr>
              <a:t>attend,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l’état </a:t>
            </a:r>
            <a:r>
              <a:rPr dirty="0" sz="1700">
                <a:latin typeface="Calibri"/>
                <a:cs typeface="Calibri"/>
              </a:rPr>
              <a:t>à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atteindre,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ce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qui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doit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changer).</a:t>
            </a:r>
            <a:r>
              <a:rPr dirty="0" sz="1700" spc="-7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Vous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pouvez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en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avoir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plusieurs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 spc="-50">
                <a:latin typeface="Calibri"/>
                <a:cs typeface="Calibri"/>
              </a:rPr>
              <a:t>… </a:t>
            </a:r>
            <a:r>
              <a:rPr dirty="0" sz="1700">
                <a:latin typeface="Calibri"/>
                <a:cs typeface="Calibri"/>
              </a:rPr>
              <a:t>merci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noter.</a:t>
            </a:r>
            <a:endParaRPr sz="1700">
              <a:latin typeface="Calibri"/>
              <a:cs typeface="Calibri"/>
            </a:endParaRPr>
          </a:p>
          <a:p>
            <a:pPr lvl="1" marL="527685" marR="479425" indent="-172720">
              <a:lnSpc>
                <a:spcPct val="80000"/>
              </a:lnSpc>
              <a:spcBef>
                <a:spcPts val="415"/>
              </a:spcBef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Sur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cette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base,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on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vous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invite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à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définir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une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question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évaluative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(avec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des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sous-</a:t>
            </a:r>
            <a:r>
              <a:rPr dirty="0" sz="1700">
                <a:latin typeface="Calibri"/>
                <a:cs typeface="Calibri"/>
              </a:rPr>
              <a:t>questions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si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besoin).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Il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s’agit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vérifier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qu’elle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soit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claire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(compréhensible), mesurable…</a:t>
            </a:r>
            <a:endParaRPr sz="1700">
              <a:latin typeface="Calibri"/>
              <a:cs typeface="Calibri"/>
            </a:endParaRPr>
          </a:p>
          <a:p>
            <a:pPr lvl="1" marL="527685" indent="-172085">
              <a:lnSpc>
                <a:spcPts val="1835"/>
              </a:lnSpc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Ensuite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il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s’agit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d’identifier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quelques</a:t>
            </a:r>
            <a:r>
              <a:rPr dirty="0" sz="1700" spc="-7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«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indicateurs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»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en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lien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avec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cette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question</a:t>
            </a:r>
            <a:endParaRPr sz="1700">
              <a:latin typeface="Calibri"/>
              <a:cs typeface="Calibri"/>
            </a:endParaRPr>
          </a:p>
          <a:p>
            <a:pPr marL="527685">
              <a:lnSpc>
                <a:spcPts val="1835"/>
              </a:lnSpc>
            </a:pPr>
            <a:r>
              <a:rPr dirty="0" sz="1700" spc="-10">
                <a:latin typeface="Calibri"/>
                <a:cs typeface="Calibri"/>
              </a:rPr>
              <a:t>évaluative.</a:t>
            </a:r>
            <a:endParaRPr sz="1700">
              <a:latin typeface="Calibri"/>
              <a:cs typeface="Calibri"/>
            </a:endParaRPr>
          </a:p>
          <a:p>
            <a:pPr marL="183515" indent="-170815">
              <a:lnSpc>
                <a:spcPts val="2050"/>
              </a:lnSpc>
              <a:spcBef>
                <a:spcPts val="325"/>
              </a:spcBef>
              <a:buFont typeface="Arial"/>
              <a:buChar char="•"/>
              <a:tabLst>
                <a:tab pos="183515" algn="l"/>
              </a:tabLst>
            </a:pPr>
            <a:r>
              <a:rPr dirty="0" sz="1900">
                <a:latin typeface="Calibri"/>
                <a:cs typeface="Calibri"/>
              </a:rPr>
              <a:t>Il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20">
                <a:latin typeface="Calibri"/>
                <a:cs typeface="Calibri"/>
              </a:rPr>
              <a:t>s’agira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mettre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d’accord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au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départ</a:t>
            </a:r>
            <a:r>
              <a:rPr dirty="0" sz="1900" spc="-3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qui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(un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ou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plusieurs</a:t>
            </a:r>
            <a:r>
              <a:rPr dirty="0" sz="1900" spc="-2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personnes)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en</a:t>
            </a:r>
            <a:endParaRPr sz="1900">
              <a:latin typeface="Calibri"/>
              <a:cs typeface="Calibri"/>
            </a:endParaRPr>
          </a:p>
          <a:p>
            <a:pPr marL="184785">
              <a:lnSpc>
                <a:spcPts val="2050"/>
              </a:lnSpc>
            </a:pPr>
            <a:r>
              <a:rPr dirty="0" sz="1900">
                <a:latin typeface="Calibri"/>
                <a:cs typeface="Calibri"/>
              </a:rPr>
              <a:t>plénière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présentera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-6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question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évaluative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retenue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et</a:t>
            </a:r>
            <a:r>
              <a:rPr dirty="0" sz="1900" spc="-6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les</a:t>
            </a:r>
            <a:r>
              <a:rPr dirty="0" sz="1900" spc="-6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indicateurs.</a:t>
            </a:r>
            <a:endParaRPr sz="1900">
              <a:latin typeface="Calibri"/>
              <a:cs typeface="Calibri"/>
            </a:endParaRPr>
          </a:p>
          <a:p>
            <a:pPr marL="183515" indent="-170815">
              <a:lnSpc>
                <a:spcPts val="2050"/>
              </a:lnSpc>
              <a:spcBef>
                <a:spcPts val="350"/>
              </a:spcBef>
              <a:buFont typeface="Arial"/>
              <a:buChar char="•"/>
              <a:tabLst>
                <a:tab pos="183515" algn="l"/>
              </a:tabLst>
            </a:pPr>
            <a:r>
              <a:rPr dirty="0" sz="1900">
                <a:latin typeface="Calibri"/>
                <a:cs typeface="Calibri"/>
              </a:rPr>
              <a:t>Vous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disposerez</a:t>
            </a:r>
            <a:r>
              <a:rPr dirty="0" sz="1900" spc="-3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du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document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(notes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prises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atelier)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sous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les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yeux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pour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la</a:t>
            </a:r>
            <a:endParaRPr sz="1900">
              <a:latin typeface="Calibri"/>
              <a:cs typeface="Calibri"/>
            </a:endParaRPr>
          </a:p>
          <a:p>
            <a:pPr marL="184785">
              <a:lnSpc>
                <a:spcPts val="2050"/>
              </a:lnSpc>
            </a:pPr>
            <a:r>
              <a:rPr dirty="0" sz="1900" spc="-10">
                <a:latin typeface="Calibri"/>
                <a:cs typeface="Calibri"/>
              </a:rPr>
              <a:t>présentation.</a:t>
            </a:r>
            <a:endParaRPr sz="1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92531" rIns="0" bIns="0" rtlCol="0" vert="horz">
            <a:spAutoFit/>
          </a:bodyPr>
          <a:lstStyle/>
          <a:p>
            <a:pPr marL="2026920">
              <a:lnSpc>
                <a:spcPct val="100000"/>
              </a:lnSpc>
              <a:spcBef>
                <a:spcPts val="100"/>
              </a:spcBef>
            </a:pPr>
            <a:r>
              <a:rPr dirty="0" spc="90"/>
              <a:t>Grille</a:t>
            </a:r>
            <a:r>
              <a:rPr dirty="0" spc="-80"/>
              <a:t> </a:t>
            </a:r>
            <a:r>
              <a:rPr dirty="0" spc="75"/>
              <a:t>pour</a:t>
            </a:r>
            <a:r>
              <a:rPr dirty="0" spc="-75"/>
              <a:t> </a:t>
            </a:r>
            <a:r>
              <a:rPr dirty="0" spc="170"/>
              <a:t>les</a:t>
            </a:r>
            <a:r>
              <a:rPr dirty="0" spc="-70"/>
              <a:t> </a:t>
            </a:r>
            <a:r>
              <a:rPr dirty="0" spc="60"/>
              <a:t>ateliers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109851" y="499998"/>
            <a:ext cx="351790" cy="717550"/>
            <a:chOff x="2109851" y="499998"/>
            <a:chExt cx="351790" cy="717550"/>
          </a:xfrm>
        </p:grpSpPr>
        <p:sp>
          <p:nvSpPr>
            <p:cNvPr id="7" name="object 7"/>
            <p:cNvSpPr/>
            <p:nvPr/>
          </p:nvSpPr>
          <p:spPr>
            <a:xfrm>
              <a:off x="2119376" y="509523"/>
              <a:ext cx="332740" cy="698500"/>
            </a:xfrm>
            <a:custGeom>
              <a:avLst/>
              <a:gdLst/>
              <a:ahLst/>
              <a:cxnLst/>
              <a:rect l="l" t="t" r="r" b="b"/>
              <a:pathLst>
                <a:path w="332739" h="698500">
                  <a:moveTo>
                    <a:pt x="166369" y="0"/>
                  </a:moveTo>
                  <a:lnTo>
                    <a:pt x="166369" y="174625"/>
                  </a:lnTo>
                  <a:lnTo>
                    <a:pt x="0" y="174625"/>
                  </a:lnTo>
                  <a:lnTo>
                    <a:pt x="0" y="523748"/>
                  </a:lnTo>
                  <a:lnTo>
                    <a:pt x="166369" y="523748"/>
                  </a:lnTo>
                  <a:lnTo>
                    <a:pt x="166369" y="698246"/>
                  </a:lnTo>
                  <a:lnTo>
                    <a:pt x="332613" y="349123"/>
                  </a:lnTo>
                  <a:lnTo>
                    <a:pt x="166369" y="0"/>
                  </a:lnTo>
                  <a:close/>
                </a:path>
              </a:pathLst>
            </a:custGeom>
            <a:solidFill>
              <a:srgbClr val="4EA7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119376" y="509523"/>
              <a:ext cx="332740" cy="698500"/>
            </a:xfrm>
            <a:custGeom>
              <a:avLst/>
              <a:gdLst/>
              <a:ahLst/>
              <a:cxnLst/>
              <a:rect l="l" t="t" r="r" b="b"/>
              <a:pathLst>
                <a:path w="332739" h="698500">
                  <a:moveTo>
                    <a:pt x="0" y="174625"/>
                  </a:moveTo>
                  <a:lnTo>
                    <a:pt x="166369" y="174625"/>
                  </a:lnTo>
                  <a:lnTo>
                    <a:pt x="166369" y="0"/>
                  </a:lnTo>
                  <a:lnTo>
                    <a:pt x="332613" y="349123"/>
                  </a:lnTo>
                  <a:lnTo>
                    <a:pt x="166369" y="698246"/>
                  </a:lnTo>
                  <a:lnTo>
                    <a:pt x="166369" y="523748"/>
                  </a:lnTo>
                  <a:lnTo>
                    <a:pt x="0" y="523748"/>
                  </a:lnTo>
                  <a:lnTo>
                    <a:pt x="0" y="174625"/>
                  </a:lnTo>
                  <a:close/>
                </a:path>
              </a:pathLst>
            </a:custGeom>
            <a:ln w="19050">
              <a:solidFill>
                <a:srgbClr val="4EA72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611225" y="1301242"/>
            <a:ext cx="208279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25">
                <a:latin typeface="Calibri"/>
                <a:cs typeface="Calibri"/>
              </a:rPr>
              <a:t>1.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97050" y="1301242"/>
            <a:ext cx="6638290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>
                <a:latin typeface="Calibri"/>
                <a:cs typeface="Calibri"/>
              </a:rPr>
              <a:t>Identifier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les</a:t>
            </a:r>
            <a:r>
              <a:rPr dirty="0" sz="1900" spc="-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enjeux,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constats</a:t>
            </a:r>
            <a:r>
              <a:rPr dirty="0" sz="1900" spc="-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sur</a:t>
            </a:r>
            <a:r>
              <a:rPr dirty="0" sz="1900" spc="-7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votre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territoire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et/ou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-6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lien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votre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11225" y="1532890"/>
            <a:ext cx="7860030" cy="48387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10">
                <a:latin typeface="Calibri"/>
                <a:cs typeface="Calibri"/>
              </a:rPr>
              <a:t>compétence</a:t>
            </a:r>
            <a:endParaRPr sz="1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45"/>
              </a:spcBef>
            </a:pPr>
            <a:endParaRPr sz="1900">
              <a:latin typeface="Calibri"/>
              <a:cs typeface="Calibri"/>
            </a:endParaRPr>
          </a:p>
          <a:p>
            <a:pPr marL="697865" indent="-685165">
              <a:lnSpc>
                <a:spcPts val="2055"/>
              </a:lnSpc>
              <a:buAutoNum type="arabicPeriod" startAt="2"/>
              <a:tabLst>
                <a:tab pos="697865" algn="l"/>
              </a:tabLst>
            </a:pPr>
            <a:r>
              <a:rPr dirty="0" sz="1900">
                <a:latin typeface="Calibri"/>
                <a:cs typeface="Calibri"/>
              </a:rPr>
              <a:t>Sur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base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des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éléments,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identifier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l’intention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(ce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que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20">
                <a:latin typeface="Calibri"/>
                <a:cs typeface="Calibri"/>
              </a:rPr>
              <a:t>l’on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attend,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30">
                <a:latin typeface="Calibri"/>
                <a:cs typeface="Calibri"/>
              </a:rPr>
              <a:t>l’état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 spc="-50">
                <a:latin typeface="Calibri"/>
                <a:cs typeface="Calibri"/>
              </a:rPr>
              <a:t>à</a:t>
            </a:r>
            <a:endParaRPr sz="1900">
              <a:latin typeface="Calibri"/>
              <a:cs typeface="Calibri"/>
            </a:endParaRPr>
          </a:p>
          <a:p>
            <a:pPr marL="12700">
              <a:lnSpc>
                <a:spcPts val="1825"/>
              </a:lnSpc>
            </a:pPr>
            <a:r>
              <a:rPr dirty="0" sz="1900" spc="-10">
                <a:latin typeface="Calibri"/>
                <a:cs typeface="Calibri"/>
              </a:rPr>
              <a:t>atteindre,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ce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qui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doit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changer),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normalement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au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regard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orientations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de</a:t>
            </a:r>
            <a:endParaRPr sz="1900">
              <a:latin typeface="Calibri"/>
              <a:cs typeface="Calibri"/>
            </a:endParaRPr>
          </a:p>
          <a:p>
            <a:pPr marL="12700">
              <a:lnSpc>
                <a:spcPts val="2050"/>
              </a:lnSpc>
            </a:pPr>
            <a:r>
              <a:rPr dirty="0" sz="1900">
                <a:latin typeface="Calibri"/>
                <a:cs typeface="Calibri"/>
              </a:rPr>
              <a:t>votre</a:t>
            </a:r>
            <a:r>
              <a:rPr dirty="0" sz="1900" spc="-5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contrat</a:t>
            </a:r>
            <a:r>
              <a:rPr dirty="0" sz="1900" spc="-8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6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ville.</a:t>
            </a:r>
            <a:r>
              <a:rPr dirty="0" sz="1900" spc="31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Vous</a:t>
            </a:r>
            <a:r>
              <a:rPr dirty="0" sz="1900" spc="-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pouvez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en</a:t>
            </a:r>
            <a:r>
              <a:rPr dirty="0" sz="1900" spc="-6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avoir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plusieurs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intentions</a:t>
            </a:r>
            <a:r>
              <a:rPr dirty="0" sz="1900" spc="-65">
                <a:latin typeface="Calibri"/>
                <a:cs typeface="Calibri"/>
              </a:rPr>
              <a:t> </a:t>
            </a:r>
            <a:r>
              <a:rPr dirty="0" sz="1900" spc="-50">
                <a:latin typeface="Calibri"/>
                <a:cs typeface="Calibri"/>
              </a:rPr>
              <a:t>…</a:t>
            </a:r>
            <a:endParaRPr sz="1900">
              <a:latin typeface="Calibri"/>
              <a:cs typeface="Calibri"/>
            </a:endParaRPr>
          </a:p>
          <a:p>
            <a:pPr lvl="1" marL="527685" indent="-172085">
              <a:lnSpc>
                <a:spcPts val="2035"/>
              </a:lnSpc>
              <a:spcBef>
                <a:spcPts val="5"/>
              </a:spcBef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On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veut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mesurer</a:t>
            </a:r>
            <a:r>
              <a:rPr dirty="0" sz="1700" spc="-50">
                <a:latin typeface="Calibri"/>
                <a:cs typeface="Calibri"/>
              </a:rPr>
              <a:t> …</a:t>
            </a:r>
            <a:endParaRPr sz="1700">
              <a:latin typeface="Calibri"/>
              <a:cs typeface="Calibri"/>
            </a:endParaRPr>
          </a:p>
          <a:p>
            <a:pPr lvl="1" marL="527685" indent="-172085">
              <a:lnSpc>
                <a:spcPts val="2030"/>
              </a:lnSpc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On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veut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vérifier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50">
                <a:latin typeface="Calibri"/>
                <a:cs typeface="Calibri"/>
              </a:rPr>
              <a:t>…</a:t>
            </a:r>
            <a:endParaRPr sz="1700">
              <a:latin typeface="Calibri"/>
              <a:cs typeface="Calibri"/>
            </a:endParaRPr>
          </a:p>
          <a:p>
            <a:pPr lvl="1" marL="527685" indent="-172085">
              <a:lnSpc>
                <a:spcPts val="2035"/>
              </a:lnSpc>
              <a:buFont typeface="Arial"/>
              <a:buChar char="•"/>
              <a:tabLst>
                <a:tab pos="527685" algn="l"/>
              </a:tabLst>
            </a:pPr>
            <a:r>
              <a:rPr dirty="0" sz="1700">
                <a:latin typeface="Calibri"/>
                <a:cs typeface="Calibri"/>
              </a:rPr>
              <a:t>On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veut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s’assurer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que…</a:t>
            </a:r>
            <a:endParaRPr sz="17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740"/>
              </a:spcBef>
              <a:buFont typeface="Arial"/>
              <a:buChar char="•"/>
            </a:pPr>
            <a:endParaRPr sz="1700">
              <a:latin typeface="Calibri"/>
              <a:cs typeface="Calibri"/>
            </a:endParaRPr>
          </a:p>
          <a:p>
            <a:pPr marL="469900" marR="405130" indent="-457200">
              <a:lnSpc>
                <a:spcPts val="1820"/>
              </a:lnSpc>
              <a:buAutoNum type="arabicPeriod" startAt="3"/>
              <a:tabLst>
                <a:tab pos="469900" algn="l"/>
              </a:tabLst>
            </a:pPr>
            <a:r>
              <a:rPr dirty="0" sz="1900" spc="-10">
                <a:latin typeface="Calibri"/>
                <a:cs typeface="Calibri"/>
              </a:rPr>
              <a:t>Reprendre</a:t>
            </a:r>
            <a:r>
              <a:rPr dirty="0" sz="1900" spc="-2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ces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intentions,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et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formuler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une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question</a:t>
            </a:r>
            <a:r>
              <a:rPr dirty="0" sz="1900" spc="-3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évaluative </a:t>
            </a:r>
            <a:r>
              <a:rPr dirty="0" sz="1900">
                <a:latin typeface="Calibri"/>
                <a:cs typeface="Calibri"/>
              </a:rPr>
              <a:t>(il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peut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50">
                <a:latin typeface="Calibri"/>
                <a:cs typeface="Calibri"/>
              </a:rPr>
              <a:t>y </a:t>
            </a:r>
            <a:r>
              <a:rPr dirty="0" sz="1900">
                <a:latin typeface="Calibri"/>
                <a:cs typeface="Calibri"/>
              </a:rPr>
              <a:t>avoir</a:t>
            </a:r>
            <a:r>
              <a:rPr dirty="0" sz="1900" spc="-8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plusieurs</a:t>
            </a:r>
            <a:r>
              <a:rPr dirty="0" sz="1900" spc="-8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sous-questions).</a:t>
            </a:r>
            <a:endParaRPr sz="1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80"/>
              </a:spcBef>
            </a:pPr>
            <a:endParaRPr sz="1900">
              <a:latin typeface="Calibri"/>
              <a:cs typeface="Calibri"/>
            </a:endParaRPr>
          </a:p>
          <a:p>
            <a:pPr marL="12700">
              <a:lnSpc>
                <a:spcPts val="2050"/>
              </a:lnSpc>
              <a:tabLst>
                <a:tab pos="469265" algn="l"/>
              </a:tabLst>
            </a:pPr>
            <a:r>
              <a:rPr dirty="0" sz="1900" spc="-25">
                <a:latin typeface="Calibri"/>
                <a:cs typeface="Calibri"/>
              </a:rPr>
              <a:t>3.</a:t>
            </a:r>
            <a:r>
              <a:rPr dirty="0" sz="1900">
                <a:latin typeface="Calibri"/>
                <a:cs typeface="Calibri"/>
              </a:rPr>
              <a:t>	Il</a:t>
            </a:r>
            <a:r>
              <a:rPr dirty="0" sz="1900" spc="-60">
                <a:latin typeface="Calibri"/>
                <a:cs typeface="Calibri"/>
              </a:rPr>
              <a:t> </a:t>
            </a:r>
            <a:r>
              <a:rPr dirty="0" sz="1900" spc="-20">
                <a:latin typeface="Calibri"/>
                <a:cs typeface="Calibri"/>
              </a:rPr>
              <a:t>s’agit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vérifier</a:t>
            </a:r>
            <a:r>
              <a:rPr dirty="0" sz="1900" spc="-2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si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elle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répond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aux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critères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qualité</a:t>
            </a:r>
            <a:r>
              <a:rPr dirty="0" sz="1900" spc="-2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: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claire,</a:t>
            </a:r>
            <a:r>
              <a:rPr dirty="0" sz="1900" spc="-3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mesurable,</a:t>
            </a:r>
            <a:endParaRPr sz="1900">
              <a:latin typeface="Calibri"/>
              <a:cs typeface="Calibri"/>
            </a:endParaRPr>
          </a:p>
          <a:p>
            <a:pPr marL="469900">
              <a:lnSpc>
                <a:spcPts val="2050"/>
              </a:lnSpc>
            </a:pPr>
            <a:r>
              <a:rPr dirty="0" sz="1900" spc="-10">
                <a:latin typeface="Calibri"/>
                <a:cs typeface="Calibri"/>
              </a:rPr>
              <a:t>pertinente…</a:t>
            </a:r>
            <a:endParaRPr sz="1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45"/>
              </a:spcBef>
            </a:pPr>
            <a:endParaRPr sz="1900">
              <a:latin typeface="Calibri"/>
              <a:cs typeface="Calibri"/>
            </a:endParaRPr>
          </a:p>
          <a:p>
            <a:pPr marL="12700">
              <a:lnSpc>
                <a:spcPts val="2050"/>
              </a:lnSpc>
              <a:tabLst>
                <a:tab pos="469265" algn="l"/>
              </a:tabLst>
            </a:pPr>
            <a:r>
              <a:rPr dirty="0" sz="1900" spc="-25">
                <a:latin typeface="Calibri"/>
                <a:cs typeface="Calibri"/>
              </a:rPr>
              <a:t>3.</a:t>
            </a:r>
            <a:r>
              <a:rPr dirty="0" sz="1900">
                <a:latin typeface="Calibri"/>
                <a:cs typeface="Calibri"/>
              </a:rPr>
              <a:t>	Au</a:t>
            </a:r>
            <a:r>
              <a:rPr dirty="0" sz="1900" spc="-7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regard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de</a:t>
            </a:r>
            <a:r>
              <a:rPr dirty="0" sz="1900" spc="-7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la</a:t>
            </a:r>
            <a:r>
              <a:rPr dirty="0" sz="1900" spc="-6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question</a:t>
            </a:r>
            <a:r>
              <a:rPr dirty="0" sz="1900" spc="-4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évaluative,</a:t>
            </a:r>
            <a:r>
              <a:rPr dirty="0" sz="1900" spc="-3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identifier</a:t>
            </a:r>
            <a:r>
              <a:rPr dirty="0" sz="1900" spc="-4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quelques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indicateurs</a:t>
            </a:r>
            <a:endParaRPr sz="1900">
              <a:latin typeface="Calibri"/>
              <a:cs typeface="Calibri"/>
            </a:endParaRPr>
          </a:p>
          <a:p>
            <a:pPr marL="469900">
              <a:lnSpc>
                <a:spcPts val="2050"/>
              </a:lnSpc>
            </a:pPr>
            <a:r>
              <a:rPr dirty="0" sz="1900" spc="-10">
                <a:latin typeface="Calibri"/>
                <a:cs typeface="Calibri"/>
              </a:rPr>
              <a:t>quantitatifs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>
                <a:latin typeface="Calibri"/>
                <a:cs typeface="Calibri"/>
              </a:rPr>
              <a:t>ou</a:t>
            </a:r>
            <a:r>
              <a:rPr dirty="0" sz="1900" spc="-50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qualitatifs…</a:t>
            </a:r>
            <a:endParaRPr sz="1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90448" y="1663445"/>
            <a:ext cx="7563484" cy="69659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b="0">
                <a:solidFill>
                  <a:srgbClr val="000000"/>
                </a:solidFill>
                <a:latin typeface="Calibri Light"/>
                <a:cs typeface="Calibri Light"/>
              </a:rPr>
              <a:t>Ateliers</a:t>
            </a:r>
            <a:r>
              <a:rPr dirty="0" sz="4400" spc="-125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b="0">
                <a:solidFill>
                  <a:srgbClr val="000000"/>
                </a:solidFill>
                <a:latin typeface="Calibri Light"/>
                <a:cs typeface="Calibri Light"/>
              </a:rPr>
              <a:t>:</a:t>
            </a:r>
            <a:r>
              <a:rPr dirty="0" sz="4400" spc="-135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b="0">
                <a:solidFill>
                  <a:srgbClr val="000000"/>
                </a:solidFill>
                <a:latin typeface="Calibri Light"/>
                <a:cs typeface="Calibri Light"/>
              </a:rPr>
              <a:t>restitution</a:t>
            </a:r>
            <a:r>
              <a:rPr dirty="0" sz="4400" spc="-135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b="0">
                <a:solidFill>
                  <a:srgbClr val="000000"/>
                </a:solidFill>
                <a:latin typeface="Calibri Light"/>
                <a:cs typeface="Calibri Light"/>
              </a:rPr>
              <a:t>des</a:t>
            </a:r>
            <a:r>
              <a:rPr dirty="0" sz="4400" spc="-120" b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dirty="0" sz="4400" spc="-10" b="0">
                <a:solidFill>
                  <a:srgbClr val="000000"/>
                </a:solidFill>
                <a:latin typeface="Calibri Light"/>
                <a:cs typeface="Calibri Light"/>
              </a:rPr>
              <a:t>éléments</a:t>
            </a:r>
            <a:endParaRPr sz="440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5778" y="38"/>
            <a:ext cx="5078222" cy="220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98344"/>
            <a:ext cx="201815" cy="27594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167" y="3935220"/>
            <a:ext cx="187782" cy="2922777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74930" rIns="0" bIns="0" rtlCol="0" vert="horz">
            <a:spAutoFit/>
          </a:bodyPr>
          <a:lstStyle/>
          <a:p>
            <a:pPr marL="1840864" marR="5080" indent="-1402715">
              <a:lnSpc>
                <a:spcPts val="3890"/>
              </a:lnSpc>
              <a:spcBef>
                <a:spcPts val="590"/>
              </a:spcBef>
            </a:pPr>
            <a:r>
              <a:rPr dirty="0" spc="220"/>
              <a:t>Cycle</a:t>
            </a:r>
            <a:r>
              <a:rPr dirty="0" spc="-75"/>
              <a:t> </a:t>
            </a:r>
            <a:r>
              <a:rPr dirty="0" spc="110"/>
              <a:t>de</a:t>
            </a:r>
            <a:r>
              <a:rPr dirty="0" spc="-65"/>
              <a:t> </a:t>
            </a:r>
            <a:r>
              <a:rPr dirty="0" spc="95"/>
              <a:t>qualification</a:t>
            </a:r>
            <a:r>
              <a:rPr dirty="0" spc="-55"/>
              <a:t> </a:t>
            </a:r>
            <a:r>
              <a:rPr dirty="0" spc="-370"/>
              <a:t>«</a:t>
            </a:r>
            <a:r>
              <a:rPr dirty="0" spc="-110"/>
              <a:t> </a:t>
            </a:r>
            <a:r>
              <a:rPr dirty="0" spc="70"/>
              <a:t>évaluation</a:t>
            </a:r>
            <a:r>
              <a:rPr dirty="0" spc="-65"/>
              <a:t> </a:t>
            </a:r>
            <a:r>
              <a:rPr dirty="0" spc="160"/>
              <a:t>des </a:t>
            </a:r>
            <a:r>
              <a:rPr dirty="0" spc="80"/>
              <a:t>contrats</a:t>
            </a:r>
            <a:r>
              <a:rPr dirty="0" spc="-70"/>
              <a:t> </a:t>
            </a:r>
            <a:r>
              <a:rPr dirty="0" spc="110"/>
              <a:t>de</a:t>
            </a:r>
            <a:r>
              <a:rPr dirty="0" spc="-80"/>
              <a:t> </a:t>
            </a:r>
            <a:r>
              <a:rPr dirty="0" spc="70"/>
              <a:t>ville</a:t>
            </a:r>
            <a:r>
              <a:rPr dirty="0" spc="-60"/>
              <a:t> </a:t>
            </a:r>
            <a:r>
              <a:rPr dirty="0" spc="-370"/>
              <a:t>»</a:t>
            </a:r>
            <a:r>
              <a:rPr dirty="0" spc="-70"/>
              <a:t> </a:t>
            </a:r>
            <a:r>
              <a:rPr dirty="0" spc="-175"/>
              <a:t>/</a:t>
            </a:r>
            <a:r>
              <a:rPr dirty="0" spc="-80"/>
              <a:t> </a:t>
            </a:r>
            <a:r>
              <a:rPr dirty="0" spc="65"/>
              <a:t>2026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613613" y="2275585"/>
            <a:ext cx="351790" cy="717550"/>
            <a:chOff x="613613" y="2275585"/>
            <a:chExt cx="351790" cy="717550"/>
          </a:xfrm>
        </p:grpSpPr>
        <p:sp>
          <p:nvSpPr>
            <p:cNvPr id="7" name="object 7"/>
            <p:cNvSpPr/>
            <p:nvPr/>
          </p:nvSpPr>
          <p:spPr>
            <a:xfrm>
              <a:off x="623138" y="2285110"/>
              <a:ext cx="332740" cy="698500"/>
            </a:xfrm>
            <a:custGeom>
              <a:avLst/>
              <a:gdLst/>
              <a:ahLst/>
              <a:cxnLst/>
              <a:rect l="l" t="t" r="r" b="b"/>
              <a:pathLst>
                <a:path w="332740" h="698500">
                  <a:moveTo>
                    <a:pt x="166281" y="0"/>
                  </a:moveTo>
                  <a:lnTo>
                    <a:pt x="166281" y="174498"/>
                  </a:lnTo>
                  <a:lnTo>
                    <a:pt x="0" y="174498"/>
                  </a:lnTo>
                  <a:lnTo>
                    <a:pt x="0" y="523621"/>
                  </a:lnTo>
                  <a:lnTo>
                    <a:pt x="166281" y="523621"/>
                  </a:lnTo>
                  <a:lnTo>
                    <a:pt x="166281" y="698246"/>
                  </a:lnTo>
                  <a:lnTo>
                    <a:pt x="332549" y="349123"/>
                  </a:lnTo>
                  <a:lnTo>
                    <a:pt x="166281" y="0"/>
                  </a:lnTo>
                  <a:close/>
                </a:path>
              </a:pathLst>
            </a:custGeom>
            <a:solidFill>
              <a:srgbClr val="4EA7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23138" y="2285110"/>
              <a:ext cx="332740" cy="698500"/>
            </a:xfrm>
            <a:custGeom>
              <a:avLst/>
              <a:gdLst/>
              <a:ahLst/>
              <a:cxnLst/>
              <a:rect l="l" t="t" r="r" b="b"/>
              <a:pathLst>
                <a:path w="332740" h="698500">
                  <a:moveTo>
                    <a:pt x="0" y="174498"/>
                  </a:moveTo>
                  <a:lnTo>
                    <a:pt x="166281" y="174498"/>
                  </a:lnTo>
                  <a:lnTo>
                    <a:pt x="166281" y="0"/>
                  </a:lnTo>
                  <a:lnTo>
                    <a:pt x="332549" y="349123"/>
                  </a:lnTo>
                  <a:lnTo>
                    <a:pt x="166281" y="698246"/>
                  </a:lnTo>
                  <a:lnTo>
                    <a:pt x="166281" y="523621"/>
                  </a:lnTo>
                  <a:lnTo>
                    <a:pt x="0" y="523621"/>
                  </a:lnTo>
                  <a:lnTo>
                    <a:pt x="0" y="174498"/>
                  </a:lnTo>
                  <a:close/>
                </a:path>
              </a:pathLst>
            </a:custGeom>
            <a:ln w="19049">
              <a:solidFill>
                <a:srgbClr val="4EA72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1034592" y="2414142"/>
            <a:ext cx="6577330" cy="1839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i="1">
                <a:latin typeface="Calibri"/>
                <a:cs typeface="Calibri"/>
              </a:rPr>
              <a:t>Rappel</a:t>
            </a:r>
            <a:r>
              <a:rPr dirty="0" sz="2400" spc="-7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des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prochaines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dates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du</a:t>
            </a:r>
            <a:r>
              <a:rPr dirty="0" sz="2400" spc="-6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cycle</a:t>
            </a:r>
            <a:r>
              <a:rPr dirty="0" sz="2400" spc="-4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qualification</a:t>
            </a:r>
            <a:endParaRPr sz="2400">
              <a:latin typeface="Calibri"/>
              <a:cs typeface="Calibri"/>
            </a:endParaRPr>
          </a:p>
          <a:p>
            <a:pPr marL="1868805" indent="-172085">
              <a:lnSpc>
                <a:spcPct val="100000"/>
              </a:lnSpc>
              <a:spcBef>
                <a:spcPts val="2750"/>
              </a:spcBef>
              <a:buFont typeface="Arial"/>
              <a:buChar char="•"/>
              <a:tabLst>
                <a:tab pos="1868805" algn="l"/>
              </a:tabLst>
            </a:pPr>
            <a:r>
              <a:rPr dirty="0" sz="2100" spc="50">
                <a:latin typeface="Calibri"/>
                <a:cs typeface="Calibri"/>
              </a:rPr>
              <a:t>10</a:t>
            </a:r>
            <a:r>
              <a:rPr dirty="0" sz="2100" spc="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février</a:t>
            </a:r>
            <a:r>
              <a:rPr dirty="0" sz="2100" spc="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2026</a:t>
            </a:r>
            <a:r>
              <a:rPr dirty="0" sz="2100" spc="45">
                <a:latin typeface="Calibri"/>
                <a:cs typeface="Calibri"/>
              </a:rPr>
              <a:t> </a:t>
            </a:r>
            <a:r>
              <a:rPr dirty="0" sz="2100" spc="-100">
                <a:latin typeface="Calibri"/>
                <a:cs typeface="Calibri"/>
              </a:rPr>
              <a:t>–</a:t>
            </a:r>
            <a:r>
              <a:rPr dirty="0" sz="2100" spc="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14h-</a:t>
            </a:r>
            <a:r>
              <a:rPr dirty="0" sz="2100" spc="-25">
                <a:latin typeface="Calibri"/>
                <a:cs typeface="Calibri"/>
              </a:rPr>
              <a:t>17h</a:t>
            </a:r>
            <a:endParaRPr sz="2100">
              <a:latin typeface="Calibri"/>
              <a:cs typeface="Calibri"/>
            </a:endParaRPr>
          </a:p>
          <a:p>
            <a:pPr marL="1868805" indent="-172085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1868805" algn="l"/>
              </a:tabLst>
            </a:pPr>
            <a:r>
              <a:rPr dirty="0" sz="2100" spc="50">
                <a:latin typeface="Calibri"/>
                <a:cs typeface="Calibri"/>
              </a:rPr>
              <a:t>17</a:t>
            </a:r>
            <a:r>
              <a:rPr dirty="0" sz="2100" spc="15">
                <a:latin typeface="Calibri"/>
                <a:cs typeface="Calibri"/>
              </a:rPr>
              <a:t> </a:t>
            </a:r>
            <a:r>
              <a:rPr dirty="0" sz="2100" spc="80">
                <a:latin typeface="Calibri"/>
                <a:cs typeface="Calibri"/>
              </a:rPr>
              <a:t>mars</a:t>
            </a:r>
            <a:r>
              <a:rPr dirty="0" sz="2100" spc="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2026</a:t>
            </a:r>
            <a:r>
              <a:rPr dirty="0" sz="2100" spc="35">
                <a:latin typeface="Calibri"/>
                <a:cs typeface="Calibri"/>
              </a:rPr>
              <a:t> </a:t>
            </a:r>
            <a:r>
              <a:rPr dirty="0" sz="2100" spc="-100">
                <a:latin typeface="Calibri"/>
                <a:cs typeface="Calibri"/>
              </a:rPr>
              <a:t>–</a:t>
            </a:r>
            <a:r>
              <a:rPr dirty="0" sz="2100" spc="1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14h-</a:t>
            </a:r>
            <a:r>
              <a:rPr dirty="0" sz="2100" spc="-25">
                <a:latin typeface="Calibri"/>
                <a:cs typeface="Calibri"/>
              </a:rPr>
              <a:t>17h</a:t>
            </a:r>
            <a:endParaRPr sz="2100">
              <a:latin typeface="Calibri"/>
              <a:cs typeface="Calibri"/>
            </a:endParaRPr>
          </a:p>
          <a:p>
            <a:pPr marL="1868805" indent="-17208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1868805" algn="l"/>
              </a:tabLst>
            </a:pPr>
            <a:r>
              <a:rPr dirty="0" sz="2100" spc="50">
                <a:latin typeface="Calibri"/>
                <a:cs typeface="Calibri"/>
              </a:rPr>
              <a:t>28</a:t>
            </a:r>
            <a:r>
              <a:rPr dirty="0" sz="2100" spc="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avril</a:t>
            </a:r>
            <a:r>
              <a:rPr dirty="0" sz="2100" spc="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2026</a:t>
            </a:r>
            <a:r>
              <a:rPr dirty="0" sz="2100" spc="70">
                <a:latin typeface="Calibri"/>
                <a:cs typeface="Calibri"/>
              </a:rPr>
              <a:t> </a:t>
            </a:r>
            <a:r>
              <a:rPr dirty="0" sz="2100" spc="-100">
                <a:latin typeface="Calibri"/>
                <a:cs typeface="Calibri"/>
              </a:rPr>
              <a:t>–</a:t>
            </a:r>
            <a:r>
              <a:rPr dirty="0" sz="2100" spc="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14h-</a:t>
            </a:r>
            <a:r>
              <a:rPr dirty="0" sz="2100" spc="-25">
                <a:latin typeface="Calibri"/>
                <a:cs typeface="Calibri"/>
              </a:rPr>
              <a:t>17h</a:t>
            </a:r>
            <a:endParaRPr sz="2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65480" y="478663"/>
            <a:ext cx="803211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Cycle</a:t>
            </a:r>
            <a:r>
              <a:rPr dirty="0" spc="-65"/>
              <a:t> </a:t>
            </a:r>
            <a:r>
              <a:rPr dirty="0"/>
              <a:t>de</a:t>
            </a:r>
            <a:r>
              <a:rPr dirty="0" spc="-60"/>
              <a:t> </a:t>
            </a:r>
            <a:r>
              <a:rPr dirty="0"/>
              <a:t>qualification</a:t>
            </a:r>
            <a:r>
              <a:rPr dirty="0" spc="-105"/>
              <a:t> </a:t>
            </a:r>
            <a:r>
              <a:rPr dirty="0"/>
              <a:t>/</a:t>
            </a:r>
            <a:r>
              <a:rPr dirty="0" spc="-70"/>
              <a:t> </a:t>
            </a:r>
            <a:r>
              <a:rPr dirty="0"/>
              <a:t>objectifs</a:t>
            </a:r>
            <a:r>
              <a:rPr dirty="0" spc="-75"/>
              <a:t> </a:t>
            </a:r>
            <a:r>
              <a:rPr dirty="0"/>
              <a:t>et</a:t>
            </a:r>
            <a:r>
              <a:rPr dirty="0" spc="-70"/>
              <a:t> </a:t>
            </a:r>
            <a:r>
              <a:rPr dirty="0" spc="-10"/>
              <a:t>contenu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89280" y="1328165"/>
            <a:ext cx="7727315" cy="51066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5"/>
              </a:spcBef>
              <a:buClr>
                <a:srgbClr val="008FD1"/>
              </a:buClr>
              <a:buFont typeface="Wingdings"/>
              <a:buChar char=""/>
              <a:tabLst>
                <a:tab pos="240665" algn="l"/>
              </a:tabLst>
            </a:pPr>
            <a:r>
              <a:rPr dirty="0" sz="2000" spc="-35">
                <a:latin typeface="Calibri"/>
                <a:cs typeface="Calibri"/>
              </a:rPr>
              <a:t>L’évaluation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est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condition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sine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qua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none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toutes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politiques</a:t>
            </a:r>
            <a:endParaRPr sz="20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</a:pPr>
            <a:r>
              <a:rPr dirty="0" sz="2000" spc="-10">
                <a:latin typeface="Calibri"/>
                <a:cs typeface="Calibri"/>
              </a:rPr>
              <a:t>publiques.</a:t>
            </a:r>
            <a:endParaRPr sz="2000">
              <a:latin typeface="Calibri"/>
              <a:cs typeface="Calibri"/>
            </a:endParaRPr>
          </a:p>
          <a:p>
            <a:pPr marL="241300" marR="5080" indent="-228600">
              <a:lnSpc>
                <a:spcPct val="100000"/>
              </a:lnSpc>
              <a:spcBef>
                <a:spcPts val="994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textes</a:t>
            </a:r>
            <a:r>
              <a:rPr dirty="0" sz="2000" spc="-10">
                <a:latin typeface="Calibri"/>
                <a:cs typeface="Calibri"/>
              </a:rPr>
              <a:t> prévoient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mener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évaluation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mi-parcours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des</a:t>
            </a:r>
            <a:r>
              <a:rPr dirty="0" sz="2000" spc="50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(2ème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semestre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2026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-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1er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semestre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2027).L’évaluation </a:t>
            </a:r>
            <a:r>
              <a:rPr dirty="0" sz="2000">
                <a:latin typeface="Calibri"/>
                <a:cs typeface="Calibri"/>
              </a:rPr>
              <a:t>contribue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“revoyure”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ville,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dans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perspective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du </a:t>
            </a:r>
            <a:r>
              <a:rPr dirty="0" sz="2000" spc="-10">
                <a:latin typeface="Calibri"/>
                <a:cs typeface="Calibri"/>
              </a:rPr>
              <a:t>renouvellement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équipes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municipales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permet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également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mieux répondre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aux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besoins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attentes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habitants-</a:t>
            </a:r>
            <a:r>
              <a:rPr dirty="0" sz="2000" spc="-25">
                <a:latin typeface="Calibri"/>
                <a:cs typeface="Calibri"/>
              </a:rPr>
              <a:t>es.</a:t>
            </a:r>
            <a:endParaRPr sz="2000">
              <a:latin typeface="Calibri"/>
              <a:cs typeface="Calibri"/>
            </a:endParaRPr>
          </a:p>
          <a:p>
            <a:pPr marL="241300" marR="409575" indent="-228600">
              <a:lnSpc>
                <a:spcPct val="100000"/>
              </a:lnSpc>
              <a:spcBef>
                <a:spcPts val="1010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 sz="2000">
                <a:latin typeface="Calibri"/>
                <a:cs typeface="Calibri"/>
              </a:rPr>
              <a:t>Ces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éléments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sont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inscrits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dans</a:t>
            </a:r>
            <a:r>
              <a:rPr dirty="0" sz="2000" spc="-6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documents-</a:t>
            </a:r>
            <a:r>
              <a:rPr dirty="0" sz="2000">
                <a:latin typeface="Calibri"/>
                <a:cs typeface="Calibri"/>
              </a:rPr>
              <a:t>cadre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contrats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de </a:t>
            </a:r>
            <a:r>
              <a:rPr dirty="0" sz="2000">
                <a:latin typeface="Calibri"/>
                <a:cs typeface="Calibri"/>
              </a:rPr>
              <a:t>ville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du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Grand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Est.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000"/>
              </a:spcBef>
              <a:buClr>
                <a:srgbClr val="008FD1"/>
              </a:buClr>
              <a:buFont typeface="Wingdings"/>
              <a:buChar char=""/>
              <a:tabLst>
                <a:tab pos="240665" algn="l"/>
              </a:tabLst>
            </a:pPr>
            <a:r>
              <a:rPr dirty="0" sz="2000">
                <a:latin typeface="Calibri"/>
                <a:cs typeface="Calibri"/>
              </a:rPr>
              <a:t>Les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objectifs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généraux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cycle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sont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50">
                <a:latin typeface="Calibri"/>
                <a:cs typeface="Calibri"/>
              </a:rPr>
              <a:t>:</a:t>
            </a:r>
            <a:endParaRPr sz="2000">
              <a:latin typeface="Calibri"/>
              <a:cs typeface="Calibri"/>
            </a:endParaRPr>
          </a:p>
          <a:p>
            <a:pPr lvl="1" marL="697865" indent="-227965">
              <a:lnSpc>
                <a:spcPct val="100000"/>
              </a:lnSpc>
              <a:spcBef>
                <a:spcPts val="505"/>
              </a:spcBef>
              <a:buClr>
                <a:srgbClr val="008FD1"/>
              </a:buClr>
              <a:buFont typeface="Wingdings"/>
              <a:buChar char=""/>
              <a:tabLst>
                <a:tab pos="697865" algn="l"/>
              </a:tabLst>
            </a:pPr>
            <a:r>
              <a:rPr dirty="0" sz="2000" spc="-10">
                <a:latin typeface="Calibri"/>
                <a:cs typeface="Calibri"/>
              </a:rPr>
              <a:t>Renforcer</a:t>
            </a:r>
            <a:r>
              <a:rPr dirty="0" sz="2000" spc="-6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culture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acteurs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politique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sur</a:t>
            </a:r>
            <a:endParaRPr sz="2000">
              <a:latin typeface="Calibri"/>
              <a:cs typeface="Calibri"/>
            </a:endParaRPr>
          </a:p>
          <a:p>
            <a:pPr marL="698500">
              <a:lnSpc>
                <a:spcPct val="100000"/>
              </a:lnSpc>
            </a:pPr>
            <a:r>
              <a:rPr dirty="0" sz="2000" spc="-20">
                <a:latin typeface="Calibri"/>
                <a:cs typeface="Calibri"/>
              </a:rPr>
              <a:t>l’évaluation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contrats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ville,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dans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approche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participative.</a:t>
            </a:r>
            <a:endParaRPr sz="2000">
              <a:latin typeface="Calibri"/>
              <a:cs typeface="Calibri"/>
            </a:endParaRPr>
          </a:p>
          <a:p>
            <a:pPr lvl="1" marL="697865" indent="-227965">
              <a:lnSpc>
                <a:spcPct val="100000"/>
              </a:lnSpc>
              <a:spcBef>
                <a:spcPts val="490"/>
              </a:spcBef>
              <a:buClr>
                <a:srgbClr val="008FD1"/>
              </a:buClr>
              <a:buFont typeface="Wingdings"/>
              <a:buChar char=""/>
              <a:tabLst>
                <a:tab pos="697865" algn="l"/>
              </a:tabLst>
            </a:pPr>
            <a:r>
              <a:rPr dirty="0" sz="2000">
                <a:latin typeface="Calibri"/>
                <a:cs typeface="Calibri"/>
              </a:rPr>
              <a:t>Apporter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éléments</a:t>
            </a:r>
            <a:r>
              <a:rPr dirty="0" sz="2000" spc="-1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réflexion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méthode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pour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mettre</a:t>
            </a:r>
            <a:r>
              <a:rPr dirty="0" sz="2000" spc="-25">
                <a:latin typeface="Calibri"/>
                <a:cs typeface="Calibri"/>
              </a:rPr>
              <a:t> en</a:t>
            </a:r>
            <a:endParaRPr sz="2000">
              <a:latin typeface="Calibri"/>
              <a:cs typeface="Calibri"/>
            </a:endParaRPr>
          </a:p>
          <a:p>
            <a:pPr marL="698500" marR="800100">
              <a:lnSpc>
                <a:spcPct val="100000"/>
              </a:lnSpc>
              <a:spcBef>
                <a:spcPts val="5"/>
              </a:spcBef>
            </a:pPr>
            <a:r>
              <a:rPr dirty="0" sz="2000">
                <a:latin typeface="Calibri"/>
                <a:cs typeface="Calibri"/>
              </a:rPr>
              <a:t>œuvre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évaluation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(en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interne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contrats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ville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ou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en </a:t>
            </a:r>
            <a:r>
              <a:rPr dirty="0" sz="2000" spc="-10">
                <a:latin typeface="Calibri"/>
                <a:cs typeface="Calibri"/>
              </a:rPr>
              <a:t>préparation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l’intervention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d’un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tiers).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869694" y="842009"/>
            <a:ext cx="54070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0"/>
              <a:t>Évaluation</a:t>
            </a:r>
            <a:r>
              <a:rPr dirty="0" spc="-50"/>
              <a:t> </a:t>
            </a:r>
            <a:r>
              <a:rPr dirty="0"/>
              <a:t>de</a:t>
            </a:r>
            <a:r>
              <a:rPr dirty="0" spc="-20"/>
              <a:t> </a:t>
            </a:r>
            <a:r>
              <a:rPr dirty="0"/>
              <a:t>quoi</a:t>
            </a:r>
            <a:r>
              <a:rPr dirty="0" spc="-40"/>
              <a:t> </a:t>
            </a:r>
            <a:r>
              <a:rPr dirty="0"/>
              <a:t>on</a:t>
            </a:r>
            <a:r>
              <a:rPr dirty="0" spc="-25"/>
              <a:t> </a:t>
            </a:r>
            <a:r>
              <a:rPr dirty="0"/>
              <a:t>parle</a:t>
            </a:r>
            <a:r>
              <a:rPr dirty="0" spc="-40"/>
              <a:t> </a:t>
            </a:r>
            <a:r>
              <a:rPr dirty="0" spc="-50"/>
              <a:t>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87679" y="2505837"/>
            <a:ext cx="6981825" cy="25869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41300" indent="-228600">
              <a:lnSpc>
                <a:spcPts val="2965"/>
              </a:lnSpc>
              <a:spcBef>
                <a:spcPts val="105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600" spc="-10">
                <a:latin typeface="Calibri"/>
                <a:cs typeface="Calibri"/>
              </a:rPr>
              <a:t>Spontanément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quel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mot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vous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associez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celui</a:t>
            </a:r>
            <a:endParaRPr sz="2600">
              <a:latin typeface="Calibri"/>
              <a:cs typeface="Calibri"/>
            </a:endParaRPr>
          </a:p>
          <a:p>
            <a:pPr marL="241300">
              <a:lnSpc>
                <a:spcPts val="2965"/>
              </a:lnSpc>
            </a:pPr>
            <a:r>
              <a:rPr dirty="0" sz="2600" spc="-30">
                <a:latin typeface="Calibri"/>
                <a:cs typeface="Calibri"/>
              </a:rPr>
              <a:t>d’évaluation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 spc="-50">
                <a:latin typeface="Calibri"/>
                <a:cs typeface="Calibri"/>
              </a:rPr>
              <a:t>?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600" spc="-40">
                <a:latin typeface="Calibri"/>
                <a:cs typeface="Calibri"/>
              </a:rPr>
              <a:t>Qu’attendez-</a:t>
            </a:r>
            <a:r>
              <a:rPr dirty="0" sz="2600">
                <a:latin typeface="Calibri"/>
                <a:cs typeface="Calibri"/>
              </a:rPr>
              <a:t>vous</a:t>
            </a:r>
            <a:r>
              <a:rPr dirty="0" sz="2600" spc="-7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 spc="-20">
                <a:latin typeface="Calibri"/>
                <a:cs typeface="Calibri"/>
              </a:rPr>
              <a:t>l’évaluation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mi-</a:t>
            </a:r>
            <a:r>
              <a:rPr dirty="0" sz="2600">
                <a:latin typeface="Calibri"/>
                <a:cs typeface="Calibri"/>
              </a:rPr>
              <a:t>parcours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50">
                <a:latin typeface="Calibri"/>
                <a:cs typeface="Calibri"/>
              </a:rPr>
              <a:t>?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600" spc="-30">
                <a:latin typeface="Calibri"/>
                <a:cs typeface="Calibri"/>
              </a:rPr>
              <a:t>Avez-</a:t>
            </a:r>
            <a:r>
              <a:rPr dirty="0" sz="2600">
                <a:latin typeface="Calibri"/>
                <a:cs typeface="Calibri"/>
              </a:rPr>
              <a:t>vous</a:t>
            </a:r>
            <a:r>
              <a:rPr dirty="0" sz="2600" spc="-7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commencé</a:t>
            </a:r>
            <a:r>
              <a:rPr dirty="0" sz="2600" spc="-6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travailler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sur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 spc="-30">
                <a:latin typeface="Calibri"/>
                <a:cs typeface="Calibri"/>
              </a:rPr>
              <a:t>l’évaluation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 spc="-50">
                <a:latin typeface="Calibri"/>
                <a:cs typeface="Calibri"/>
              </a:rPr>
              <a:t>?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ts val="2965"/>
              </a:lnSpc>
              <a:spcBef>
                <a:spcPts val="685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600">
                <a:latin typeface="Calibri"/>
                <a:cs typeface="Calibri"/>
              </a:rPr>
              <a:t>Sur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quoi</a:t>
            </a:r>
            <a:r>
              <a:rPr dirty="0" sz="2600" spc="-5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pensez-</a:t>
            </a:r>
            <a:r>
              <a:rPr dirty="0" sz="2600">
                <a:latin typeface="Calibri"/>
                <a:cs typeface="Calibri"/>
              </a:rPr>
              <a:t>vous</a:t>
            </a:r>
            <a:r>
              <a:rPr dirty="0" sz="2600" spc="-7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travailler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titre</a:t>
            </a:r>
            <a:r>
              <a:rPr dirty="0" sz="2600" spc="-55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de</a:t>
            </a:r>
            <a:endParaRPr sz="2600">
              <a:latin typeface="Calibri"/>
              <a:cs typeface="Calibri"/>
            </a:endParaRPr>
          </a:p>
          <a:p>
            <a:pPr marL="241300">
              <a:lnSpc>
                <a:spcPts val="2965"/>
              </a:lnSpc>
            </a:pPr>
            <a:r>
              <a:rPr dirty="0" sz="2600" spc="-20">
                <a:latin typeface="Calibri"/>
                <a:cs typeface="Calibri"/>
              </a:rPr>
              <a:t>l’évaluation</a:t>
            </a:r>
            <a:r>
              <a:rPr dirty="0" sz="2600" spc="-65">
                <a:latin typeface="Calibri"/>
                <a:cs typeface="Calibri"/>
              </a:rPr>
              <a:t> </a:t>
            </a:r>
            <a:r>
              <a:rPr dirty="0" sz="2600" spc="-50">
                <a:latin typeface="Calibri"/>
                <a:cs typeface="Calibri"/>
              </a:rPr>
              <a:t>?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/>
          <p:nvPr/>
        </p:nvSpPr>
        <p:spPr>
          <a:xfrm>
            <a:off x="2744470" y="767333"/>
            <a:ext cx="3655060" cy="6965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b="0">
                <a:latin typeface="Calibri Light"/>
                <a:cs typeface="Calibri Light"/>
              </a:rPr>
              <a:t>Cadrage</a:t>
            </a:r>
            <a:r>
              <a:rPr dirty="0" sz="4400" spc="-175" b="0">
                <a:latin typeface="Calibri Light"/>
                <a:cs typeface="Calibri Light"/>
              </a:rPr>
              <a:t> </a:t>
            </a:r>
            <a:r>
              <a:rPr dirty="0" sz="4400" spc="-10" b="0">
                <a:latin typeface="Calibri Light"/>
                <a:cs typeface="Calibri Light"/>
              </a:rPr>
              <a:t>général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74724" y="2947514"/>
            <a:ext cx="6393815" cy="18865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13100"/>
              </a:lnSpc>
              <a:spcBef>
                <a:spcPts val="95"/>
              </a:spcBef>
            </a:pPr>
            <a:r>
              <a:rPr dirty="0" sz="3600">
                <a:latin typeface="Calibri"/>
                <a:cs typeface="Calibri"/>
              </a:rPr>
              <a:t>Rémi</a:t>
            </a:r>
            <a:r>
              <a:rPr dirty="0" sz="3600" spc="-90">
                <a:latin typeface="Calibri"/>
                <a:cs typeface="Calibri"/>
              </a:rPr>
              <a:t> </a:t>
            </a:r>
            <a:r>
              <a:rPr dirty="0" sz="3600" spc="-35">
                <a:latin typeface="Calibri"/>
                <a:cs typeface="Calibri"/>
              </a:rPr>
              <a:t>FONTAINE,</a:t>
            </a:r>
            <a:r>
              <a:rPr dirty="0" sz="3600" spc="-65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chargé</a:t>
            </a:r>
            <a:r>
              <a:rPr dirty="0" sz="3600" spc="-95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de</a:t>
            </a:r>
            <a:r>
              <a:rPr dirty="0" sz="3600" spc="-65">
                <a:latin typeface="Calibri"/>
                <a:cs typeface="Calibri"/>
              </a:rPr>
              <a:t> </a:t>
            </a:r>
            <a:r>
              <a:rPr dirty="0" sz="3600" spc="-10">
                <a:latin typeface="Calibri"/>
                <a:cs typeface="Calibri"/>
              </a:rPr>
              <a:t>projets </a:t>
            </a:r>
            <a:r>
              <a:rPr dirty="0" sz="3600">
                <a:latin typeface="Calibri"/>
                <a:cs typeface="Calibri"/>
              </a:rPr>
              <a:t>Murielle</a:t>
            </a:r>
            <a:r>
              <a:rPr dirty="0" sz="3600" spc="-85">
                <a:latin typeface="Calibri"/>
                <a:cs typeface="Calibri"/>
              </a:rPr>
              <a:t> </a:t>
            </a:r>
            <a:r>
              <a:rPr dirty="0" sz="3600">
                <a:latin typeface="Calibri"/>
                <a:cs typeface="Calibri"/>
              </a:rPr>
              <a:t>MAFFESSOLI,</a:t>
            </a:r>
            <a:r>
              <a:rPr dirty="0" sz="3600" spc="-55">
                <a:latin typeface="Calibri"/>
                <a:cs typeface="Calibri"/>
              </a:rPr>
              <a:t> </a:t>
            </a:r>
            <a:r>
              <a:rPr dirty="0" sz="3600" spc="-10">
                <a:latin typeface="Calibri"/>
                <a:cs typeface="Calibri"/>
              </a:rPr>
              <a:t>directrice </a:t>
            </a:r>
            <a:r>
              <a:rPr dirty="0" sz="3600" spc="-20">
                <a:latin typeface="Calibri"/>
                <a:cs typeface="Calibri"/>
              </a:rPr>
              <a:t>ORIV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220214" y="478663"/>
            <a:ext cx="49244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0" b="1">
                <a:latin typeface="Calibri"/>
                <a:cs typeface="Calibri"/>
              </a:rPr>
              <a:t>Évaluation</a:t>
            </a:r>
            <a:r>
              <a:rPr dirty="0" spc="-10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:</a:t>
            </a:r>
            <a:r>
              <a:rPr dirty="0" spc="-9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éléments</a:t>
            </a:r>
            <a:r>
              <a:rPr dirty="0" spc="-100" b="1">
                <a:latin typeface="Calibri"/>
                <a:cs typeface="Calibri"/>
              </a:rPr>
              <a:t> </a:t>
            </a:r>
            <a:r>
              <a:rPr dirty="0" spc="-20" b="1">
                <a:latin typeface="Calibri"/>
                <a:cs typeface="Calibri"/>
              </a:rPr>
              <a:t>clés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89280" y="1282141"/>
            <a:ext cx="7743825" cy="4872990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12700" marR="79375">
              <a:lnSpc>
                <a:spcPct val="90000"/>
              </a:lnSpc>
              <a:spcBef>
                <a:spcPts val="360"/>
              </a:spcBef>
            </a:pPr>
            <a:r>
              <a:rPr dirty="0" sz="2200" spc="-35">
                <a:latin typeface="Calibri"/>
                <a:cs typeface="Calibri"/>
              </a:rPr>
              <a:t>L’évaluation</a:t>
            </a:r>
            <a:r>
              <a:rPr dirty="0" sz="2200" spc="-6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politiques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publiques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est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 spc="-20">
                <a:latin typeface="Calibri"/>
                <a:cs typeface="Calibri"/>
              </a:rPr>
              <a:t>l’activité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qui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consiste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 spc="-50">
                <a:latin typeface="Calibri"/>
                <a:cs typeface="Calibri"/>
              </a:rPr>
              <a:t>à </a:t>
            </a:r>
            <a:r>
              <a:rPr dirty="0" sz="2200" b="1">
                <a:latin typeface="Calibri"/>
                <a:cs typeface="Calibri"/>
              </a:rPr>
              <a:t>mesurer</a:t>
            </a:r>
            <a:r>
              <a:rPr dirty="0" sz="2200" spc="-6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les</a:t>
            </a:r>
            <a:r>
              <a:rPr dirty="0" sz="2200" spc="-9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effets</a:t>
            </a:r>
            <a:r>
              <a:rPr dirty="0" sz="2200" spc="-7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d’une</a:t>
            </a:r>
            <a:r>
              <a:rPr dirty="0" sz="2200" spc="-10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politique,</a:t>
            </a:r>
            <a:r>
              <a:rPr dirty="0" sz="2200" spc="-7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d’une</a:t>
            </a:r>
            <a:r>
              <a:rPr dirty="0" sz="2200" spc="-9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action,</a:t>
            </a:r>
            <a:r>
              <a:rPr dirty="0" sz="2200" spc="-7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d’une</a:t>
            </a:r>
            <a:r>
              <a:rPr dirty="0" sz="2200" spc="-9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démarche </a:t>
            </a:r>
            <a:r>
              <a:rPr dirty="0" sz="2200" b="1">
                <a:latin typeface="Calibri"/>
                <a:cs typeface="Calibri"/>
              </a:rPr>
              <a:t>menée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afin</a:t>
            </a:r>
            <a:r>
              <a:rPr dirty="0" sz="2200" spc="-50" b="1">
                <a:latin typeface="Calibri"/>
                <a:cs typeface="Calibri"/>
              </a:rPr>
              <a:t> </a:t>
            </a:r>
            <a:r>
              <a:rPr dirty="0" sz="2200" spc="-20" b="1">
                <a:latin typeface="Calibri"/>
                <a:cs typeface="Calibri"/>
              </a:rPr>
              <a:t>d’éclairer</a:t>
            </a:r>
            <a:r>
              <a:rPr dirty="0" sz="2200" spc="-2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la</a:t>
            </a:r>
            <a:r>
              <a:rPr dirty="0" sz="2200" spc="-5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décision,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spc="-20" b="1">
                <a:latin typeface="Calibri"/>
                <a:cs typeface="Calibri"/>
              </a:rPr>
              <a:t>l’amélioration</a:t>
            </a:r>
            <a:r>
              <a:rPr dirty="0" sz="2200" b="1">
                <a:latin typeface="Calibri"/>
                <a:cs typeface="Calibri"/>
              </a:rPr>
              <a:t> des</a:t>
            </a:r>
            <a:r>
              <a:rPr dirty="0" sz="2200" spc="-5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actions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/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de</a:t>
            </a:r>
            <a:r>
              <a:rPr dirty="0" sz="2200" spc="-50" b="1">
                <a:latin typeface="Calibri"/>
                <a:cs typeface="Calibri"/>
              </a:rPr>
              <a:t> </a:t>
            </a:r>
            <a:r>
              <a:rPr dirty="0" sz="2200" spc="-25" b="1">
                <a:latin typeface="Calibri"/>
                <a:cs typeface="Calibri"/>
              </a:rPr>
              <a:t>la </a:t>
            </a:r>
            <a:r>
              <a:rPr dirty="0" sz="2200" b="1">
                <a:latin typeface="Calibri"/>
                <a:cs typeface="Calibri"/>
              </a:rPr>
              <a:t>politique</a:t>
            </a:r>
            <a:r>
              <a:rPr dirty="0" sz="2200" spc="-6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mise</a:t>
            </a:r>
            <a:r>
              <a:rPr dirty="0" sz="2200" spc="-5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en</a:t>
            </a:r>
            <a:r>
              <a:rPr dirty="0" sz="2200" spc="-60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place.</a:t>
            </a:r>
            <a:endParaRPr sz="2200">
              <a:latin typeface="Calibri"/>
              <a:cs typeface="Calibri"/>
            </a:endParaRPr>
          </a:p>
          <a:p>
            <a:pPr marL="240665" indent="-227965">
              <a:lnSpc>
                <a:spcPts val="2375"/>
              </a:lnSpc>
              <a:spcBef>
                <a:spcPts val="515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2200">
                <a:latin typeface="Calibri"/>
                <a:cs typeface="Calibri"/>
              </a:rPr>
              <a:t>Évaluer</a:t>
            </a:r>
            <a:r>
              <a:rPr dirty="0" sz="2200" spc="-6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une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politique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publique,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 spc="-30">
                <a:latin typeface="Calibri"/>
                <a:cs typeface="Calibri"/>
              </a:rPr>
              <a:t>c’est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porter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un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jugement</a:t>
            </a:r>
            <a:r>
              <a:rPr dirty="0" sz="2200" spc="-2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 spc="-25">
                <a:latin typeface="Calibri"/>
                <a:cs typeface="Calibri"/>
              </a:rPr>
              <a:t>la</a:t>
            </a:r>
            <a:endParaRPr sz="2200">
              <a:latin typeface="Calibri"/>
              <a:cs typeface="Calibri"/>
            </a:endParaRPr>
          </a:p>
          <a:p>
            <a:pPr marL="241300" marR="5080">
              <a:lnSpc>
                <a:spcPct val="80000"/>
              </a:lnSpc>
              <a:spcBef>
                <a:spcPts val="265"/>
              </a:spcBef>
            </a:pPr>
            <a:r>
              <a:rPr dirty="0" sz="2200">
                <a:latin typeface="Calibri"/>
                <a:cs typeface="Calibri"/>
              </a:rPr>
              <a:t>valeur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du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dispositif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/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des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actions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ou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encore</a:t>
            </a:r>
            <a:r>
              <a:rPr dirty="0" sz="2200" spc="-2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d’une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politique.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 spc="-20">
                <a:latin typeface="Calibri"/>
                <a:cs typeface="Calibri"/>
              </a:rPr>
              <a:t>Cela </a:t>
            </a:r>
            <a:r>
              <a:rPr dirty="0" sz="2200">
                <a:latin typeface="Calibri"/>
                <a:cs typeface="Calibri"/>
              </a:rPr>
              <a:t>suppose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donc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formuler</a:t>
            </a:r>
            <a:r>
              <a:rPr dirty="0" sz="2200" spc="-1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un</a:t>
            </a:r>
            <a:r>
              <a:rPr dirty="0" sz="2200" spc="-5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avis</a:t>
            </a:r>
            <a:r>
              <a:rPr dirty="0" sz="2200" spc="-3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étayé</a:t>
            </a:r>
            <a:r>
              <a:rPr dirty="0" sz="2200" spc="-2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et</a:t>
            </a:r>
            <a:r>
              <a:rPr dirty="0" sz="2200" spc="-3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utile</a:t>
            </a:r>
            <a:r>
              <a:rPr dirty="0" sz="2200" spc="-2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dans</a:t>
            </a:r>
            <a:r>
              <a:rPr dirty="0" sz="2200" spc="-4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une</a:t>
            </a:r>
            <a:r>
              <a:rPr dirty="0" sz="2200" spc="-50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logique </a:t>
            </a:r>
            <a:r>
              <a:rPr dirty="0" sz="2200" spc="-20" b="1">
                <a:latin typeface="Calibri"/>
                <a:cs typeface="Calibri"/>
              </a:rPr>
              <a:t>d’adaptation </a:t>
            </a:r>
            <a:r>
              <a:rPr dirty="0" sz="2200" b="1">
                <a:latin typeface="Calibri"/>
                <a:cs typeface="Calibri"/>
              </a:rPr>
              <a:t>de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la</a:t>
            </a:r>
            <a:r>
              <a:rPr dirty="0" sz="2200" spc="-5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politique</a:t>
            </a:r>
            <a:r>
              <a:rPr dirty="0" sz="2200" spc="-3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publique</a:t>
            </a:r>
            <a:r>
              <a:rPr dirty="0" sz="2200" spc="-10">
                <a:latin typeface="Calibri"/>
                <a:cs typeface="Calibri"/>
              </a:rPr>
              <a:t>.</a:t>
            </a:r>
            <a:endParaRPr sz="2200">
              <a:latin typeface="Calibri"/>
              <a:cs typeface="Calibri"/>
            </a:endParaRPr>
          </a:p>
          <a:p>
            <a:pPr marL="241300" marR="207010" indent="-228600">
              <a:lnSpc>
                <a:spcPct val="80000"/>
              </a:lnSpc>
              <a:spcBef>
                <a:spcPts val="1010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200" spc="-35">
                <a:latin typeface="Calibri"/>
                <a:cs typeface="Calibri"/>
              </a:rPr>
              <a:t>L’évaluation</a:t>
            </a:r>
            <a:r>
              <a:rPr dirty="0" sz="2200" spc="-7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consiste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une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démarche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pragmatique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à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partir</a:t>
            </a:r>
            <a:r>
              <a:rPr dirty="0" sz="2200" spc="-70">
                <a:latin typeface="Calibri"/>
                <a:cs typeface="Calibri"/>
              </a:rPr>
              <a:t> </a:t>
            </a:r>
            <a:r>
              <a:rPr dirty="0" sz="2200" spc="-25">
                <a:latin typeface="Calibri"/>
                <a:cs typeface="Calibri"/>
              </a:rPr>
              <a:t>de </a:t>
            </a:r>
            <a:r>
              <a:rPr dirty="0" sz="2200" b="1">
                <a:latin typeface="Calibri"/>
                <a:cs typeface="Calibri"/>
              </a:rPr>
              <a:t>questions</a:t>
            </a:r>
            <a:r>
              <a:rPr dirty="0" sz="2200" spc="-5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évaluatives</a:t>
            </a:r>
            <a:r>
              <a:rPr dirty="0" sz="2200" spc="-3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formulées</a:t>
            </a:r>
            <a:r>
              <a:rPr dirty="0" sz="2200" spc="-3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par</a:t>
            </a:r>
            <a:r>
              <a:rPr dirty="0" sz="2200" spc="-4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les</a:t>
            </a:r>
            <a:r>
              <a:rPr dirty="0" sz="2200" spc="-6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parties</a:t>
            </a:r>
            <a:r>
              <a:rPr dirty="0" sz="2200" spc="-4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prenantes</a:t>
            </a:r>
            <a:r>
              <a:rPr dirty="0" sz="2200" spc="-2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de</a:t>
            </a:r>
            <a:r>
              <a:rPr dirty="0" sz="2200" spc="-65" b="1">
                <a:latin typeface="Calibri"/>
                <a:cs typeface="Calibri"/>
              </a:rPr>
              <a:t> </a:t>
            </a:r>
            <a:r>
              <a:rPr dirty="0" sz="2200" spc="-25" b="1">
                <a:latin typeface="Calibri"/>
                <a:cs typeface="Calibri"/>
              </a:rPr>
              <a:t>la </a:t>
            </a:r>
            <a:r>
              <a:rPr dirty="0" sz="2200" b="1">
                <a:latin typeface="Calibri"/>
                <a:cs typeface="Calibri"/>
              </a:rPr>
              <a:t>politique</a:t>
            </a:r>
            <a:r>
              <a:rPr dirty="0" sz="2200" spc="-8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concernée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en</a:t>
            </a:r>
            <a:r>
              <a:rPr dirty="0" sz="2200" spc="-8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fonction</a:t>
            </a:r>
            <a:r>
              <a:rPr dirty="0" sz="2200" spc="-6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des</a:t>
            </a:r>
            <a:r>
              <a:rPr dirty="0" sz="2200" spc="-8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enjeux</a:t>
            </a:r>
            <a:r>
              <a:rPr dirty="0" sz="2200" spc="-6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identifiés</a:t>
            </a:r>
            <a:r>
              <a:rPr dirty="0" sz="2200" spc="-7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(objet</a:t>
            </a:r>
            <a:r>
              <a:rPr dirty="0" sz="2200" spc="-65" b="1">
                <a:latin typeface="Calibri"/>
                <a:cs typeface="Calibri"/>
              </a:rPr>
              <a:t> </a:t>
            </a:r>
            <a:r>
              <a:rPr dirty="0" sz="2200" spc="-25" b="1">
                <a:latin typeface="Calibri"/>
                <a:cs typeface="Calibri"/>
              </a:rPr>
              <a:t>de </a:t>
            </a:r>
            <a:r>
              <a:rPr dirty="0" sz="2200" spc="-10" b="1">
                <a:latin typeface="Calibri"/>
                <a:cs typeface="Calibri"/>
              </a:rPr>
              <a:t>l’évaluation)</a:t>
            </a:r>
            <a:r>
              <a:rPr dirty="0" sz="2200" spc="-10">
                <a:latin typeface="Calibri"/>
                <a:cs typeface="Calibri"/>
              </a:rPr>
              <a:t>.</a:t>
            </a:r>
            <a:endParaRPr sz="2200">
              <a:latin typeface="Calibri"/>
              <a:cs typeface="Calibri"/>
            </a:endParaRPr>
          </a:p>
          <a:p>
            <a:pPr marL="241300" marR="544830" indent="-228600">
              <a:lnSpc>
                <a:spcPct val="80000"/>
              </a:lnSpc>
              <a:spcBef>
                <a:spcPts val="994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200">
                <a:latin typeface="Calibri"/>
                <a:cs typeface="Calibri"/>
              </a:rPr>
              <a:t>Il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ne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 spc="-20">
                <a:latin typeface="Calibri"/>
                <a:cs typeface="Calibri"/>
              </a:rPr>
              <a:t>s’agit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donc</a:t>
            </a:r>
            <a:r>
              <a:rPr dirty="0" sz="2200" spc="-2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pas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 spc="-20">
                <a:latin typeface="Calibri"/>
                <a:cs typeface="Calibri"/>
              </a:rPr>
              <a:t>d’évaluer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 spc="-20">
                <a:latin typeface="Calibri"/>
                <a:cs typeface="Calibri"/>
              </a:rPr>
              <a:t>l’ensemble</a:t>
            </a:r>
            <a:r>
              <a:rPr dirty="0" sz="2200" spc="-2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orientations</a:t>
            </a:r>
            <a:r>
              <a:rPr dirty="0" sz="2200" spc="-35">
                <a:latin typeface="Calibri"/>
                <a:cs typeface="Calibri"/>
              </a:rPr>
              <a:t> du </a:t>
            </a:r>
            <a:r>
              <a:rPr dirty="0" sz="2200" spc="-10">
                <a:latin typeface="Calibri"/>
                <a:cs typeface="Calibri"/>
              </a:rPr>
              <a:t>contrat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ville,</a:t>
            </a:r>
            <a:r>
              <a:rPr dirty="0" sz="2200" spc="-6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mais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cibler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certains</a:t>
            </a:r>
            <a:r>
              <a:rPr dirty="0" sz="2200" spc="-25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enjeux</a:t>
            </a:r>
            <a:r>
              <a:rPr dirty="0" sz="2200" spc="-40" b="1">
                <a:latin typeface="Calibri"/>
                <a:cs typeface="Calibri"/>
              </a:rPr>
              <a:t> </a:t>
            </a:r>
            <a:r>
              <a:rPr dirty="0" sz="2200" b="1">
                <a:latin typeface="Calibri"/>
                <a:cs typeface="Calibri"/>
              </a:rPr>
              <a:t>dans</a:t>
            </a:r>
            <a:r>
              <a:rPr dirty="0" sz="2200" spc="-50" b="1">
                <a:latin typeface="Calibri"/>
                <a:cs typeface="Calibri"/>
              </a:rPr>
              <a:t> </a:t>
            </a:r>
            <a:r>
              <a:rPr dirty="0" sz="2200" spc="-25" b="1">
                <a:latin typeface="Calibri"/>
                <a:cs typeface="Calibri"/>
              </a:rPr>
              <a:t>une </a:t>
            </a:r>
            <a:r>
              <a:rPr dirty="0" sz="2200" spc="-10" b="1">
                <a:latin typeface="Calibri"/>
                <a:cs typeface="Calibri"/>
              </a:rPr>
              <a:t>perspective</a:t>
            </a:r>
            <a:r>
              <a:rPr dirty="0" sz="2200" spc="-15" b="1">
                <a:latin typeface="Calibri"/>
                <a:cs typeface="Calibri"/>
              </a:rPr>
              <a:t> </a:t>
            </a:r>
            <a:r>
              <a:rPr dirty="0" sz="2200" spc="-10" b="1">
                <a:latin typeface="Calibri"/>
                <a:cs typeface="Calibri"/>
              </a:rPr>
              <a:t>prospective </a:t>
            </a:r>
            <a:r>
              <a:rPr dirty="0" sz="2200">
                <a:latin typeface="Calibri"/>
                <a:cs typeface="Calibri"/>
              </a:rPr>
              <a:t>(en</a:t>
            </a:r>
            <a:r>
              <a:rPr dirty="0" sz="2200" spc="-2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lien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avec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la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contractualisation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 spc="-25">
                <a:latin typeface="Calibri"/>
                <a:cs typeface="Calibri"/>
              </a:rPr>
              <a:t>du </a:t>
            </a:r>
            <a:r>
              <a:rPr dirty="0" sz="2200" spc="-10">
                <a:latin typeface="Calibri"/>
                <a:cs typeface="Calibri"/>
              </a:rPr>
              <a:t>contrat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ville).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00786" rIns="0" bIns="0" rtlCol="0" vert="horz">
            <a:spAutoFit/>
          </a:bodyPr>
          <a:lstStyle/>
          <a:p>
            <a:pPr marL="1127125">
              <a:lnSpc>
                <a:spcPct val="100000"/>
              </a:lnSpc>
              <a:spcBef>
                <a:spcPts val="100"/>
              </a:spcBef>
            </a:pPr>
            <a:r>
              <a:rPr dirty="0" spc="-20" b="1">
                <a:latin typeface="Calibri"/>
                <a:cs typeface="Calibri"/>
              </a:rPr>
              <a:t>Évaluation</a:t>
            </a:r>
            <a:r>
              <a:rPr dirty="0" spc="-7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:</a:t>
            </a:r>
            <a:r>
              <a:rPr dirty="0" spc="-7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enjeux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et</a:t>
            </a:r>
            <a:r>
              <a:rPr dirty="0" spc="-7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démarche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427" y="1368044"/>
            <a:ext cx="2752725" cy="46221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228600" marR="264160" indent="-228600">
              <a:lnSpc>
                <a:spcPts val="2280"/>
              </a:lnSpc>
              <a:spcBef>
                <a:spcPts val="105"/>
              </a:spcBef>
              <a:buClr>
                <a:srgbClr val="008FD1"/>
              </a:buClr>
              <a:buFont typeface="Wingdings"/>
              <a:buChar char=""/>
              <a:tabLst>
                <a:tab pos="228600" algn="l"/>
              </a:tabLst>
            </a:pPr>
            <a:r>
              <a:rPr dirty="0" sz="2000" spc="-35">
                <a:latin typeface="Calibri"/>
                <a:cs typeface="Calibri"/>
              </a:rPr>
              <a:t>L’évaluation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relève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de</a:t>
            </a:r>
            <a:endParaRPr sz="2000">
              <a:latin typeface="Calibri"/>
              <a:cs typeface="Calibri"/>
            </a:endParaRPr>
          </a:p>
          <a:p>
            <a:pPr algn="ctr" marL="73660">
              <a:lnSpc>
                <a:spcPts val="2280"/>
              </a:lnSpc>
            </a:pPr>
            <a:r>
              <a:rPr dirty="0" sz="2000" b="1">
                <a:latin typeface="Calibri"/>
                <a:cs typeface="Calibri"/>
              </a:rPr>
              <a:t>plusieurs</a:t>
            </a:r>
            <a:r>
              <a:rPr dirty="0" sz="2000" spc="-4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dimensions</a:t>
            </a:r>
            <a:r>
              <a:rPr dirty="0" sz="2000" spc="-60" b="1">
                <a:latin typeface="Calibri"/>
                <a:cs typeface="Calibri"/>
              </a:rPr>
              <a:t> </a:t>
            </a:r>
            <a:r>
              <a:rPr dirty="0" sz="2000" spc="-50">
                <a:latin typeface="Calibri"/>
                <a:cs typeface="Calibri"/>
              </a:rPr>
              <a:t>:</a:t>
            </a:r>
            <a:endParaRPr sz="2000">
              <a:latin typeface="Calibri"/>
              <a:cs typeface="Calibri"/>
            </a:endParaRPr>
          </a:p>
          <a:p>
            <a:pPr algn="ctr" marR="212725">
              <a:lnSpc>
                <a:spcPct val="100000"/>
              </a:lnSpc>
              <a:spcBef>
                <a:spcPts val="505"/>
              </a:spcBef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>
                <a:latin typeface="Calibri"/>
                <a:cs typeface="Calibri"/>
              </a:rPr>
              <a:t>stratégique</a:t>
            </a:r>
            <a:r>
              <a:rPr dirty="0" sz="1900" spc="-6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et</a:t>
            </a:r>
            <a:endParaRPr sz="1900">
              <a:latin typeface="Calibri"/>
              <a:cs typeface="Calibri"/>
            </a:endParaRPr>
          </a:p>
          <a:p>
            <a:pPr algn="ctr" marR="150495">
              <a:lnSpc>
                <a:spcPct val="100000"/>
              </a:lnSpc>
              <a:spcBef>
                <a:spcPts val="5"/>
              </a:spcBef>
            </a:pPr>
            <a:r>
              <a:rPr dirty="0" sz="1900" spc="-10">
                <a:latin typeface="Calibri"/>
                <a:cs typeface="Calibri"/>
              </a:rPr>
              <a:t>prospective,</a:t>
            </a:r>
            <a:endParaRPr sz="1900">
              <a:latin typeface="Calibri"/>
              <a:cs typeface="Calibri"/>
            </a:endParaRPr>
          </a:p>
          <a:p>
            <a:pPr marL="698500" marR="566420" indent="-228600">
              <a:lnSpc>
                <a:spcPct val="100000"/>
              </a:lnSpc>
              <a:spcBef>
                <a:spcPts val="500"/>
              </a:spcBef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>
                <a:latin typeface="Calibri"/>
                <a:cs typeface="Calibri"/>
              </a:rPr>
              <a:t>participative</a:t>
            </a:r>
            <a:r>
              <a:rPr dirty="0" sz="1900" spc="5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et </a:t>
            </a:r>
            <a:r>
              <a:rPr dirty="0" sz="1900" spc="-10">
                <a:latin typeface="Calibri"/>
                <a:cs typeface="Calibri"/>
              </a:rPr>
              <a:t>collective,</a:t>
            </a:r>
            <a:endParaRPr sz="1900">
              <a:latin typeface="Calibri"/>
              <a:cs typeface="Calibri"/>
            </a:endParaRPr>
          </a:p>
          <a:p>
            <a:pPr marL="698500" marR="538480" indent="-228600">
              <a:lnSpc>
                <a:spcPct val="100000"/>
              </a:lnSpc>
              <a:spcBef>
                <a:spcPts val="495"/>
              </a:spcBef>
            </a:pPr>
            <a:r>
              <a:rPr dirty="0" sz="1900">
                <a:solidFill>
                  <a:srgbClr val="AAB912"/>
                </a:solidFill>
                <a:latin typeface="Wingdings 3"/>
                <a:cs typeface="Wingdings 3"/>
              </a:rPr>
              <a:t></a:t>
            </a:r>
            <a:r>
              <a:rPr dirty="0" sz="1900">
                <a:latin typeface="Calibri"/>
                <a:cs typeface="Calibri"/>
              </a:rPr>
              <a:t>mais</a:t>
            </a:r>
            <a:r>
              <a:rPr dirty="0" sz="1900" spc="55">
                <a:latin typeface="Calibri"/>
                <a:cs typeface="Calibri"/>
              </a:rPr>
              <a:t> </a:t>
            </a:r>
            <a:r>
              <a:rPr dirty="0" sz="1900" spc="-10">
                <a:latin typeface="Calibri"/>
                <a:cs typeface="Calibri"/>
              </a:rPr>
              <a:t>aussi pragmatique</a:t>
            </a:r>
            <a:r>
              <a:rPr dirty="0" sz="1900" spc="-20">
                <a:latin typeface="Calibri"/>
                <a:cs typeface="Calibri"/>
              </a:rPr>
              <a:t> </a:t>
            </a:r>
            <a:r>
              <a:rPr dirty="0" sz="1900" spc="-25">
                <a:latin typeface="Calibri"/>
                <a:cs typeface="Calibri"/>
              </a:rPr>
              <a:t>et </a:t>
            </a:r>
            <a:r>
              <a:rPr dirty="0" sz="1900" spc="-10">
                <a:latin typeface="Calibri"/>
                <a:cs typeface="Calibri"/>
              </a:rPr>
              <a:t>opérationnelle.</a:t>
            </a:r>
            <a:endParaRPr sz="1900">
              <a:latin typeface="Calibri"/>
              <a:cs typeface="Calibri"/>
            </a:endParaRPr>
          </a:p>
          <a:p>
            <a:pPr marL="241300" indent="-228600">
              <a:lnSpc>
                <a:spcPts val="2280"/>
              </a:lnSpc>
              <a:spcBef>
                <a:spcPts val="2120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 sz="2000" spc="-10">
                <a:latin typeface="Calibri"/>
                <a:cs typeface="Calibri"/>
              </a:rPr>
              <a:t>C’est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démarche</a:t>
            </a:r>
            <a:endParaRPr sz="2000">
              <a:latin typeface="Calibri"/>
              <a:cs typeface="Calibri"/>
            </a:endParaRPr>
          </a:p>
          <a:p>
            <a:pPr marL="241300">
              <a:lnSpc>
                <a:spcPts val="2280"/>
              </a:lnSpc>
            </a:pPr>
            <a:r>
              <a:rPr dirty="0" sz="2000" spc="-10" b="1">
                <a:latin typeface="Calibri"/>
                <a:cs typeface="Calibri"/>
              </a:rPr>
              <a:t>exigeante</a:t>
            </a:r>
            <a:r>
              <a:rPr dirty="0" sz="2000" spc="-1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algn="just" marL="241300" marR="5080" indent="-229235">
              <a:lnSpc>
                <a:spcPts val="2160"/>
              </a:lnSpc>
              <a:spcBef>
                <a:spcPts val="1030"/>
              </a:spcBef>
              <a:buClr>
                <a:srgbClr val="008FD1"/>
              </a:buClr>
              <a:buFont typeface="Wingdings"/>
              <a:buChar char=""/>
              <a:tabLst>
                <a:tab pos="241300" algn="l"/>
              </a:tabLst>
            </a:pPr>
            <a:r>
              <a:rPr dirty="0" sz="2000" spc="-35">
                <a:latin typeface="Calibri"/>
                <a:cs typeface="Calibri"/>
              </a:rPr>
              <a:t>L’évaluation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requiert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du </a:t>
            </a:r>
            <a:r>
              <a:rPr dirty="0" sz="2000" b="1">
                <a:latin typeface="Calibri"/>
                <a:cs typeface="Calibri"/>
              </a:rPr>
              <a:t>temps</a:t>
            </a:r>
            <a:r>
              <a:rPr dirty="0" sz="2000" spc="-45" b="1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5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méthode </a:t>
            </a:r>
            <a:r>
              <a:rPr dirty="0" sz="2000" spc="-20">
                <a:latin typeface="Calibri"/>
                <a:cs typeface="Calibri"/>
              </a:rPr>
              <a:t>(différentes</a:t>
            </a:r>
            <a:r>
              <a:rPr dirty="0" sz="2000" spc="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étapes).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8157" y="1232954"/>
            <a:ext cx="5539104" cy="53425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932177" y="437769"/>
            <a:ext cx="5276215" cy="106807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4105"/>
              </a:lnSpc>
              <a:spcBef>
                <a:spcPts val="100"/>
              </a:spcBef>
            </a:pPr>
            <a:r>
              <a:rPr dirty="0" spc="-55" b="1">
                <a:latin typeface="Calibri"/>
                <a:cs typeface="Calibri"/>
              </a:rPr>
              <a:t>Évaluer,</a:t>
            </a:r>
            <a:r>
              <a:rPr dirty="0" spc="-95" b="1">
                <a:latin typeface="Calibri"/>
                <a:cs typeface="Calibri"/>
              </a:rPr>
              <a:t> </a:t>
            </a:r>
            <a:r>
              <a:rPr dirty="0" spc="-45" b="1">
                <a:latin typeface="Calibri"/>
                <a:cs typeface="Calibri"/>
              </a:rPr>
              <a:t>c’est</a:t>
            </a:r>
            <a:r>
              <a:rPr dirty="0" spc="-9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une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démarche</a:t>
            </a:r>
          </a:p>
          <a:p>
            <a:pPr algn="ctr" marL="3810">
              <a:lnSpc>
                <a:spcPts val="4105"/>
              </a:lnSpc>
            </a:pPr>
            <a:r>
              <a:rPr dirty="0" b="1">
                <a:latin typeface="Calibri"/>
                <a:cs typeface="Calibri"/>
              </a:rPr>
              <a:t>«</a:t>
            </a:r>
            <a:r>
              <a:rPr dirty="0" spc="-105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continue</a:t>
            </a:r>
            <a:r>
              <a:rPr dirty="0" spc="-80" b="1">
                <a:latin typeface="Calibri"/>
                <a:cs typeface="Calibri"/>
              </a:rPr>
              <a:t> </a:t>
            </a:r>
            <a:r>
              <a:rPr dirty="0" spc="-50" b="1">
                <a:latin typeface="Calibri"/>
                <a:cs typeface="Calibri"/>
              </a:rPr>
              <a:t>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676476"/>
            <a:ext cx="7674609" cy="2150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2280"/>
              </a:lnSpc>
              <a:spcBef>
                <a:spcPts val="105"/>
              </a:spcBef>
            </a:pPr>
            <a:r>
              <a:rPr dirty="0" sz="2000">
                <a:latin typeface="Calibri"/>
                <a:cs typeface="Calibri"/>
              </a:rPr>
              <a:t>Bien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qu’il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y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ait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moments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clés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(évaluations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mi-</a:t>
            </a:r>
            <a:r>
              <a:rPr dirty="0" sz="2000">
                <a:latin typeface="Calibri"/>
                <a:cs typeface="Calibri"/>
              </a:rPr>
              <a:t>parcours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puis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160"/>
              </a:lnSpc>
            </a:pPr>
            <a:r>
              <a:rPr dirty="0" sz="2000" spc="-20">
                <a:latin typeface="Calibri"/>
                <a:cs typeface="Calibri"/>
              </a:rPr>
              <a:t>l’évaluation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finale</a:t>
            </a:r>
            <a:r>
              <a:rPr dirty="0" sz="2000" spc="-6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ces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documents</a:t>
            </a:r>
            <a:r>
              <a:rPr dirty="0" sz="2000" spc="-7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stratégiques),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l’objectif</a:t>
            </a:r>
            <a:r>
              <a:rPr dirty="0" sz="2000" spc="-7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est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que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160"/>
              </a:lnSpc>
            </a:pPr>
            <a:r>
              <a:rPr dirty="0" sz="2000" spc="-20">
                <a:latin typeface="Calibri"/>
                <a:cs typeface="Calibri"/>
              </a:rPr>
              <a:t>l’évaluation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devienne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une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démarche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«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continue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»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45">
                <a:latin typeface="Calibri"/>
                <a:cs typeface="Calibri"/>
              </a:rPr>
              <a:t>c’est-</a:t>
            </a:r>
            <a:r>
              <a:rPr dirty="0" sz="2000" spc="-10">
                <a:latin typeface="Calibri"/>
                <a:cs typeface="Calibri"/>
              </a:rPr>
              <a:t>à-</a:t>
            </a:r>
            <a:r>
              <a:rPr dirty="0" sz="2000">
                <a:latin typeface="Calibri"/>
                <a:cs typeface="Calibri"/>
              </a:rPr>
              <a:t>dire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inscrite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dans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280"/>
              </a:lnSpc>
            </a:pP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durée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la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contractualisation,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jusqu’à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2030.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110"/>
              </a:spcBef>
            </a:pPr>
            <a:endParaRPr sz="2000">
              <a:latin typeface="Calibri"/>
              <a:cs typeface="Calibri"/>
            </a:endParaRPr>
          </a:p>
          <a:p>
            <a:pPr marL="12700" marR="894080">
              <a:lnSpc>
                <a:spcPts val="2160"/>
              </a:lnSpc>
            </a:pPr>
            <a:r>
              <a:rPr dirty="0" sz="2000" spc="-10">
                <a:latin typeface="Calibri"/>
                <a:cs typeface="Calibri"/>
              </a:rPr>
              <a:t>C’est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à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cette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condition</a:t>
            </a:r>
            <a:r>
              <a:rPr dirty="0" sz="2000" spc="-8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que</a:t>
            </a:r>
            <a:r>
              <a:rPr dirty="0" sz="2000" spc="-5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l’évaluation</a:t>
            </a:r>
            <a:r>
              <a:rPr dirty="0" sz="2000" spc="-4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peut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devenir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un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réel</a:t>
            </a:r>
            <a:r>
              <a:rPr dirty="0" sz="2000" spc="-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outil </a:t>
            </a:r>
            <a:r>
              <a:rPr dirty="0" sz="2000" spc="-20">
                <a:latin typeface="Calibri"/>
                <a:cs typeface="Calibri"/>
              </a:rPr>
              <a:t>d’apprentissage,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d’appréciation</a:t>
            </a:r>
            <a:r>
              <a:rPr dirty="0" sz="2000" spc="-3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du</a:t>
            </a:r>
            <a:r>
              <a:rPr dirty="0" sz="2000" spc="-2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travail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accompli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et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>
                <a:latin typeface="Calibri"/>
                <a:cs typeface="Calibri"/>
              </a:rPr>
              <a:t>de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pilotage.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8650" y="4892928"/>
            <a:ext cx="7886700" cy="1305560"/>
          </a:xfrm>
          <a:custGeom>
            <a:avLst/>
            <a:gdLst/>
            <a:ahLst/>
            <a:cxnLst/>
            <a:rect l="l" t="t" r="r" b="b"/>
            <a:pathLst>
              <a:path w="7886700" h="1305560">
                <a:moveTo>
                  <a:pt x="7234047" y="0"/>
                </a:moveTo>
                <a:lnTo>
                  <a:pt x="7234047" y="326390"/>
                </a:lnTo>
                <a:lnTo>
                  <a:pt x="0" y="326390"/>
                </a:lnTo>
                <a:lnTo>
                  <a:pt x="326351" y="652780"/>
                </a:lnTo>
                <a:lnTo>
                  <a:pt x="0" y="979093"/>
                </a:lnTo>
                <a:lnTo>
                  <a:pt x="7234047" y="979093"/>
                </a:lnTo>
                <a:lnTo>
                  <a:pt x="7234047" y="1305445"/>
                </a:lnTo>
                <a:lnTo>
                  <a:pt x="7886700" y="652780"/>
                </a:lnTo>
                <a:lnTo>
                  <a:pt x="7234047" y="0"/>
                </a:lnTo>
                <a:close/>
              </a:path>
            </a:pathLst>
          </a:custGeom>
          <a:solidFill>
            <a:srgbClr val="D2DEE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95019" y="4661992"/>
            <a:ext cx="64135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>
                <a:latin typeface="Calibri"/>
                <a:cs typeface="Calibri"/>
              </a:rPr>
              <a:t>2024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945819" y="5388228"/>
            <a:ext cx="6464300" cy="1233805"/>
            <a:chOff x="945819" y="5388228"/>
            <a:chExt cx="6464300" cy="1233805"/>
          </a:xfrm>
        </p:grpSpPr>
        <p:sp>
          <p:nvSpPr>
            <p:cNvPr id="7" name="object 7"/>
            <p:cNvSpPr/>
            <p:nvPr/>
          </p:nvSpPr>
          <p:spPr>
            <a:xfrm>
              <a:off x="952169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90" h="326389">
                  <a:moveTo>
                    <a:pt x="163169" y="0"/>
                  </a:moveTo>
                  <a:lnTo>
                    <a:pt x="119791" y="5826"/>
                  </a:lnTo>
                  <a:lnTo>
                    <a:pt x="80813" y="22267"/>
                  </a:lnTo>
                  <a:lnTo>
                    <a:pt x="47790" y="47767"/>
                  </a:lnTo>
                  <a:lnTo>
                    <a:pt x="22276" y="80772"/>
                  </a:lnTo>
                  <a:lnTo>
                    <a:pt x="5828" y="119723"/>
                  </a:lnTo>
                  <a:lnTo>
                    <a:pt x="0" y="163068"/>
                  </a:lnTo>
                  <a:lnTo>
                    <a:pt x="5828" y="206472"/>
                  </a:lnTo>
                  <a:lnTo>
                    <a:pt x="22276" y="245468"/>
                  </a:lnTo>
                  <a:lnTo>
                    <a:pt x="47790" y="278503"/>
                  </a:lnTo>
                  <a:lnTo>
                    <a:pt x="80813" y="304022"/>
                  </a:lnTo>
                  <a:lnTo>
                    <a:pt x="119791" y="320472"/>
                  </a:lnTo>
                  <a:lnTo>
                    <a:pt x="163169" y="326301"/>
                  </a:lnTo>
                  <a:lnTo>
                    <a:pt x="206547" y="320472"/>
                  </a:lnTo>
                  <a:lnTo>
                    <a:pt x="245525" y="304022"/>
                  </a:lnTo>
                  <a:lnTo>
                    <a:pt x="278549" y="278503"/>
                  </a:lnTo>
                  <a:lnTo>
                    <a:pt x="304062" y="245468"/>
                  </a:lnTo>
                  <a:lnTo>
                    <a:pt x="320510" y="206472"/>
                  </a:lnTo>
                  <a:lnTo>
                    <a:pt x="326339" y="163068"/>
                  </a:lnTo>
                  <a:lnTo>
                    <a:pt x="320510" y="119723"/>
                  </a:lnTo>
                  <a:lnTo>
                    <a:pt x="304062" y="80772"/>
                  </a:lnTo>
                  <a:lnTo>
                    <a:pt x="278549" y="47767"/>
                  </a:lnTo>
                  <a:lnTo>
                    <a:pt x="245525" y="22267"/>
                  </a:lnTo>
                  <a:lnTo>
                    <a:pt x="206547" y="5826"/>
                  </a:lnTo>
                  <a:lnTo>
                    <a:pt x="163169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952169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90" h="326389">
                  <a:moveTo>
                    <a:pt x="0" y="163068"/>
                  </a:moveTo>
                  <a:lnTo>
                    <a:pt x="5828" y="119723"/>
                  </a:lnTo>
                  <a:lnTo>
                    <a:pt x="22276" y="80772"/>
                  </a:lnTo>
                  <a:lnTo>
                    <a:pt x="47790" y="47767"/>
                  </a:lnTo>
                  <a:lnTo>
                    <a:pt x="80813" y="22267"/>
                  </a:lnTo>
                  <a:lnTo>
                    <a:pt x="119791" y="5826"/>
                  </a:lnTo>
                  <a:lnTo>
                    <a:pt x="163169" y="0"/>
                  </a:lnTo>
                  <a:lnTo>
                    <a:pt x="206547" y="5826"/>
                  </a:lnTo>
                  <a:lnTo>
                    <a:pt x="245525" y="22267"/>
                  </a:lnTo>
                  <a:lnTo>
                    <a:pt x="278549" y="47767"/>
                  </a:lnTo>
                  <a:lnTo>
                    <a:pt x="304062" y="80772"/>
                  </a:lnTo>
                  <a:lnTo>
                    <a:pt x="320510" y="119723"/>
                  </a:lnTo>
                  <a:lnTo>
                    <a:pt x="326339" y="163068"/>
                  </a:lnTo>
                  <a:lnTo>
                    <a:pt x="320510" y="206472"/>
                  </a:lnTo>
                  <a:lnTo>
                    <a:pt x="304062" y="245468"/>
                  </a:lnTo>
                  <a:lnTo>
                    <a:pt x="278549" y="278503"/>
                  </a:lnTo>
                  <a:lnTo>
                    <a:pt x="245525" y="304022"/>
                  </a:lnTo>
                  <a:lnTo>
                    <a:pt x="206547" y="320472"/>
                  </a:lnTo>
                  <a:lnTo>
                    <a:pt x="163169" y="326301"/>
                  </a:lnTo>
                  <a:lnTo>
                    <a:pt x="119791" y="320472"/>
                  </a:lnTo>
                  <a:lnTo>
                    <a:pt x="80813" y="304022"/>
                  </a:lnTo>
                  <a:lnTo>
                    <a:pt x="47790" y="278503"/>
                  </a:lnTo>
                  <a:lnTo>
                    <a:pt x="22276" y="245468"/>
                  </a:lnTo>
                  <a:lnTo>
                    <a:pt x="5828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972944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163194" y="0"/>
                  </a:moveTo>
                  <a:lnTo>
                    <a:pt x="119797" y="5826"/>
                  </a:lnTo>
                  <a:lnTo>
                    <a:pt x="80809" y="22267"/>
                  </a:lnTo>
                  <a:lnTo>
                    <a:pt x="47783" y="47767"/>
                  </a:lnTo>
                  <a:lnTo>
                    <a:pt x="22272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5826" y="206472"/>
                  </a:lnTo>
                  <a:lnTo>
                    <a:pt x="22272" y="245468"/>
                  </a:lnTo>
                  <a:lnTo>
                    <a:pt x="47783" y="278503"/>
                  </a:lnTo>
                  <a:lnTo>
                    <a:pt x="80809" y="304022"/>
                  </a:lnTo>
                  <a:lnTo>
                    <a:pt x="119797" y="320472"/>
                  </a:lnTo>
                  <a:lnTo>
                    <a:pt x="163194" y="326301"/>
                  </a:lnTo>
                  <a:lnTo>
                    <a:pt x="206548" y="320472"/>
                  </a:lnTo>
                  <a:lnTo>
                    <a:pt x="245523" y="304022"/>
                  </a:lnTo>
                  <a:lnTo>
                    <a:pt x="278558" y="278503"/>
                  </a:lnTo>
                  <a:lnTo>
                    <a:pt x="304089" y="245468"/>
                  </a:lnTo>
                  <a:lnTo>
                    <a:pt x="320554" y="206472"/>
                  </a:lnTo>
                  <a:lnTo>
                    <a:pt x="326390" y="163068"/>
                  </a:lnTo>
                  <a:lnTo>
                    <a:pt x="320554" y="119723"/>
                  </a:lnTo>
                  <a:lnTo>
                    <a:pt x="304089" y="80772"/>
                  </a:lnTo>
                  <a:lnTo>
                    <a:pt x="278558" y="47767"/>
                  </a:lnTo>
                  <a:lnTo>
                    <a:pt x="245523" y="22267"/>
                  </a:lnTo>
                  <a:lnTo>
                    <a:pt x="206548" y="5826"/>
                  </a:lnTo>
                  <a:lnTo>
                    <a:pt x="16319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1972944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0" y="163068"/>
                  </a:moveTo>
                  <a:lnTo>
                    <a:pt x="5826" y="119723"/>
                  </a:lnTo>
                  <a:lnTo>
                    <a:pt x="22272" y="80772"/>
                  </a:lnTo>
                  <a:lnTo>
                    <a:pt x="47783" y="47767"/>
                  </a:lnTo>
                  <a:lnTo>
                    <a:pt x="80809" y="22267"/>
                  </a:lnTo>
                  <a:lnTo>
                    <a:pt x="119797" y="5826"/>
                  </a:lnTo>
                  <a:lnTo>
                    <a:pt x="163194" y="0"/>
                  </a:lnTo>
                  <a:lnTo>
                    <a:pt x="206548" y="5826"/>
                  </a:lnTo>
                  <a:lnTo>
                    <a:pt x="245523" y="22267"/>
                  </a:lnTo>
                  <a:lnTo>
                    <a:pt x="278558" y="47767"/>
                  </a:lnTo>
                  <a:lnTo>
                    <a:pt x="304089" y="80772"/>
                  </a:lnTo>
                  <a:lnTo>
                    <a:pt x="320554" y="119723"/>
                  </a:lnTo>
                  <a:lnTo>
                    <a:pt x="326390" y="163068"/>
                  </a:lnTo>
                  <a:lnTo>
                    <a:pt x="320554" y="206472"/>
                  </a:lnTo>
                  <a:lnTo>
                    <a:pt x="304089" y="245468"/>
                  </a:lnTo>
                  <a:lnTo>
                    <a:pt x="278558" y="278503"/>
                  </a:lnTo>
                  <a:lnTo>
                    <a:pt x="245523" y="304022"/>
                  </a:lnTo>
                  <a:lnTo>
                    <a:pt x="206548" y="320472"/>
                  </a:lnTo>
                  <a:lnTo>
                    <a:pt x="163194" y="326301"/>
                  </a:lnTo>
                  <a:lnTo>
                    <a:pt x="119797" y="320472"/>
                  </a:lnTo>
                  <a:lnTo>
                    <a:pt x="80809" y="304022"/>
                  </a:lnTo>
                  <a:lnTo>
                    <a:pt x="47783" y="278503"/>
                  </a:lnTo>
                  <a:lnTo>
                    <a:pt x="22272" y="245468"/>
                  </a:lnTo>
                  <a:lnTo>
                    <a:pt x="5826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993770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163068" y="0"/>
                  </a:moveTo>
                  <a:lnTo>
                    <a:pt x="119723" y="5826"/>
                  </a:lnTo>
                  <a:lnTo>
                    <a:pt x="80771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5826" y="206472"/>
                  </a:lnTo>
                  <a:lnTo>
                    <a:pt x="22267" y="245468"/>
                  </a:lnTo>
                  <a:lnTo>
                    <a:pt x="47767" y="278503"/>
                  </a:lnTo>
                  <a:lnTo>
                    <a:pt x="80772" y="304022"/>
                  </a:lnTo>
                  <a:lnTo>
                    <a:pt x="119723" y="320472"/>
                  </a:lnTo>
                  <a:lnTo>
                    <a:pt x="163068" y="326301"/>
                  </a:lnTo>
                  <a:lnTo>
                    <a:pt x="206465" y="320472"/>
                  </a:lnTo>
                  <a:lnTo>
                    <a:pt x="245453" y="304022"/>
                  </a:lnTo>
                  <a:lnTo>
                    <a:pt x="278479" y="278503"/>
                  </a:lnTo>
                  <a:lnTo>
                    <a:pt x="303990" y="245468"/>
                  </a:lnTo>
                  <a:lnTo>
                    <a:pt x="320436" y="206472"/>
                  </a:lnTo>
                  <a:lnTo>
                    <a:pt x="326263" y="163068"/>
                  </a:lnTo>
                  <a:lnTo>
                    <a:pt x="320436" y="119723"/>
                  </a:lnTo>
                  <a:lnTo>
                    <a:pt x="303990" y="80772"/>
                  </a:lnTo>
                  <a:lnTo>
                    <a:pt x="278479" y="47767"/>
                  </a:lnTo>
                  <a:lnTo>
                    <a:pt x="245453" y="22267"/>
                  </a:lnTo>
                  <a:lnTo>
                    <a:pt x="206465" y="5826"/>
                  </a:lnTo>
                  <a:lnTo>
                    <a:pt x="163068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993770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1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206465" y="5826"/>
                  </a:lnTo>
                  <a:lnTo>
                    <a:pt x="245453" y="22267"/>
                  </a:lnTo>
                  <a:lnTo>
                    <a:pt x="278479" y="47767"/>
                  </a:lnTo>
                  <a:lnTo>
                    <a:pt x="303990" y="80772"/>
                  </a:lnTo>
                  <a:lnTo>
                    <a:pt x="320436" y="119723"/>
                  </a:lnTo>
                  <a:lnTo>
                    <a:pt x="326263" y="163068"/>
                  </a:lnTo>
                  <a:lnTo>
                    <a:pt x="320436" y="206472"/>
                  </a:lnTo>
                  <a:lnTo>
                    <a:pt x="303990" y="245468"/>
                  </a:lnTo>
                  <a:lnTo>
                    <a:pt x="278479" y="278503"/>
                  </a:lnTo>
                  <a:lnTo>
                    <a:pt x="245453" y="304022"/>
                  </a:lnTo>
                  <a:lnTo>
                    <a:pt x="206465" y="320472"/>
                  </a:lnTo>
                  <a:lnTo>
                    <a:pt x="163068" y="326301"/>
                  </a:lnTo>
                  <a:lnTo>
                    <a:pt x="119723" y="320472"/>
                  </a:lnTo>
                  <a:lnTo>
                    <a:pt x="80772" y="304022"/>
                  </a:lnTo>
                  <a:lnTo>
                    <a:pt x="47767" y="278503"/>
                  </a:lnTo>
                  <a:lnTo>
                    <a:pt x="22267" y="245468"/>
                  </a:lnTo>
                  <a:lnTo>
                    <a:pt x="5826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014470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163194" y="0"/>
                  </a:moveTo>
                  <a:lnTo>
                    <a:pt x="119797" y="5826"/>
                  </a:lnTo>
                  <a:lnTo>
                    <a:pt x="80809" y="22267"/>
                  </a:lnTo>
                  <a:lnTo>
                    <a:pt x="47783" y="47767"/>
                  </a:lnTo>
                  <a:lnTo>
                    <a:pt x="22272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5826" y="206472"/>
                  </a:lnTo>
                  <a:lnTo>
                    <a:pt x="22272" y="245468"/>
                  </a:lnTo>
                  <a:lnTo>
                    <a:pt x="47783" y="278503"/>
                  </a:lnTo>
                  <a:lnTo>
                    <a:pt x="80809" y="304022"/>
                  </a:lnTo>
                  <a:lnTo>
                    <a:pt x="119797" y="320472"/>
                  </a:lnTo>
                  <a:lnTo>
                    <a:pt x="163194" y="326301"/>
                  </a:lnTo>
                  <a:lnTo>
                    <a:pt x="206592" y="320472"/>
                  </a:lnTo>
                  <a:lnTo>
                    <a:pt x="245580" y="304022"/>
                  </a:lnTo>
                  <a:lnTo>
                    <a:pt x="278606" y="278503"/>
                  </a:lnTo>
                  <a:lnTo>
                    <a:pt x="304117" y="245468"/>
                  </a:lnTo>
                  <a:lnTo>
                    <a:pt x="320563" y="206472"/>
                  </a:lnTo>
                  <a:lnTo>
                    <a:pt x="326389" y="163068"/>
                  </a:lnTo>
                  <a:lnTo>
                    <a:pt x="320563" y="119723"/>
                  </a:lnTo>
                  <a:lnTo>
                    <a:pt x="304117" y="80772"/>
                  </a:lnTo>
                  <a:lnTo>
                    <a:pt x="278606" y="47767"/>
                  </a:lnTo>
                  <a:lnTo>
                    <a:pt x="245580" y="22267"/>
                  </a:lnTo>
                  <a:lnTo>
                    <a:pt x="206592" y="5826"/>
                  </a:lnTo>
                  <a:lnTo>
                    <a:pt x="16319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014470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0" y="163068"/>
                  </a:moveTo>
                  <a:lnTo>
                    <a:pt x="5826" y="119723"/>
                  </a:lnTo>
                  <a:lnTo>
                    <a:pt x="22272" y="80772"/>
                  </a:lnTo>
                  <a:lnTo>
                    <a:pt x="47783" y="47767"/>
                  </a:lnTo>
                  <a:lnTo>
                    <a:pt x="80809" y="22267"/>
                  </a:lnTo>
                  <a:lnTo>
                    <a:pt x="119797" y="5826"/>
                  </a:lnTo>
                  <a:lnTo>
                    <a:pt x="163194" y="0"/>
                  </a:lnTo>
                  <a:lnTo>
                    <a:pt x="206592" y="5826"/>
                  </a:lnTo>
                  <a:lnTo>
                    <a:pt x="245580" y="22267"/>
                  </a:lnTo>
                  <a:lnTo>
                    <a:pt x="278606" y="47767"/>
                  </a:lnTo>
                  <a:lnTo>
                    <a:pt x="304117" y="80772"/>
                  </a:lnTo>
                  <a:lnTo>
                    <a:pt x="320563" y="119723"/>
                  </a:lnTo>
                  <a:lnTo>
                    <a:pt x="326389" y="163068"/>
                  </a:lnTo>
                  <a:lnTo>
                    <a:pt x="320563" y="206472"/>
                  </a:lnTo>
                  <a:lnTo>
                    <a:pt x="304117" y="245468"/>
                  </a:lnTo>
                  <a:lnTo>
                    <a:pt x="278606" y="278503"/>
                  </a:lnTo>
                  <a:lnTo>
                    <a:pt x="245580" y="304022"/>
                  </a:lnTo>
                  <a:lnTo>
                    <a:pt x="206592" y="320472"/>
                  </a:lnTo>
                  <a:lnTo>
                    <a:pt x="163194" y="326301"/>
                  </a:lnTo>
                  <a:lnTo>
                    <a:pt x="119797" y="320472"/>
                  </a:lnTo>
                  <a:lnTo>
                    <a:pt x="80809" y="304022"/>
                  </a:lnTo>
                  <a:lnTo>
                    <a:pt x="47783" y="278503"/>
                  </a:lnTo>
                  <a:lnTo>
                    <a:pt x="22272" y="245468"/>
                  </a:lnTo>
                  <a:lnTo>
                    <a:pt x="5826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035296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163194" y="0"/>
                  </a:moveTo>
                  <a:lnTo>
                    <a:pt x="119797" y="5826"/>
                  </a:lnTo>
                  <a:lnTo>
                    <a:pt x="80809" y="22267"/>
                  </a:lnTo>
                  <a:lnTo>
                    <a:pt x="47783" y="47767"/>
                  </a:lnTo>
                  <a:lnTo>
                    <a:pt x="22272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5826" y="206472"/>
                  </a:lnTo>
                  <a:lnTo>
                    <a:pt x="22272" y="245468"/>
                  </a:lnTo>
                  <a:lnTo>
                    <a:pt x="47783" y="278503"/>
                  </a:lnTo>
                  <a:lnTo>
                    <a:pt x="80809" y="304022"/>
                  </a:lnTo>
                  <a:lnTo>
                    <a:pt x="119797" y="320472"/>
                  </a:lnTo>
                  <a:lnTo>
                    <a:pt x="163194" y="326301"/>
                  </a:lnTo>
                  <a:lnTo>
                    <a:pt x="206539" y="320472"/>
                  </a:lnTo>
                  <a:lnTo>
                    <a:pt x="245490" y="304022"/>
                  </a:lnTo>
                  <a:lnTo>
                    <a:pt x="278495" y="278503"/>
                  </a:lnTo>
                  <a:lnTo>
                    <a:pt x="303995" y="245468"/>
                  </a:lnTo>
                  <a:lnTo>
                    <a:pt x="320436" y="206472"/>
                  </a:lnTo>
                  <a:lnTo>
                    <a:pt x="326263" y="163068"/>
                  </a:lnTo>
                  <a:lnTo>
                    <a:pt x="320436" y="119723"/>
                  </a:lnTo>
                  <a:lnTo>
                    <a:pt x="303995" y="80772"/>
                  </a:lnTo>
                  <a:lnTo>
                    <a:pt x="278495" y="47767"/>
                  </a:lnTo>
                  <a:lnTo>
                    <a:pt x="245490" y="22267"/>
                  </a:lnTo>
                  <a:lnTo>
                    <a:pt x="206539" y="5826"/>
                  </a:lnTo>
                  <a:lnTo>
                    <a:pt x="16319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035296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0" y="163068"/>
                  </a:moveTo>
                  <a:lnTo>
                    <a:pt x="5826" y="119723"/>
                  </a:lnTo>
                  <a:lnTo>
                    <a:pt x="22272" y="80772"/>
                  </a:lnTo>
                  <a:lnTo>
                    <a:pt x="47783" y="47767"/>
                  </a:lnTo>
                  <a:lnTo>
                    <a:pt x="80809" y="22267"/>
                  </a:lnTo>
                  <a:lnTo>
                    <a:pt x="119797" y="5826"/>
                  </a:lnTo>
                  <a:lnTo>
                    <a:pt x="163194" y="0"/>
                  </a:lnTo>
                  <a:lnTo>
                    <a:pt x="206539" y="5826"/>
                  </a:lnTo>
                  <a:lnTo>
                    <a:pt x="245490" y="22267"/>
                  </a:lnTo>
                  <a:lnTo>
                    <a:pt x="278495" y="47767"/>
                  </a:lnTo>
                  <a:lnTo>
                    <a:pt x="303995" y="80772"/>
                  </a:lnTo>
                  <a:lnTo>
                    <a:pt x="320436" y="119723"/>
                  </a:lnTo>
                  <a:lnTo>
                    <a:pt x="326263" y="163068"/>
                  </a:lnTo>
                  <a:lnTo>
                    <a:pt x="320436" y="206472"/>
                  </a:lnTo>
                  <a:lnTo>
                    <a:pt x="303995" y="245468"/>
                  </a:lnTo>
                  <a:lnTo>
                    <a:pt x="278495" y="278503"/>
                  </a:lnTo>
                  <a:lnTo>
                    <a:pt x="245490" y="304022"/>
                  </a:lnTo>
                  <a:lnTo>
                    <a:pt x="206539" y="320472"/>
                  </a:lnTo>
                  <a:lnTo>
                    <a:pt x="163194" y="326301"/>
                  </a:lnTo>
                  <a:lnTo>
                    <a:pt x="119797" y="320472"/>
                  </a:lnTo>
                  <a:lnTo>
                    <a:pt x="80809" y="304022"/>
                  </a:lnTo>
                  <a:lnTo>
                    <a:pt x="47783" y="278503"/>
                  </a:lnTo>
                  <a:lnTo>
                    <a:pt x="22272" y="245468"/>
                  </a:lnTo>
                  <a:lnTo>
                    <a:pt x="5826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6055995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163194" y="0"/>
                  </a:moveTo>
                  <a:lnTo>
                    <a:pt x="119841" y="5826"/>
                  </a:lnTo>
                  <a:lnTo>
                    <a:pt x="80866" y="22267"/>
                  </a:lnTo>
                  <a:lnTo>
                    <a:pt x="47831" y="47767"/>
                  </a:lnTo>
                  <a:lnTo>
                    <a:pt x="22300" y="80772"/>
                  </a:lnTo>
                  <a:lnTo>
                    <a:pt x="5835" y="119723"/>
                  </a:lnTo>
                  <a:lnTo>
                    <a:pt x="0" y="163068"/>
                  </a:lnTo>
                  <a:lnTo>
                    <a:pt x="5835" y="206472"/>
                  </a:lnTo>
                  <a:lnTo>
                    <a:pt x="22300" y="245468"/>
                  </a:lnTo>
                  <a:lnTo>
                    <a:pt x="47831" y="278503"/>
                  </a:lnTo>
                  <a:lnTo>
                    <a:pt x="80866" y="304022"/>
                  </a:lnTo>
                  <a:lnTo>
                    <a:pt x="119841" y="320472"/>
                  </a:lnTo>
                  <a:lnTo>
                    <a:pt x="163194" y="326301"/>
                  </a:lnTo>
                  <a:lnTo>
                    <a:pt x="206592" y="320472"/>
                  </a:lnTo>
                  <a:lnTo>
                    <a:pt x="245580" y="304022"/>
                  </a:lnTo>
                  <a:lnTo>
                    <a:pt x="278606" y="278503"/>
                  </a:lnTo>
                  <a:lnTo>
                    <a:pt x="304117" y="245468"/>
                  </a:lnTo>
                  <a:lnTo>
                    <a:pt x="320563" y="206472"/>
                  </a:lnTo>
                  <a:lnTo>
                    <a:pt x="326389" y="163068"/>
                  </a:lnTo>
                  <a:lnTo>
                    <a:pt x="320563" y="119723"/>
                  </a:lnTo>
                  <a:lnTo>
                    <a:pt x="304117" y="80772"/>
                  </a:lnTo>
                  <a:lnTo>
                    <a:pt x="278606" y="47767"/>
                  </a:lnTo>
                  <a:lnTo>
                    <a:pt x="245580" y="22267"/>
                  </a:lnTo>
                  <a:lnTo>
                    <a:pt x="206592" y="5826"/>
                  </a:lnTo>
                  <a:lnTo>
                    <a:pt x="16319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6055995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89" h="326389">
                  <a:moveTo>
                    <a:pt x="0" y="163068"/>
                  </a:moveTo>
                  <a:lnTo>
                    <a:pt x="5835" y="119723"/>
                  </a:lnTo>
                  <a:lnTo>
                    <a:pt x="22300" y="80772"/>
                  </a:lnTo>
                  <a:lnTo>
                    <a:pt x="47831" y="47767"/>
                  </a:lnTo>
                  <a:lnTo>
                    <a:pt x="80866" y="22267"/>
                  </a:lnTo>
                  <a:lnTo>
                    <a:pt x="119841" y="5826"/>
                  </a:lnTo>
                  <a:lnTo>
                    <a:pt x="163194" y="0"/>
                  </a:lnTo>
                  <a:lnTo>
                    <a:pt x="206592" y="5826"/>
                  </a:lnTo>
                  <a:lnTo>
                    <a:pt x="245580" y="22267"/>
                  </a:lnTo>
                  <a:lnTo>
                    <a:pt x="278606" y="47767"/>
                  </a:lnTo>
                  <a:lnTo>
                    <a:pt x="304117" y="80772"/>
                  </a:lnTo>
                  <a:lnTo>
                    <a:pt x="320563" y="119723"/>
                  </a:lnTo>
                  <a:lnTo>
                    <a:pt x="326389" y="163068"/>
                  </a:lnTo>
                  <a:lnTo>
                    <a:pt x="320563" y="206472"/>
                  </a:lnTo>
                  <a:lnTo>
                    <a:pt x="304117" y="245468"/>
                  </a:lnTo>
                  <a:lnTo>
                    <a:pt x="278606" y="278503"/>
                  </a:lnTo>
                  <a:lnTo>
                    <a:pt x="245580" y="304022"/>
                  </a:lnTo>
                  <a:lnTo>
                    <a:pt x="206592" y="320472"/>
                  </a:lnTo>
                  <a:lnTo>
                    <a:pt x="163194" y="326301"/>
                  </a:lnTo>
                  <a:lnTo>
                    <a:pt x="119841" y="320472"/>
                  </a:lnTo>
                  <a:lnTo>
                    <a:pt x="80866" y="304022"/>
                  </a:lnTo>
                  <a:lnTo>
                    <a:pt x="47831" y="278503"/>
                  </a:lnTo>
                  <a:lnTo>
                    <a:pt x="22300" y="245468"/>
                  </a:lnTo>
                  <a:lnTo>
                    <a:pt x="5835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7076821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90" h="326389">
                  <a:moveTo>
                    <a:pt x="163195" y="0"/>
                  </a:moveTo>
                  <a:lnTo>
                    <a:pt x="119797" y="5826"/>
                  </a:lnTo>
                  <a:lnTo>
                    <a:pt x="80809" y="22267"/>
                  </a:lnTo>
                  <a:lnTo>
                    <a:pt x="47783" y="47767"/>
                  </a:lnTo>
                  <a:lnTo>
                    <a:pt x="22272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5826" y="206472"/>
                  </a:lnTo>
                  <a:lnTo>
                    <a:pt x="22272" y="245468"/>
                  </a:lnTo>
                  <a:lnTo>
                    <a:pt x="47783" y="278503"/>
                  </a:lnTo>
                  <a:lnTo>
                    <a:pt x="80809" y="304022"/>
                  </a:lnTo>
                  <a:lnTo>
                    <a:pt x="119797" y="320472"/>
                  </a:lnTo>
                  <a:lnTo>
                    <a:pt x="163195" y="326301"/>
                  </a:lnTo>
                  <a:lnTo>
                    <a:pt x="206548" y="320472"/>
                  </a:lnTo>
                  <a:lnTo>
                    <a:pt x="245523" y="304022"/>
                  </a:lnTo>
                  <a:lnTo>
                    <a:pt x="278558" y="278503"/>
                  </a:lnTo>
                  <a:lnTo>
                    <a:pt x="304089" y="245468"/>
                  </a:lnTo>
                  <a:lnTo>
                    <a:pt x="320554" y="206472"/>
                  </a:lnTo>
                  <a:lnTo>
                    <a:pt x="326389" y="163068"/>
                  </a:lnTo>
                  <a:lnTo>
                    <a:pt x="320554" y="119723"/>
                  </a:lnTo>
                  <a:lnTo>
                    <a:pt x="304089" y="80772"/>
                  </a:lnTo>
                  <a:lnTo>
                    <a:pt x="278558" y="47767"/>
                  </a:lnTo>
                  <a:lnTo>
                    <a:pt x="245523" y="22267"/>
                  </a:lnTo>
                  <a:lnTo>
                    <a:pt x="206548" y="5826"/>
                  </a:lnTo>
                  <a:lnTo>
                    <a:pt x="163195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7076821" y="5394578"/>
              <a:ext cx="326390" cy="326390"/>
            </a:xfrm>
            <a:custGeom>
              <a:avLst/>
              <a:gdLst/>
              <a:ahLst/>
              <a:cxnLst/>
              <a:rect l="l" t="t" r="r" b="b"/>
              <a:pathLst>
                <a:path w="326390" h="326389">
                  <a:moveTo>
                    <a:pt x="0" y="163068"/>
                  </a:moveTo>
                  <a:lnTo>
                    <a:pt x="5826" y="119723"/>
                  </a:lnTo>
                  <a:lnTo>
                    <a:pt x="22272" y="80772"/>
                  </a:lnTo>
                  <a:lnTo>
                    <a:pt x="47783" y="47767"/>
                  </a:lnTo>
                  <a:lnTo>
                    <a:pt x="80809" y="22267"/>
                  </a:lnTo>
                  <a:lnTo>
                    <a:pt x="119797" y="5826"/>
                  </a:lnTo>
                  <a:lnTo>
                    <a:pt x="163195" y="0"/>
                  </a:lnTo>
                  <a:lnTo>
                    <a:pt x="206548" y="5826"/>
                  </a:lnTo>
                  <a:lnTo>
                    <a:pt x="245523" y="22267"/>
                  </a:lnTo>
                  <a:lnTo>
                    <a:pt x="278558" y="47767"/>
                  </a:lnTo>
                  <a:lnTo>
                    <a:pt x="304089" y="80772"/>
                  </a:lnTo>
                  <a:lnTo>
                    <a:pt x="320554" y="119723"/>
                  </a:lnTo>
                  <a:lnTo>
                    <a:pt x="326389" y="163068"/>
                  </a:lnTo>
                  <a:lnTo>
                    <a:pt x="320554" y="206472"/>
                  </a:lnTo>
                  <a:lnTo>
                    <a:pt x="304089" y="245468"/>
                  </a:lnTo>
                  <a:lnTo>
                    <a:pt x="278558" y="278503"/>
                  </a:lnTo>
                  <a:lnTo>
                    <a:pt x="245523" y="304022"/>
                  </a:lnTo>
                  <a:lnTo>
                    <a:pt x="206548" y="320472"/>
                  </a:lnTo>
                  <a:lnTo>
                    <a:pt x="163195" y="326301"/>
                  </a:lnTo>
                  <a:lnTo>
                    <a:pt x="119797" y="320472"/>
                  </a:lnTo>
                  <a:lnTo>
                    <a:pt x="80809" y="304022"/>
                  </a:lnTo>
                  <a:lnTo>
                    <a:pt x="47783" y="278503"/>
                  </a:lnTo>
                  <a:lnTo>
                    <a:pt x="22272" y="245468"/>
                  </a:lnTo>
                  <a:lnTo>
                    <a:pt x="5826" y="206472"/>
                  </a:lnTo>
                  <a:lnTo>
                    <a:pt x="0" y="1630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520697" y="5826404"/>
              <a:ext cx="2081530" cy="789305"/>
            </a:xfrm>
            <a:custGeom>
              <a:avLst/>
              <a:gdLst/>
              <a:ahLst/>
              <a:cxnLst/>
              <a:rect l="l" t="t" r="r" b="b"/>
              <a:pathLst>
                <a:path w="2081529" h="789304">
                  <a:moveTo>
                    <a:pt x="1686814" y="0"/>
                  </a:moveTo>
                  <a:lnTo>
                    <a:pt x="1686814" y="197281"/>
                  </a:lnTo>
                  <a:lnTo>
                    <a:pt x="394462" y="197281"/>
                  </a:lnTo>
                  <a:lnTo>
                    <a:pt x="394462" y="0"/>
                  </a:lnTo>
                  <a:lnTo>
                    <a:pt x="0" y="394576"/>
                  </a:lnTo>
                  <a:lnTo>
                    <a:pt x="394462" y="789139"/>
                  </a:lnTo>
                  <a:lnTo>
                    <a:pt x="394462" y="591858"/>
                  </a:lnTo>
                  <a:lnTo>
                    <a:pt x="1686814" y="591858"/>
                  </a:lnTo>
                  <a:lnTo>
                    <a:pt x="1686814" y="789139"/>
                  </a:lnTo>
                  <a:lnTo>
                    <a:pt x="2081402" y="394576"/>
                  </a:lnTo>
                  <a:lnTo>
                    <a:pt x="1686814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520697" y="5826404"/>
              <a:ext cx="2081530" cy="789305"/>
            </a:xfrm>
            <a:custGeom>
              <a:avLst/>
              <a:gdLst/>
              <a:ahLst/>
              <a:cxnLst/>
              <a:rect l="l" t="t" r="r" b="b"/>
              <a:pathLst>
                <a:path w="2081529" h="789304">
                  <a:moveTo>
                    <a:pt x="0" y="394576"/>
                  </a:moveTo>
                  <a:lnTo>
                    <a:pt x="394462" y="0"/>
                  </a:lnTo>
                  <a:lnTo>
                    <a:pt x="394462" y="197281"/>
                  </a:lnTo>
                  <a:lnTo>
                    <a:pt x="1686814" y="197281"/>
                  </a:lnTo>
                  <a:lnTo>
                    <a:pt x="1686814" y="0"/>
                  </a:lnTo>
                  <a:lnTo>
                    <a:pt x="2081402" y="394576"/>
                  </a:lnTo>
                  <a:lnTo>
                    <a:pt x="1686814" y="789139"/>
                  </a:lnTo>
                  <a:lnTo>
                    <a:pt x="1686814" y="591858"/>
                  </a:lnTo>
                  <a:lnTo>
                    <a:pt x="394462" y="591858"/>
                  </a:lnTo>
                  <a:lnTo>
                    <a:pt x="394462" y="789139"/>
                  </a:lnTo>
                  <a:lnTo>
                    <a:pt x="0" y="394576"/>
                  </a:lnTo>
                  <a:close/>
                </a:path>
              </a:pathLst>
            </a:custGeom>
            <a:ln w="12700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3858005" y="5991250"/>
            <a:ext cx="64135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>
                <a:latin typeface="Calibri"/>
                <a:cs typeface="Calibri"/>
              </a:rPr>
              <a:t>2027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20610" y="4661992"/>
            <a:ext cx="64135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>
                <a:latin typeface="Calibri"/>
                <a:cs typeface="Calibri"/>
              </a:rPr>
              <a:t>2030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03298" y="5991859"/>
            <a:ext cx="1116965" cy="438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 indent="4445">
              <a:lnSpc>
                <a:spcPct val="100000"/>
              </a:lnSpc>
              <a:spcBef>
                <a:spcPts val="105"/>
              </a:spcBef>
            </a:pPr>
            <a:r>
              <a:rPr dirty="0" sz="1350">
                <a:latin typeface="Calibri"/>
                <a:cs typeface="Calibri"/>
              </a:rPr>
              <a:t>1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an</a:t>
            </a:r>
            <a:r>
              <a:rPr dirty="0" sz="1350" spc="-25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et</a:t>
            </a:r>
            <a:r>
              <a:rPr dirty="0" sz="1350" spc="-20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demi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 spc="-25">
                <a:latin typeface="Calibri"/>
                <a:cs typeface="Calibri"/>
              </a:rPr>
              <a:t>de </a:t>
            </a:r>
            <a:r>
              <a:rPr dirty="0" sz="1350" spc="-10">
                <a:latin typeface="Calibri"/>
                <a:cs typeface="Calibri"/>
              </a:rPr>
              <a:t>programmation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22498" y="4313046"/>
            <a:ext cx="1886585" cy="8496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350" spc="-10">
                <a:latin typeface="Calibri"/>
                <a:cs typeface="Calibri"/>
              </a:rPr>
              <a:t>2026-</a:t>
            </a:r>
            <a:r>
              <a:rPr dirty="0" sz="1350">
                <a:latin typeface="Calibri"/>
                <a:cs typeface="Calibri"/>
              </a:rPr>
              <a:t>27</a:t>
            </a:r>
            <a:r>
              <a:rPr dirty="0" sz="1350" spc="-35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:</a:t>
            </a:r>
            <a:r>
              <a:rPr dirty="0" sz="1350" spc="-35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Identifier</a:t>
            </a:r>
            <a:r>
              <a:rPr dirty="0" sz="1350" spc="-15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des</a:t>
            </a:r>
            <a:r>
              <a:rPr dirty="0" sz="1350" spc="-25">
                <a:latin typeface="Calibri"/>
                <a:cs typeface="Calibri"/>
              </a:rPr>
              <a:t> QE </a:t>
            </a:r>
            <a:r>
              <a:rPr dirty="0" sz="1350">
                <a:latin typeface="Calibri"/>
                <a:cs typeface="Calibri"/>
              </a:rPr>
              <a:t>et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les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affiner en</a:t>
            </a:r>
            <a:r>
              <a:rPr dirty="0" sz="1350" spc="-35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vue</a:t>
            </a:r>
            <a:r>
              <a:rPr dirty="0" sz="1350" spc="-20">
                <a:latin typeface="Calibri"/>
                <a:cs typeface="Calibri"/>
              </a:rPr>
              <a:t> </a:t>
            </a:r>
            <a:r>
              <a:rPr dirty="0" sz="1350" spc="-25">
                <a:latin typeface="Calibri"/>
                <a:cs typeface="Calibri"/>
              </a:rPr>
              <a:t>de </a:t>
            </a:r>
            <a:r>
              <a:rPr dirty="0" sz="1350">
                <a:latin typeface="Calibri"/>
                <a:cs typeface="Calibri"/>
              </a:rPr>
              <a:t>2030,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 spc="-10">
                <a:latin typeface="Calibri"/>
                <a:cs typeface="Calibri"/>
              </a:rPr>
              <a:t>mettre</a:t>
            </a:r>
            <a:r>
              <a:rPr dirty="0" sz="1350" spc="-40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en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>
                <a:latin typeface="Calibri"/>
                <a:cs typeface="Calibri"/>
              </a:rPr>
              <a:t>place</a:t>
            </a:r>
            <a:r>
              <a:rPr dirty="0" sz="1350" spc="-30">
                <a:latin typeface="Calibri"/>
                <a:cs typeface="Calibri"/>
              </a:rPr>
              <a:t> </a:t>
            </a:r>
            <a:r>
              <a:rPr dirty="0" sz="1350" spc="-25">
                <a:latin typeface="Calibri"/>
                <a:cs typeface="Calibri"/>
              </a:rPr>
              <a:t>des </a:t>
            </a:r>
            <a:r>
              <a:rPr dirty="0" sz="1350" spc="-10">
                <a:latin typeface="Calibri"/>
                <a:cs typeface="Calibri"/>
              </a:rPr>
              <a:t>indicateurs</a:t>
            </a:r>
            <a:endParaRPr sz="13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53872" y="437769"/>
            <a:ext cx="7631430" cy="1068070"/>
          </a:xfrm>
          <a:prstGeom prst="rect"/>
        </p:spPr>
        <p:txBody>
          <a:bodyPr wrap="square" lIns="0" tIns="74295" rIns="0" bIns="0" rtlCol="0" vert="horz">
            <a:spAutoFit/>
          </a:bodyPr>
          <a:lstStyle/>
          <a:p>
            <a:pPr marL="2747010" marR="5080" indent="-2734310">
              <a:lnSpc>
                <a:spcPts val="3890"/>
              </a:lnSpc>
              <a:spcBef>
                <a:spcPts val="585"/>
              </a:spcBef>
            </a:pPr>
            <a:r>
              <a:rPr dirty="0" spc="-25" b="1">
                <a:latin typeface="Calibri"/>
                <a:cs typeface="Calibri"/>
              </a:rPr>
              <a:t>Trois</a:t>
            </a:r>
            <a:r>
              <a:rPr dirty="0" spc="-125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préconisations</a:t>
            </a:r>
            <a:r>
              <a:rPr dirty="0" spc="-120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pour</a:t>
            </a:r>
            <a:r>
              <a:rPr dirty="0" spc="-114" b="1">
                <a:latin typeface="Calibri"/>
                <a:cs typeface="Calibri"/>
              </a:rPr>
              <a:t> </a:t>
            </a:r>
            <a:r>
              <a:rPr dirty="0" b="1">
                <a:latin typeface="Calibri"/>
                <a:cs typeface="Calibri"/>
              </a:rPr>
              <a:t>une</a:t>
            </a:r>
            <a:r>
              <a:rPr dirty="0" spc="-125" b="1">
                <a:latin typeface="Calibri"/>
                <a:cs typeface="Calibri"/>
              </a:rPr>
              <a:t> </a:t>
            </a:r>
            <a:r>
              <a:rPr dirty="0" spc="-10" b="1">
                <a:latin typeface="Calibri"/>
                <a:cs typeface="Calibri"/>
              </a:rPr>
              <a:t>démarche stratégique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51763" y="1460739"/>
            <a:ext cx="7795895" cy="4858385"/>
          </a:xfrm>
          <a:prstGeom prst="rect">
            <a:avLst/>
          </a:prstGeom>
        </p:spPr>
        <p:txBody>
          <a:bodyPr wrap="square" lIns="0" tIns="10287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810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1700" spc="-10" b="1">
                <a:latin typeface="Calibri"/>
                <a:cs typeface="Calibri"/>
              </a:rPr>
              <a:t>Communiquer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1939"/>
              </a:lnSpc>
              <a:spcBef>
                <a:spcPts val="710"/>
              </a:spcBef>
            </a:pPr>
            <a:r>
              <a:rPr dirty="0" sz="1700" spc="-10">
                <a:latin typeface="Calibri"/>
                <a:cs typeface="Calibri"/>
              </a:rPr>
              <a:t>Valoriser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démarche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en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interne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et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en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externe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;</a:t>
            </a:r>
            <a:r>
              <a:rPr dirty="0" sz="1700" spc="-10">
                <a:latin typeface="Calibri"/>
                <a:cs typeface="Calibri"/>
              </a:rPr>
              <a:t> communiquer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sur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l’évaluation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et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ses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1939"/>
              </a:lnSpc>
            </a:pPr>
            <a:r>
              <a:rPr dirty="0" sz="1700">
                <a:latin typeface="Calibri"/>
                <a:cs typeface="Calibri"/>
              </a:rPr>
              <a:t>enseignements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tirés,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pour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faire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bouger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lignes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et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évoluer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pratiques</a:t>
            </a:r>
            <a:endParaRPr sz="17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95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1700" spc="-10" b="1">
                <a:latin typeface="Calibri"/>
                <a:cs typeface="Calibri"/>
              </a:rPr>
              <a:t>Acculturer</a:t>
            </a:r>
            <a:endParaRPr sz="1700">
              <a:latin typeface="Calibri"/>
              <a:cs typeface="Calibri"/>
            </a:endParaRPr>
          </a:p>
          <a:p>
            <a:pPr marL="12700" marR="73025">
              <a:lnSpc>
                <a:spcPct val="90000"/>
              </a:lnSpc>
              <a:spcBef>
                <a:spcPts val="1005"/>
              </a:spcBef>
            </a:pPr>
            <a:r>
              <a:rPr dirty="0" sz="1700" spc="-30">
                <a:latin typeface="Calibri"/>
                <a:cs typeface="Calibri"/>
              </a:rPr>
              <a:t>L’évaluation</a:t>
            </a:r>
            <a:r>
              <a:rPr dirty="0" sz="1700" spc="-7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reste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exercice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anxiogène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notamment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pour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porteurs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projet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dont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ce n’est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pas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cœur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métier.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Elle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est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souvent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perçue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comme</a:t>
            </a:r>
            <a:r>
              <a:rPr dirty="0" sz="1700" spc="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contrôle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ou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audit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et </a:t>
            </a:r>
            <a:r>
              <a:rPr dirty="0" sz="1700">
                <a:latin typeface="Calibri"/>
                <a:cs typeface="Calibri"/>
              </a:rPr>
              <a:t>non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démarche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d’apprentissage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et</a:t>
            </a:r>
            <a:r>
              <a:rPr dirty="0" sz="1700" spc="-5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d’amélioration.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fragilité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des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acteurs</a:t>
            </a:r>
            <a:r>
              <a:rPr dirty="0" sz="1700" spc="-25">
                <a:latin typeface="Calibri"/>
                <a:cs typeface="Calibri"/>
              </a:rPr>
              <a:t> de</a:t>
            </a:r>
            <a:endParaRPr sz="1700">
              <a:latin typeface="Calibri"/>
              <a:cs typeface="Calibri"/>
            </a:endParaRPr>
          </a:p>
          <a:p>
            <a:pPr marL="12700" marR="235585">
              <a:lnSpc>
                <a:spcPts val="1839"/>
              </a:lnSpc>
              <a:spcBef>
                <a:spcPts val="25"/>
              </a:spcBef>
            </a:pPr>
            <a:r>
              <a:rPr dirty="0" sz="1700" spc="-10">
                <a:latin typeface="Calibri"/>
                <a:cs typeface="Calibri"/>
              </a:rPr>
              <a:t>proximité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renforce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cette</a:t>
            </a:r>
            <a:r>
              <a:rPr dirty="0" sz="1700" spc="-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perception.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Mieux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appréhender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l’évaluation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(sens,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modalités, </a:t>
            </a:r>
            <a:r>
              <a:rPr dirty="0" sz="1700">
                <a:latin typeface="Calibri"/>
                <a:cs typeface="Calibri"/>
              </a:rPr>
              <a:t>méthodes,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calendrier…)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permet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lever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des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freins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à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l’engagement</a:t>
            </a:r>
            <a:endParaRPr sz="17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1700" b="1">
                <a:latin typeface="Calibri"/>
                <a:cs typeface="Calibri"/>
              </a:rPr>
              <a:t>Intégrer</a:t>
            </a:r>
            <a:r>
              <a:rPr dirty="0" sz="1700" spc="-50" b="1">
                <a:latin typeface="Calibri"/>
                <a:cs typeface="Calibri"/>
              </a:rPr>
              <a:t> </a:t>
            </a:r>
            <a:r>
              <a:rPr dirty="0" sz="1700" b="1">
                <a:latin typeface="Calibri"/>
                <a:cs typeface="Calibri"/>
              </a:rPr>
              <a:t>au</a:t>
            </a:r>
            <a:r>
              <a:rPr dirty="0" sz="1700" spc="-20" b="1">
                <a:latin typeface="Calibri"/>
                <a:cs typeface="Calibri"/>
              </a:rPr>
              <a:t> </a:t>
            </a:r>
            <a:r>
              <a:rPr dirty="0" sz="1700" spc="-10" b="1">
                <a:latin typeface="Calibri"/>
                <a:cs typeface="Calibri"/>
              </a:rPr>
              <a:t>pilotage.</a:t>
            </a:r>
            <a:endParaRPr sz="1700">
              <a:latin typeface="Calibri"/>
              <a:cs typeface="Calibri"/>
            </a:endParaRPr>
          </a:p>
          <a:p>
            <a:pPr marL="12700" marR="5080">
              <a:lnSpc>
                <a:spcPts val="1839"/>
              </a:lnSpc>
              <a:spcBef>
                <a:spcPts val="1025"/>
              </a:spcBef>
            </a:pPr>
            <a:r>
              <a:rPr dirty="0" sz="1700">
                <a:latin typeface="Calibri"/>
                <a:cs typeface="Calibri"/>
              </a:rPr>
              <a:t>La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démarche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 spc="-20">
                <a:latin typeface="Calibri"/>
                <a:cs typeface="Calibri"/>
              </a:rPr>
              <a:t>d’évaluation </a:t>
            </a:r>
            <a:r>
              <a:rPr dirty="0" sz="1700">
                <a:latin typeface="Calibri"/>
                <a:cs typeface="Calibri"/>
              </a:rPr>
              <a:t>doit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trouver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sa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place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dans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différents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espaces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pilotage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du </a:t>
            </a:r>
            <a:r>
              <a:rPr dirty="0" sz="1700">
                <a:latin typeface="Calibri"/>
                <a:cs typeface="Calibri"/>
              </a:rPr>
              <a:t>projet.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suivi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des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indicateurs,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enseignements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réalisés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se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doivent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d’être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présentés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25">
                <a:latin typeface="Calibri"/>
                <a:cs typeface="Calibri"/>
              </a:rPr>
              <a:t>et </a:t>
            </a:r>
            <a:r>
              <a:rPr dirty="0" sz="1700">
                <a:latin typeface="Calibri"/>
                <a:cs typeface="Calibri"/>
              </a:rPr>
              <a:t>discutés,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que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ce</a:t>
            </a:r>
            <a:r>
              <a:rPr dirty="0" sz="1700" spc="-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soit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dans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comités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pilotage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(échelle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intercommunale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et/ou communale),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comités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techniques,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groupes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travail,</a:t>
            </a:r>
            <a:r>
              <a:rPr dirty="0" sz="1700" spc="-5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les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temps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présentation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1795"/>
              </a:lnSpc>
            </a:pPr>
            <a:r>
              <a:rPr dirty="0" sz="1700">
                <a:latin typeface="Calibri"/>
                <a:cs typeface="Calibri"/>
              </a:rPr>
              <a:t>des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appels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à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projets…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1939"/>
              </a:lnSpc>
              <a:spcBef>
                <a:spcPts val="805"/>
              </a:spcBef>
            </a:pPr>
            <a:r>
              <a:rPr dirty="0" sz="1700" spc="-10">
                <a:latin typeface="Calibri"/>
                <a:cs typeface="Calibri"/>
              </a:rPr>
              <a:t>Partager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l’évolution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du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territoire</a:t>
            </a:r>
            <a:r>
              <a:rPr dirty="0" sz="1700" spc="-5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et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des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résultats</a:t>
            </a:r>
            <a:r>
              <a:rPr dirty="0" sz="1700" spc="-6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est</a:t>
            </a:r>
            <a:r>
              <a:rPr dirty="0" sz="1700" spc="-2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nécessaire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pour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que</a:t>
            </a:r>
            <a:r>
              <a:rPr dirty="0" sz="1700" spc="-45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l’évaluation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1939"/>
              </a:lnSpc>
            </a:pPr>
            <a:r>
              <a:rPr dirty="0" sz="1700">
                <a:latin typeface="Calibri"/>
                <a:cs typeface="Calibri"/>
              </a:rPr>
              <a:t>devienne</a:t>
            </a:r>
            <a:r>
              <a:rPr dirty="0" sz="1700" spc="-3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un</a:t>
            </a:r>
            <a:r>
              <a:rPr dirty="0" sz="1700" spc="-6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élément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clé</a:t>
            </a:r>
            <a:r>
              <a:rPr dirty="0" sz="1700" spc="-1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du</a:t>
            </a:r>
            <a:r>
              <a:rPr dirty="0" sz="1700" spc="-40">
                <a:latin typeface="Calibri"/>
                <a:cs typeface="Calibri"/>
              </a:rPr>
              <a:t> </a:t>
            </a:r>
            <a:r>
              <a:rPr dirty="0" sz="1700" spc="-10">
                <a:latin typeface="Calibri"/>
                <a:cs typeface="Calibri"/>
              </a:rPr>
              <a:t>pilotage</a:t>
            </a:r>
            <a:endParaRPr sz="1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8FD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Murielle MAFFESSOLI</dc:creator>
  <dc:title>Meurthe-et-Moselle / 30.11.2020</dc:title>
  <dcterms:created xsi:type="dcterms:W3CDTF">2026-03-17T08:36:53Z</dcterms:created>
  <dcterms:modified xsi:type="dcterms:W3CDTF">2026-03-17T08:36:53Z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2026-01-22T00:00:00Z</vt:filetime>
  </property>
  <property fmtid="{D5CDD505-2E9C-101B-9397-08002B2CF9AE}" pid="3" name="Creator">
    <vt:lpwstr>Microsoft® PowerPoint® pour Microsoft 365</vt:lpwstr>
  </property>
  <property fmtid="{D5CDD505-2E9C-101B-9397-08002B2CF9AE}" pid="4" name="LastSaved">
    <vt:filetime>2026-03-17T00:00:00Z</vt:filetime>
  </property>
  <property fmtid="{D5CDD505-2E9C-101B-9397-08002B2CF9AE}" pid="5" name="Producer">
    <vt:lpwstr>Microsoft® PowerPoint® pour Microsoft 365</vt:lpwstr>
  </property>
</Properties>
</file>