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307" r:id="rId6"/>
    <p:sldId id="1125" r:id="rId7"/>
    <p:sldId id="1135" r:id="rId8"/>
    <p:sldId id="1134" r:id="rId9"/>
    <p:sldId id="296" r:id="rId10"/>
    <p:sldId id="283" r:id="rId11"/>
    <p:sldId id="276" r:id="rId12"/>
    <p:sldId id="1137" r:id="rId13"/>
    <p:sldId id="1136" r:id="rId14"/>
    <p:sldId id="295" r:id="rId15"/>
    <p:sldId id="1126" r:id="rId16"/>
    <p:sldId id="1127" r:id="rId17"/>
    <p:sldId id="1128" r:id="rId18"/>
    <p:sldId id="1129" r:id="rId19"/>
    <p:sldId id="1130" r:id="rId20"/>
    <p:sldId id="1131" r:id="rId21"/>
    <p:sldId id="1132" r:id="rId22"/>
    <p:sldId id="1133" r:id="rId23"/>
    <p:sldId id="294" r:id="rId24"/>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pos="1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OBERLIN" initials="CO" lastIdx="3" clrIdx="0">
    <p:extLst>
      <p:ext uri="{19B8F6BF-5375-455C-9EA6-DF929625EA0E}">
        <p15:presenceInfo xmlns:p15="http://schemas.microsoft.com/office/powerpoint/2012/main" userId="Caroline OBERLIN" providerId="None"/>
      </p:ext>
    </p:extLst>
  </p:cmAuthor>
  <p:cmAuthor id="2" name="Murielle MAFFESSOLI" initials="MM" lastIdx="2" clrIdx="1">
    <p:extLst>
      <p:ext uri="{19B8F6BF-5375-455C-9EA6-DF929625EA0E}">
        <p15:presenceInfo xmlns:p15="http://schemas.microsoft.com/office/powerpoint/2012/main" userId="Murielle MAFFESSOLI" providerId="None"/>
      </p:ext>
    </p:extLst>
  </p:cmAuthor>
  <p:cmAuthor id="3" name="Emile ARNOULET" initials="EA" lastIdx="1" clrIdx="2">
    <p:extLst>
      <p:ext uri="{19B8F6BF-5375-455C-9EA6-DF929625EA0E}">
        <p15:presenceInfo xmlns:p15="http://schemas.microsoft.com/office/powerpoint/2012/main" userId="Emile ARNOULET" providerId="None"/>
      </p:ext>
    </p:extLst>
  </p:cmAuthor>
  <p:cmAuthor id="4" name="Damien Rihoux" initials="DR" lastIdx="33" clrIdx="3">
    <p:extLst>
      <p:ext uri="{19B8F6BF-5375-455C-9EA6-DF929625EA0E}">
        <p15:presenceInfo xmlns:p15="http://schemas.microsoft.com/office/powerpoint/2012/main" userId="S::d.rihoux@mairie-saverne.fr::fa792d26-892f-47fd-a3f3-2e4808725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6E7A9-3B77-4198-AE57-F1A3E454698C}" v="1" dt="2024-01-09T15:14:17.98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1377" autoAdjust="0"/>
  </p:normalViewPr>
  <p:slideViewPr>
    <p:cSldViewPr snapToGrid="0">
      <p:cViewPr varScale="1">
        <p:scale>
          <a:sx n="53" d="100"/>
          <a:sy n="53" d="100"/>
        </p:scale>
        <p:origin x="1914" y="72"/>
      </p:cViewPr>
      <p:guideLst>
        <p:guide orient="horz" pos="142"/>
        <p:guide pos="1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ielle MAFFESSOLI" userId="1b034939-a2c5-4c11-90bc-58deea21d6d9" providerId="ADAL" clId="{6436E7A9-3B77-4198-AE57-F1A3E454698C}"/>
    <pc:docChg chg="custSel delSld modSld">
      <pc:chgData name="Murielle MAFFESSOLI" userId="1b034939-a2c5-4c11-90bc-58deea21d6d9" providerId="ADAL" clId="{6436E7A9-3B77-4198-AE57-F1A3E454698C}" dt="2024-01-09T15:14:18.067" v="9" actId="27636"/>
      <pc:docMkLst>
        <pc:docMk/>
      </pc:docMkLst>
      <pc:sldChg chg="modSp mod">
        <pc:chgData name="Murielle MAFFESSOLI" userId="1b034939-a2c5-4c11-90bc-58deea21d6d9" providerId="ADAL" clId="{6436E7A9-3B77-4198-AE57-F1A3E454698C}" dt="2024-01-09T15:14:18.050" v="5" actId="27636"/>
        <pc:sldMkLst>
          <pc:docMk/>
          <pc:sldMk cId="3251938522" sldId="276"/>
        </pc:sldMkLst>
        <pc:spChg chg="mod">
          <ac:chgData name="Murielle MAFFESSOLI" userId="1b034939-a2c5-4c11-90bc-58deea21d6d9" providerId="ADAL" clId="{6436E7A9-3B77-4198-AE57-F1A3E454698C}" dt="2024-01-09T15:14:18.050" v="5" actId="27636"/>
          <ac:spMkLst>
            <pc:docMk/>
            <pc:sldMk cId="3251938522" sldId="276"/>
            <ac:spMk id="2" creationId="{00000000-0000-0000-0000-000000000000}"/>
          </ac:spMkLst>
        </pc:spChg>
      </pc:sldChg>
      <pc:sldChg chg="modSp mod">
        <pc:chgData name="Murielle MAFFESSOLI" userId="1b034939-a2c5-4c11-90bc-58deea21d6d9" providerId="ADAL" clId="{6436E7A9-3B77-4198-AE57-F1A3E454698C}" dt="2024-01-09T15:14:18.067" v="9" actId="27636"/>
        <pc:sldMkLst>
          <pc:docMk/>
          <pc:sldMk cId="3712058269" sldId="288"/>
        </pc:sldMkLst>
        <pc:spChg chg="mod">
          <ac:chgData name="Murielle MAFFESSOLI" userId="1b034939-a2c5-4c11-90bc-58deea21d6d9" providerId="ADAL" clId="{6436E7A9-3B77-4198-AE57-F1A3E454698C}" dt="2024-01-09T15:14:18.067" v="8" actId="27636"/>
          <ac:spMkLst>
            <pc:docMk/>
            <pc:sldMk cId="3712058269" sldId="288"/>
            <ac:spMk id="2" creationId="{00000000-0000-0000-0000-000000000000}"/>
          </ac:spMkLst>
        </pc:spChg>
        <pc:spChg chg="mod">
          <ac:chgData name="Murielle MAFFESSOLI" userId="1b034939-a2c5-4c11-90bc-58deea21d6d9" providerId="ADAL" clId="{6436E7A9-3B77-4198-AE57-F1A3E454698C}" dt="2024-01-09T15:14:18.067" v="9" actId="27636"/>
          <ac:spMkLst>
            <pc:docMk/>
            <pc:sldMk cId="3712058269" sldId="288"/>
            <ac:spMk id="4" creationId="{00000000-0000-0000-0000-000000000000}"/>
          </ac:spMkLst>
        </pc:spChg>
      </pc:sldChg>
      <pc:sldChg chg="modSp mod">
        <pc:chgData name="Murielle MAFFESSOLI" userId="1b034939-a2c5-4c11-90bc-58deea21d6d9" providerId="ADAL" clId="{6436E7A9-3B77-4198-AE57-F1A3E454698C}" dt="2024-01-09T15:14:18.067" v="7" actId="27636"/>
        <pc:sldMkLst>
          <pc:docMk/>
          <pc:sldMk cId="1827712636" sldId="291"/>
        </pc:sldMkLst>
        <pc:spChg chg="mod">
          <ac:chgData name="Murielle MAFFESSOLI" userId="1b034939-a2c5-4c11-90bc-58deea21d6d9" providerId="ADAL" clId="{6436E7A9-3B77-4198-AE57-F1A3E454698C}" dt="2024-01-09T15:14:18.067" v="7" actId="27636"/>
          <ac:spMkLst>
            <pc:docMk/>
            <pc:sldMk cId="1827712636" sldId="291"/>
            <ac:spMk id="10" creationId="{00000000-0000-0000-0000-000000000000}"/>
          </ac:spMkLst>
        </pc:spChg>
      </pc:sldChg>
      <pc:sldChg chg="modSp mod">
        <pc:chgData name="Murielle MAFFESSOLI" userId="1b034939-a2c5-4c11-90bc-58deea21d6d9" providerId="ADAL" clId="{6436E7A9-3B77-4198-AE57-F1A3E454698C}" dt="2024-01-09T15:14:18.050" v="6" actId="27636"/>
        <pc:sldMkLst>
          <pc:docMk/>
          <pc:sldMk cId="1960509579" sldId="292"/>
        </pc:sldMkLst>
        <pc:spChg chg="mod">
          <ac:chgData name="Murielle MAFFESSOLI" userId="1b034939-a2c5-4c11-90bc-58deea21d6d9" providerId="ADAL" clId="{6436E7A9-3B77-4198-AE57-F1A3E454698C}" dt="2024-01-09T15:14:18.050" v="6" actId="27636"/>
          <ac:spMkLst>
            <pc:docMk/>
            <pc:sldMk cId="1960509579" sldId="292"/>
            <ac:spMk id="10" creationId="{00000000-0000-0000-0000-000000000000}"/>
          </ac:spMkLst>
        </pc:spChg>
      </pc:sldChg>
      <pc:sldChg chg="modSp mod">
        <pc:chgData name="Murielle MAFFESSOLI" userId="1b034939-a2c5-4c11-90bc-58deea21d6d9" providerId="ADAL" clId="{6436E7A9-3B77-4198-AE57-F1A3E454698C}" dt="2024-01-09T15:13:07.346" v="1" actId="20577"/>
        <pc:sldMkLst>
          <pc:docMk/>
          <pc:sldMk cId="3229019860" sldId="307"/>
        </pc:sldMkLst>
        <pc:spChg chg="mod">
          <ac:chgData name="Murielle MAFFESSOLI" userId="1b034939-a2c5-4c11-90bc-58deea21d6d9" providerId="ADAL" clId="{6436E7A9-3B77-4198-AE57-F1A3E454698C}" dt="2024-01-09T15:13:07.346" v="1" actId="20577"/>
          <ac:spMkLst>
            <pc:docMk/>
            <pc:sldMk cId="3229019860" sldId="307"/>
            <ac:spMk id="3" creationId="{4CA377AD-8945-7AB5-A7A4-E5EE1C6E0F45}"/>
          </ac:spMkLst>
        </pc:spChg>
      </pc:sldChg>
      <pc:sldChg chg="del">
        <pc:chgData name="Murielle MAFFESSOLI" userId="1b034939-a2c5-4c11-90bc-58deea21d6d9" providerId="ADAL" clId="{6436E7A9-3B77-4198-AE57-F1A3E454698C}" dt="2024-01-09T15:13:36.274" v="4" actId="2696"/>
        <pc:sldMkLst>
          <pc:docMk/>
          <pc:sldMk cId="480319211" sldId="757"/>
        </pc:sldMkLst>
      </pc:sldChg>
      <pc:sldChg chg="del">
        <pc:chgData name="Murielle MAFFESSOLI" userId="1b034939-a2c5-4c11-90bc-58deea21d6d9" providerId="ADAL" clId="{6436E7A9-3B77-4198-AE57-F1A3E454698C}" dt="2024-01-09T15:13:36.274" v="4" actId="2696"/>
        <pc:sldMkLst>
          <pc:docMk/>
          <pc:sldMk cId="594318820" sldId="1122"/>
        </pc:sldMkLst>
      </pc:sldChg>
      <pc:sldChg chg="del">
        <pc:chgData name="Murielle MAFFESSOLI" userId="1b034939-a2c5-4c11-90bc-58deea21d6d9" providerId="ADAL" clId="{6436E7A9-3B77-4198-AE57-F1A3E454698C}" dt="2024-01-09T15:13:36.274" v="4" actId="2696"/>
        <pc:sldMkLst>
          <pc:docMk/>
          <pc:sldMk cId="3688194967" sldId="1123"/>
        </pc:sldMkLst>
      </pc:sldChg>
      <pc:sldChg chg="del">
        <pc:chgData name="Murielle MAFFESSOLI" userId="1b034939-a2c5-4c11-90bc-58deea21d6d9" providerId="ADAL" clId="{6436E7A9-3B77-4198-AE57-F1A3E454698C}" dt="2024-01-09T15:13:36.274" v="4" actId="2696"/>
        <pc:sldMkLst>
          <pc:docMk/>
          <pc:sldMk cId="3497451717" sldId="1124"/>
        </pc:sldMkLst>
      </pc:sldChg>
      <pc:sldChg chg="modSp mod">
        <pc:chgData name="Murielle MAFFESSOLI" userId="1b034939-a2c5-4c11-90bc-58deea21d6d9" providerId="ADAL" clId="{6436E7A9-3B77-4198-AE57-F1A3E454698C}" dt="2024-01-09T15:13:16.501" v="3" actId="20577"/>
        <pc:sldMkLst>
          <pc:docMk/>
          <pc:sldMk cId="2493940089" sldId="1125"/>
        </pc:sldMkLst>
        <pc:spChg chg="mod">
          <ac:chgData name="Murielle MAFFESSOLI" userId="1b034939-a2c5-4c11-90bc-58deea21d6d9" providerId="ADAL" clId="{6436E7A9-3B77-4198-AE57-F1A3E454698C}" dt="2024-01-09T15:13:16.501" v="3" actId="20577"/>
          <ac:spMkLst>
            <pc:docMk/>
            <pc:sldMk cId="2493940089" sldId="1125"/>
            <ac:spMk id="3" creationId="{4CA377AD-8945-7AB5-A7A4-E5EE1C6E0F45}"/>
          </ac:spMkLst>
        </pc:spChg>
      </pc:sldChg>
      <pc:sldChg chg="del">
        <pc:chgData name="Murielle MAFFESSOLI" userId="1b034939-a2c5-4c11-90bc-58deea21d6d9" providerId="ADAL" clId="{6436E7A9-3B77-4198-AE57-F1A3E454698C}" dt="2024-01-09T15:13:36.274" v="4" actId="2696"/>
        <pc:sldMkLst>
          <pc:docMk/>
          <pc:sldMk cId="954094347" sldId="1126"/>
        </pc:sldMkLst>
      </pc:sldChg>
      <pc:sldChg chg="del">
        <pc:chgData name="Murielle MAFFESSOLI" userId="1b034939-a2c5-4c11-90bc-58deea21d6d9" providerId="ADAL" clId="{6436E7A9-3B77-4198-AE57-F1A3E454698C}" dt="2024-01-09T15:13:36.274" v="4" actId="2696"/>
        <pc:sldMkLst>
          <pc:docMk/>
          <pc:sldMk cId="3050768711" sldId="1134"/>
        </pc:sldMkLst>
      </pc:sldChg>
      <pc:sldChg chg="del">
        <pc:chgData name="Murielle MAFFESSOLI" userId="1b034939-a2c5-4c11-90bc-58deea21d6d9" providerId="ADAL" clId="{6436E7A9-3B77-4198-AE57-F1A3E454698C}" dt="2024-01-09T15:13:36.274" v="4" actId="2696"/>
        <pc:sldMkLst>
          <pc:docMk/>
          <pc:sldMk cId="404305592" sldId="1135"/>
        </pc:sldMkLst>
      </pc:sldChg>
      <pc:sldChg chg="del">
        <pc:chgData name="Murielle MAFFESSOLI" userId="1b034939-a2c5-4c11-90bc-58deea21d6d9" providerId="ADAL" clId="{6436E7A9-3B77-4198-AE57-F1A3E454698C}" dt="2024-01-09T15:13:36.274" v="4" actId="2696"/>
        <pc:sldMkLst>
          <pc:docMk/>
          <pc:sldMk cId="1183854273" sldId="1136"/>
        </pc:sldMkLst>
      </pc:sldChg>
      <pc:sldChg chg="del">
        <pc:chgData name="Murielle MAFFESSOLI" userId="1b034939-a2c5-4c11-90bc-58deea21d6d9" providerId="ADAL" clId="{6436E7A9-3B77-4198-AE57-F1A3E454698C}" dt="2024-01-09T15:13:36.274" v="4" actId="2696"/>
        <pc:sldMkLst>
          <pc:docMk/>
          <pc:sldMk cId="3942538115" sldId="1137"/>
        </pc:sldMkLst>
      </pc:sldChg>
      <pc:sldChg chg="del">
        <pc:chgData name="Murielle MAFFESSOLI" userId="1b034939-a2c5-4c11-90bc-58deea21d6d9" providerId="ADAL" clId="{6436E7A9-3B77-4198-AE57-F1A3E454698C}" dt="2024-01-09T15:13:36.274" v="4" actId="2696"/>
        <pc:sldMkLst>
          <pc:docMk/>
          <pc:sldMk cId="1461279186" sldId="1138"/>
        </pc:sldMkLst>
      </pc:sldChg>
      <pc:sldChg chg="del">
        <pc:chgData name="Murielle MAFFESSOLI" userId="1b034939-a2c5-4c11-90bc-58deea21d6d9" providerId="ADAL" clId="{6436E7A9-3B77-4198-AE57-F1A3E454698C}" dt="2024-01-09T15:13:36.274" v="4" actId="2696"/>
        <pc:sldMkLst>
          <pc:docMk/>
          <pc:sldMk cId="2064564404" sldId="1139"/>
        </pc:sldMkLst>
      </pc:sldChg>
      <pc:sldChg chg="del">
        <pc:chgData name="Murielle MAFFESSOLI" userId="1b034939-a2c5-4c11-90bc-58deea21d6d9" providerId="ADAL" clId="{6436E7A9-3B77-4198-AE57-F1A3E454698C}" dt="2024-01-09T15:13:36.274" v="4" actId="2696"/>
        <pc:sldMkLst>
          <pc:docMk/>
          <pc:sldMk cId="3820296514" sldId="1140"/>
        </pc:sldMkLst>
      </pc:sldChg>
      <pc:sldChg chg="del">
        <pc:chgData name="Murielle MAFFESSOLI" userId="1b034939-a2c5-4c11-90bc-58deea21d6d9" providerId="ADAL" clId="{6436E7A9-3B77-4198-AE57-F1A3E454698C}" dt="2024-01-09T15:13:36.274" v="4" actId="2696"/>
        <pc:sldMkLst>
          <pc:docMk/>
          <pc:sldMk cId="3867358472" sldId="1141"/>
        </pc:sldMkLst>
      </pc:sldChg>
      <pc:sldMasterChg chg="delSldLayout">
        <pc:chgData name="Murielle MAFFESSOLI" userId="1b034939-a2c5-4c11-90bc-58deea21d6d9" providerId="ADAL" clId="{6436E7A9-3B77-4198-AE57-F1A3E454698C}" dt="2024-01-09T15:13:36.274" v="4" actId="2696"/>
        <pc:sldMasterMkLst>
          <pc:docMk/>
          <pc:sldMasterMk cId="3750291909" sldId="2147483660"/>
        </pc:sldMasterMkLst>
        <pc:sldLayoutChg chg="del">
          <pc:chgData name="Murielle MAFFESSOLI" userId="1b034939-a2c5-4c11-90bc-58deea21d6d9" providerId="ADAL" clId="{6436E7A9-3B77-4198-AE57-F1A3E454698C}" dt="2024-01-09T15:13:36.274" v="4" actId="2696"/>
          <pc:sldLayoutMkLst>
            <pc:docMk/>
            <pc:sldMasterMk cId="3750291909" sldId="2147483660"/>
            <pc:sldLayoutMk cId="3927127708" sldId="214748367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F6E18-8311-4F69-8F50-71569998C4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9A75F60C-1431-4490-9E8D-EC740104802D}">
      <dgm:prSet phldrT="[Texte]"/>
      <dgm:spPr/>
      <dgm:t>
        <a:bodyPr/>
        <a:lstStyle/>
        <a:p>
          <a:r>
            <a:rPr lang="fr-FR" dirty="0"/>
            <a:t>Un taux de pauvreté moyen de </a:t>
          </a:r>
          <a:r>
            <a:rPr lang="fr-FR" b="1" dirty="0"/>
            <a:t>43,5%</a:t>
          </a:r>
          <a:r>
            <a:rPr lang="fr-FR" dirty="0"/>
            <a:t> contre </a:t>
          </a:r>
          <a:r>
            <a:rPr lang="fr-FR" b="1" dirty="0"/>
            <a:t>14,6% </a:t>
          </a:r>
          <a:r>
            <a:rPr lang="fr-FR" dirty="0"/>
            <a:t>pour la France </a:t>
          </a:r>
        </a:p>
        <a:p>
          <a:r>
            <a:rPr lang="fr-FR" b="1" dirty="0"/>
            <a:t>8%</a:t>
          </a:r>
          <a:r>
            <a:rPr lang="fr-FR" dirty="0"/>
            <a:t> de la population vit en quartiers prioritaires</a:t>
          </a:r>
        </a:p>
      </dgm:t>
    </dgm:pt>
    <dgm:pt modelId="{E25C3A6B-7AB1-41D6-B383-35D1D0736BFD}" type="parTrans" cxnId="{3B177670-E764-4FD0-8286-D3F470F78EB7}">
      <dgm:prSet/>
      <dgm:spPr/>
      <dgm:t>
        <a:bodyPr/>
        <a:lstStyle/>
        <a:p>
          <a:endParaRPr lang="fr-FR"/>
        </a:p>
      </dgm:t>
    </dgm:pt>
    <dgm:pt modelId="{BBD62BD9-83E4-4DCB-8AE2-782FFE65A72F}" type="sibTrans" cxnId="{3B177670-E764-4FD0-8286-D3F470F78EB7}">
      <dgm:prSet/>
      <dgm:spPr/>
      <dgm:t>
        <a:bodyPr/>
        <a:lstStyle/>
        <a:p>
          <a:endParaRPr lang="fr-FR"/>
        </a:p>
      </dgm:t>
    </dgm:pt>
    <dgm:pt modelId="{FDA3DC5B-D6DE-4A68-9ABC-ECCFA6BC3834}">
      <dgm:prSet phldrT="[Texte]"/>
      <dgm:spPr/>
      <dgm:t>
        <a:bodyPr/>
        <a:lstStyle/>
        <a:p>
          <a:r>
            <a:rPr lang="fr-FR" dirty="0"/>
            <a:t>Une empreinte carbone des </a:t>
          </a:r>
          <a:r>
            <a:rPr lang="fr-FR" b="1" dirty="0"/>
            <a:t>10%</a:t>
          </a:r>
          <a:r>
            <a:rPr lang="fr-FR" dirty="0"/>
            <a:t> les plus pauvres entre 3 et 4 fois inférieure à la moyenne nationale, pour des conséquences plus fortes du dérèglement climatique</a:t>
          </a:r>
        </a:p>
      </dgm:t>
    </dgm:pt>
    <dgm:pt modelId="{3B2AAED2-89B3-4B72-8A5A-FF013B8DCD5F}" type="parTrans" cxnId="{2926D9C7-60FA-4795-B4F1-CBC17C2BCC3D}">
      <dgm:prSet/>
      <dgm:spPr/>
      <dgm:t>
        <a:bodyPr/>
        <a:lstStyle/>
        <a:p>
          <a:endParaRPr lang="fr-FR"/>
        </a:p>
      </dgm:t>
    </dgm:pt>
    <dgm:pt modelId="{185B86A2-BB9F-49AD-BE3E-E723E7B5FF03}" type="sibTrans" cxnId="{2926D9C7-60FA-4795-B4F1-CBC17C2BCC3D}">
      <dgm:prSet/>
      <dgm:spPr/>
      <dgm:t>
        <a:bodyPr/>
        <a:lstStyle/>
        <a:p>
          <a:endParaRPr lang="fr-FR"/>
        </a:p>
      </dgm:t>
    </dgm:pt>
    <dgm:pt modelId="{0A66970B-BF4F-4451-A154-5532E0954C10}">
      <dgm:prSet phldrT="[Texte]"/>
      <dgm:spPr/>
      <dgm:t>
        <a:bodyPr/>
        <a:lstStyle/>
        <a:p>
          <a:r>
            <a:rPr lang="fr-FR" dirty="0"/>
            <a:t>Dans le parc social, environ </a:t>
          </a:r>
          <a:r>
            <a:rPr lang="fr-FR" b="1" dirty="0"/>
            <a:t>35%</a:t>
          </a:r>
          <a:r>
            <a:rPr lang="fr-FR" dirty="0"/>
            <a:t> des ménages en situation de précarité énergétique</a:t>
          </a:r>
        </a:p>
      </dgm:t>
    </dgm:pt>
    <dgm:pt modelId="{FB4F51E2-CFB7-4170-8B7D-7B46C0BAC9E0}" type="parTrans" cxnId="{BF590995-E084-45D1-93DC-3ECB1C110749}">
      <dgm:prSet/>
      <dgm:spPr/>
      <dgm:t>
        <a:bodyPr/>
        <a:lstStyle/>
        <a:p>
          <a:endParaRPr lang="fr-FR"/>
        </a:p>
      </dgm:t>
    </dgm:pt>
    <dgm:pt modelId="{0A18BFD4-FD4C-4794-8840-D87BFF2AD026}" type="sibTrans" cxnId="{BF590995-E084-45D1-93DC-3ECB1C110749}">
      <dgm:prSet/>
      <dgm:spPr/>
      <dgm:t>
        <a:bodyPr/>
        <a:lstStyle/>
        <a:p>
          <a:endParaRPr lang="fr-FR"/>
        </a:p>
      </dgm:t>
    </dgm:pt>
    <dgm:pt modelId="{15161AF5-1C3E-46E4-9799-52717F8E3CD4}">
      <dgm:prSet phldrT="[Texte]"/>
      <dgm:spPr/>
      <dgm:t>
        <a:bodyPr/>
        <a:lstStyle/>
        <a:p>
          <a:r>
            <a:rPr lang="fr-FR" b="1" dirty="0"/>
            <a:t>72 % </a:t>
          </a:r>
          <a:r>
            <a:rPr lang="fr-FR" dirty="0"/>
            <a:t>des habitants-es des</a:t>
          </a:r>
        </a:p>
        <a:p>
          <a:r>
            <a:rPr lang="fr-FR" dirty="0"/>
            <a:t>quartiers prioritaires disent redouter</a:t>
          </a:r>
        </a:p>
        <a:p>
          <a:r>
            <a:rPr lang="fr-FR" dirty="0"/>
            <a:t>l’impact de la hausse des prix de</a:t>
          </a:r>
        </a:p>
        <a:p>
          <a:r>
            <a:rPr lang="fr-FR" dirty="0"/>
            <a:t>l’énergie sur leur capacité à se chauffer</a:t>
          </a:r>
        </a:p>
      </dgm:t>
    </dgm:pt>
    <dgm:pt modelId="{B9121831-4F81-4FB4-A48D-6186276F53A2}" type="parTrans" cxnId="{4FCC5BAF-43ED-4731-B43C-8E72CCC72871}">
      <dgm:prSet/>
      <dgm:spPr/>
      <dgm:t>
        <a:bodyPr/>
        <a:lstStyle/>
        <a:p>
          <a:endParaRPr lang="fr-FR"/>
        </a:p>
      </dgm:t>
    </dgm:pt>
    <dgm:pt modelId="{D806BA55-9050-4DB0-A80F-C72D792E7A44}" type="sibTrans" cxnId="{4FCC5BAF-43ED-4731-B43C-8E72CCC72871}">
      <dgm:prSet/>
      <dgm:spPr/>
      <dgm:t>
        <a:bodyPr/>
        <a:lstStyle/>
        <a:p>
          <a:endParaRPr lang="fr-FR"/>
        </a:p>
      </dgm:t>
    </dgm:pt>
    <dgm:pt modelId="{F88FEFC6-75A6-4C63-BBF4-AF106CC3AC22}">
      <dgm:prSet phldrT="[Texte]"/>
      <dgm:spPr/>
      <dgm:t>
        <a:bodyPr/>
        <a:lstStyle/>
        <a:p>
          <a:r>
            <a:rPr lang="fr-FR" b="1" dirty="0"/>
            <a:t>8</a:t>
          </a:r>
          <a:r>
            <a:rPr lang="fr-FR" dirty="0"/>
            <a:t> habitants-es sur </a:t>
          </a:r>
          <a:r>
            <a:rPr lang="fr-FR" b="1" dirty="0"/>
            <a:t>10</a:t>
          </a:r>
        </a:p>
        <a:p>
          <a:r>
            <a:rPr lang="fr-FR" dirty="0"/>
            <a:t>considèrent la végétalisation</a:t>
          </a:r>
        </a:p>
        <a:p>
          <a:r>
            <a:rPr lang="fr-FR" dirty="0"/>
            <a:t>comme une priorité dans les</a:t>
          </a:r>
        </a:p>
        <a:p>
          <a:r>
            <a:rPr lang="fr-FR" dirty="0"/>
            <a:t>quartiers de la politique de la ville</a:t>
          </a:r>
        </a:p>
      </dgm:t>
    </dgm:pt>
    <dgm:pt modelId="{28BED595-B09C-4499-9C91-2C5663AC2F3C}" type="parTrans" cxnId="{AE10CD3C-F93B-467A-BEB8-4FE481F4548E}">
      <dgm:prSet/>
      <dgm:spPr/>
      <dgm:t>
        <a:bodyPr/>
        <a:lstStyle/>
        <a:p>
          <a:endParaRPr lang="fr-FR"/>
        </a:p>
      </dgm:t>
    </dgm:pt>
    <dgm:pt modelId="{81449623-B2F2-4CDC-9330-6BEAEA0BC9B0}" type="sibTrans" cxnId="{AE10CD3C-F93B-467A-BEB8-4FE481F4548E}">
      <dgm:prSet/>
      <dgm:spPr/>
      <dgm:t>
        <a:bodyPr/>
        <a:lstStyle/>
        <a:p>
          <a:endParaRPr lang="fr-FR"/>
        </a:p>
      </dgm:t>
    </dgm:pt>
    <dgm:pt modelId="{862DAAF1-1CD0-4D10-BD51-B4AAA0577062}">
      <dgm:prSet phldrT="[Texte]"/>
      <dgm:spPr/>
      <dgm:t>
        <a:bodyPr/>
        <a:lstStyle/>
        <a:p>
          <a:r>
            <a:rPr lang="fr-FR" b="1" dirty="0"/>
            <a:t>70%</a:t>
          </a:r>
          <a:r>
            <a:rPr lang="fr-FR" dirty="0"/>
            <a:t> des habitants-es en quartiers prioritaires ont été confrontés à une température trop haute dans leur logement pendant l’été</a:t>
          </a:r>
        </a:p>
      </dgm:t>
    </dgm:pt>
    <dgm:pt modelId="{B35138F8-C9E8-48AE-817A-7AB000809DC4}" type="parTrans" cxnId="{B2255451-86F2-4F29-8176-1C91F739B5D0}">
      <dgm:prSet/>
      <dgm:spPr/>
      <dgm:t>
        <a:bodyPr/>
        <a:lstStyle/>
        <a:p>
          <a:endParaRPr lang="fr-FR"/>
        </a:p>
      </dgm:t>
    </dgm:pt>
    <dgm:pt modelId="{22D6C1BD-A144-4284-A7A0-047EFED0BF2C}" type="sibTrans" cxnId="{B2255451-86F2-4F29-8176-1C91F739B5D0}">
      <dgm:prSet/>
      <dgm:spPr/>
      <dgm:t>
        <a:bodyPr/>
        <a:lstStyle/>
        <a:p>
          <a:endParaRPr lang="fr-FR"/>
        </a:p>
      </dgm:t>
    </dgm:pt>
    <dgm:pt modelId="{E592B5BD-9F44-4CD0-A04A-2831FE77229E}">
      <dgm:prSet phldrT="[Texte]"/>
      <dgm:spPr/>
      <dgm:t>
        <a:bodyPr/>
        <a:lstStyle/>
        <a:p>
          <a:r>
            <a:rPr lang="fr-FR" b="1" dirty="0"/>
            <a:t>62% </a:t>
          </a:r>
          <a:r>
            <a:rPr lang="fr-FR" dirty="0"/>
            <a:t>à des températures trop froides pendant l’hiver</a:t>
          </a:r>
        </a:p>
      </dgm:t>
    </dgm:pt>
    <dgm:pt modelId="{2CE05D3F-E67A-4EEE-9C73-40CFADC7B37C}" type="parTrans" cxnId="{8D35FC4C-D3E9-46AC-9F8E-31A6D4132A5A}">
      <dgm:prSet/>
      <dgm:spPr/>
      <dgm:t>
        <a:bodyPr/>
        <a:lstStyle/>
        <a:p>
          <a:endParaRPr lang="fr-FR"/>
        </a:p>
      </dgm:t>
    </dgm:pt>
    <dgm:pt modelId="{A80CB792-6C88-4BAE-96EA-84AFEDF9D708}" type="sibTrans" cxnId="{8D35FC4C-D3E9-46AC-9F8E-31A6D4132A5A}">
      <dgm:prSet/>
      <dgm:spPr/>
      <dgm:t>
        <a:bodyPr/>
        <a:lstStyle/>
        <a:p>
          <a:endParaRPr lang="fr-FR"/>
        </a:p>
      </dgm:t>
    </dgm:pt>
    <dgm:pt modelId="{9C96CA8B-DD0C-4269-AAB4-BDCAE15BAC65}">
      <dgm:prSet phldrT="[Texte]"/>
      <dgm:spPr/>
      <dgm:t>
        <a:bodyPr/>
        <a:lstStyle/>
        <a:p>
          <a:r>
            <a:rPr lang="fr-FR" b="1" dirty="0"/>
            <a:t>57% </a:t>
          </a:r>
          <a:r>
            <a:rPr lang="fr-FR" dirty="0"/>
            <a:t>à des nuisances sonores dues à une mauvaise isolation acoustique</a:t>
          </a:r>
        </a:p>
      </dgm:t>
    </dgm:pt>
    <dgm:pt modelId="{B19FD486-8C90-4D6F-A62C-952B6DA58EDF}" type="parTrans" cxnId="{B57A011F-506F-4CDA-B44A-65C05E36299F}">
      <dgm:prSet/>
      <dgm:spPr/>
      <dgm:t>
        <a:bodyPr/>
        <a:lstStyle/>
        <a:p>
          <a:endParaRPr lang="fr-FR"/>
        </a:p>
      </dgm:t>
    </dgm:pt>
    <dgm:pt modelId="{8D007B61-E74A-4A29-B561-B623E7DEB8DA}" type="sibTrans" cxnId="{B57A011F-506F-4CDA-B44A-65C05E36299F}">
      <dgm:prSet/>
      <dgm:spPr/>
      <dgm:t>
        <a:bodyPr/>
        <a:lstStyle/>
        <a:p>
          <a:endParaRPr lang="fr-FR"/>
        </a:p>
      </dgm:t>
    </dgm:pt>
    <dgm:pt modelId="{F7244498-A18E-4116-9EE8-6B9630E24279}" type="pres">
      <dgm:prSet presAssocID="{C4CF6E18-8311-4F69-8F50-71569998C4B1}" presName="diagram" presStyleCnt="0">
        <dgm:presLayoutVars>
          <dgm:dir/>
          <dgm:resizeHandles val="exact"/>
        </dgm:presLayoutVars>
      </dgm:prSet>
      <dgm:spPr/>
      <dgm:t>
        <a:bodyPr/>
        <a:lstStyle/>
        <a:p>
          <a:endParaRPr lang="fr-FR"/>
        </a:p>
      </dgm:t>
    </dgm:pt>
    <dgm:pt modelId="{90E76140-7896-4C1A-B61C-388408BABC9E}" type="pres">
      <dgm:prSet presAssocID="{9A75F60C-1431-4490-9E8D-EC740104802D}" presName="node" presStyleLbl="node1" presStyleIdx="0" presStyleCnt="8">
        <dgm:presLayoutVars>
          <dgm:bulletEnabled val="1"/>
        </dgm:presLayoutVars>
      </dgm:prSet>
      <dgm:spPr/>
      <dgm:t>
        <a:bodyPr/>
        <a:lstStyle/>
        <a:p>
          <a:endParaRPr lang="fr-FR"/>
        </a:p>
      </dgm:t>
    </dgm:pt>
    <dgm:pt modelId="{0B392C69-B406-4FBC-BCA5-E8ED0C6234E3}" type="pres">
      <dgm:prSet presAssocID="{BBD62BD9-83E4-4DCB-8AE2-782FFE65A72F}" presName="sibTrans" presStyleCnt="0"/>
      <dgm:spPr/>
    </dgm:pt>
    <dgm:pt modelId="{8CF2404A-F6CA-4FF9-9069-B591C0AEC4E5}" type="pres">
      <dgm:prSet presAssocID="{FDA3DC5B-D6DE-4A68-9ABC-ECCFA6BC3834}" presName="node" presStyleLbl="node1" presStyleIdx="1" presStyleCnt="8">
        <dgm:presLayoutVars>
          <dgm:bulletEnabled val="1"/>
        </dgm:presLayoutVars>
      </dgm:prSet>
      <dgm:spPr/>
      <dgm:t>
        <a:bodyPr/>
        <a:lstStyle/>
        <a:p>
          <a:endParaRPr lang="fr-FR"/>
        </a:p>
      </dgm:t>
    </dgm:pt>
    <dgm:pt modelId="{310FA6B5-613E-4EB0-91C4-77EE68707796}" type="pres">
      <dgm:prSet presAssocID="{185B86A2-BB9F-49AD-BE3E-E723E7B5FF03}" presName="sibTrans" presStyleCnt="0"/>
      <dgm:spPr/>
    </dgm:pt>
    <dgm:pt modelId="{34895C69-2446-41B7-9460-C4C207128DB1}" type="pres">
      <dgm:prSet presAssocID="{0A66970B-BF4F-4451-A154-5532E0954C10}" presName="node" presStyleLbl="node1" presStyleIdx="2" presStyleCnt="8">
        <dgm:presLayoutVars>
          <dgm:bulletEnabled val="1"/>
        </dgm:presLayoutVars>
      </dgm:prSet>
      <dgm:spPr/>
      <dgm:t>
        <a:bodyPr/>
        <a:lstStyle/>
        <a:p>
          <a:endParaRPr lang="fr-FR"/>
        </a:p>
      </dgm:t>
    </dgm:pt>
    <dgm:pt modelId="{BDEAA408-42FE-47A8-A0FE-240546F71600}" type="pres">
      <dgm:prSet presAssocID="{0A18BFD4-FD4C-4794-8840-D87BFF2AD026}" presName="sibTrans" presStyleCnt="0"/>
      <dgm:spPr/>
    </dgm:pt>
    <dgm:pt modelId="{3E96DAD6-BDAF-43E8-9D17-046D1347E350}" type="pres">
      <dgm:prSet presAssocID="{15161AF5-1C3E-46E4-9799-52717F8E3CD4}" presName="node" presStyleLbl="node1" presStyleIdx="3" presStyleCnt="8">
        <dgm:presLayoutVars>
          <dgm:bulletEnabled val="1"/>
        </dgm:presLayoutVars>
      </dgm:prSet>
      <dgm:spPr/>
      <dgm:t>
        <a:bodyPr/>
        <a:lstStyle/>
        <a:p>
          <a:endParaRPr lang="fr-FR"/>
        </a:p>
      </dgm:t>
    </dgm:pt>
    <dgm:pt modelId="{7D9E7442-05B7-4F68-9043-1950CD7DC2FB}" type="pres">
      <dgm:prSet presAssocID="{D806BA55-9050-4DB0-A80F-C72D792E7A44}" presName="sibTrans" presStyleCnt="0"/>
      <dgm:spPr/>
    </dgm:pt>
    <dgm:pt modelId="{EADB3DD2-DF23-41EF-901D-3D2AD276F54E}" type="pres">
      <dgm:prSet presAssocID="{862DAAF1-1CD0-4D10-BD51-B4AAA0577062}" presName="node" presStyleLbl="node1" presStyleIdx="4" presStyleCnt="8">
        <dgm:presLayoutVars>
          <dgm:bulletEnabled val="1"/>
        </dgm:presLayoutVars>
      </dgm:prSet>
      <dgm:spPr/>
      <dgm:t>
        <a:bodyPr/>
        <a:lstStyle/>
        <a:p>
          <a:endParaRPr lang="fr-FR"/>
        </a:p>
      </dgm:t>
    </dgm:pt>
    <dgm:pt modelId="{E023D67C-268F-4CCF-9F11-774B9A1FA75E}" type="pres">
      <dgm:prSet presAssocID="{22D6C1BD-A144-4284-A7A0-047EFED0BF2C}" presName="sibTrans" presStyleCnt="0"/>
      <dgm:spPr/>
    </dgm:pt>
    <dgm:pt modelId="{A6F80A9F-C70C-44F6-9F32-897CC3B4EA80}" type="pres">
      <dgm:prSet presAssocID="{E592B5BD-9F44-4CD0-A04A-2831FE77229E}" presName="node" presStyleLbl="node1" presStyleIdx="5" presStyleCnt="8">
        <dgm:presLayoutVars>
          <dgm:bulletEnabled val="1"/>
        </dgm:presLayoutVars>
      </dgm:prSet>
      <dgm:spPr/>
      <dgm:t>
        <a:bodyPr/>
        <a:lstStyle/>
        <a:p>
          <a:endParaRPr lang="fr-FR"/>
        </a:p>
      </dgm:t>
    </dgm:pt>
    <dgm:pt modelId="{8A894DB1-89CA-4E9B-827C-3F65A297C674}" type="pres">
      <dgm:prSet presAssocID="{A80CB792-6C88-4BAE-96EA-84AFEDF9D708}" presName="sibTrans" presStyleCnt="0"/>
      <dgm:spPr/>
    </dgm:pt>
    <dgm:pt modelId="{F8738192-3564-4004-B375-1F793C37BE25}" type="pres">
      <dgm:prSet presAssocID="{9C96CA8B-DD0C-4269-AAB4-BDCAE15BAC65}" presName="node" presStyleLbl="node1" presStyleIdx="6" presStyleCnt="8">
        <dgm:presLayoutVars>
          <dgm:bulletEnabled val="1"/>
        </dgm:presLayoutVars>
      </dgm:prSet>
      <dgm:spPr/>
      <dgm:t>
        <a:bodyPr/>
        <a:lstStyle/>
        <a:p>
          <a:endParaRPr lang="fr-FR"/>
        </a:p>
      </dgm:t>
    </dgm:pt>
    <dgm:pt modelId="{91180DD3-9EEB-4A81-9FA1-5B8E8C54715F}" type="pres">
      <dgm:prSet presAssocID="{8D007B61-E74A-4A29-B561-B623E7DEB8DA}" presName="sibTrans" presStyleCnt="0"/>
      <dgm:spPr/>
    </dgm:pt>
    <dgm:pt modelId="{C7FA5F94-FE07-4BB5-A1A6-894EA3C98FB4}" type="pres">
      <dgm:prSet presAssocID="{F88FEFC6-75A6-4C63-BBF4-AF106CC3AC22}" presName="node" presStyleLbl="node1" presStyleIdx="7" presStyleCnt="8">
        <dgm:presLayoutVars>
          <dgm:bulletEnabled val="1"/>
        </dgm:presLayoutVars>
      </dgm:prSet>
      <dgm:spPr/>
      <dgm:t>
        <a:bodyPr/>
        <a:lstStyle/>
        <a:p>
          <a:endParaRPr lang="fr-FR"/>
        </a:p>
      </dgm:t>
    </dgm:pt>
  </dgm:ptLst>
  <dgm:cxnLst>
    <dgm:cxn modelId="{1104D3F6-401E-4393-9C2E-92B5EA6EDA33}" type="presOf" srcId="{0A66970B-BF4F-4451-A154-5532E0954C10}" destId="{34895C69-2446-41B7-9460-C4C207128DB1}" srcOrd="0" destOrd="0" presId="urn:microsoft.com/office/officeart/2005/8/layout/default"/>
    <dgm:cxn modelId="{4FCC5BAF-43ED-4731-B43C-8E72CCC72871}" srcId="{C4CF6E18-8311-4F69-8F50-71569998C4B1}" destId="{15161AF5-1C3E-46E4-9799-52717F8E3CD4}" srcOrd="3" destOrd="0" parTransId="{B9121831-4F81-4FB4-A48D-6186276F53A2}" sibTransId="{D806BA55-9050-4DB0-A80F-C72D792E7A44}"/>
    <dgm:cxn modelId="{92565F1F-1F6D-445B-8DBA-EBF7FD681D80}" type="presOf" srcId="{C4CF6E18-8311-4F69-8F50-71569998C4B1}" destId="{F7244498-A18E-4116-9EE8-6B9630E24279}" srcOrd="0" destOrd="0" presId="urn:microsoft.com/office/officeart/2005/8/layout/default"/>
    <dgm:cxn modelId="{6F7C74A2-BDF6-422E-87EE-F6EC1FC3B8CA}" type="presOf" srcId="{15161AF5-1C3E-46E4-9799-52717F8E3CD4}" destId="{3E96DAD6-BDAF-43E8-9D17-046D1347E350}" srcOrd="0" destOrd="0" presId="urn:microsoft.com/office/officeart/2005/8/layout/default"/>
    <dgm:cxn modelId="{3B177670-E764-4FD0-8286-D3F470F78EB7}" srcId="{C4CF6E18-8311-4F69-8F50-71569998C4B1}" destId="{9A75F60C-1431-4490-9E8D-EC740104802D}" srcOrd="0" destOrd="0" parTransId="{E25C3A6B-7AB1-41D6-B383-35D1D0736BFD}" sibTransId="{BBD62BD9-83E4-4DCB-8AE2-782FFE65A72F}"/>
    <dgm:cxn modelId="{B2255451-86F2-4F29-8176-1C91F739B5D0}" srcId="{C4CF6E18-8311-4F69-8F50-71569998C4B1}" destId="{862DAAF1-1CD0-4D10-BD51-B4AAA0577062}" srcOrd="4" destOrd="0" parTransId="{B35138F8-C9E8-48AE-817A-7AB000809DC4}" sibTransId="{22D6C1BD-A144-4284-A7A0-047EFED0BF2C}"/>
    <dgm:cxn modelId="{B57A011F-506F-4CDA-B44A-65C05E36299F}" srcId="{C4CF6E18-8311-4F69-8F50-71569998C4B1}" destId="{9C96CA8B-DD0C-4269-AAB4-BDCAE15BAC65}" srcOrd="6" destOrd="0" parTransId="{B19FD486-8C90-4D6F-A62C-952B6DA58EDF}" sibTransId="{8D007B61-E74A-4A29-B561-B623E7DEB8DA}"/>
    <dgm:cxn modelId="{34ACA5CD-7D12-4AE8-AF07-BDCCCD22539D}" type="presOf" srcId="{E592B5BD-9F44-4CD0-A04A-2831FE77229E}" destId="{A6F80A9F-C70C-44F6-9F32-897CC3B4EA80}" srcOrd="0" destOrd="0" presId="urn:microsoft.com/office/officeart/2005/8/layout/default"/>
    <dgm:cxn modelId="{2926D9C7-60FA-4795-B4F1-CBC17C2BCC3D}" srcId="{C4CF6E18-8311-4F69-8F50-71569998C4B1}" destId="{FDA3DC5B-D6DE-4A68-9ABC-ECCFA6BC3834}" srcOrd="1" destOrd="0" parTransId="{3B2AAED2-89B3-4B72-8A5A-FF013B8DCD5F}" sibTransId="{185B86A2-BB9F-49AD-BE3E-E723E7B5FF03}"/>
    <dgm:cxn modelId="{A575023C-710A-43E5-8956-42556CF2B7B4}" type="presOf" srcId="{862DAAF1-1CD0-4D10-BD51-B4AAA0577062}" destId="{EADB3DD2-DF23-41EF-901D-3D2AD276F54E}" srcOrd="0" destOrd="0" presId="urn:microsoft.com/office/officeart/2005/8/layout/default"/>
    <dgm:cxn modelId="{8F87444D-351C-4D96-9048-6C5B46A92CCF}" type="presOf" srcId="{FDA3DC5B-D6DE-4A68-9ABC-ECCFA6BC3834}" destId="{8CF2404A-F6CA-4FF9-9069-B591C0AEC4E5}" srcOrd="0" destOrd="0" presId="urn:microsoft.com/office/officeart/2005/8/layout/default"/>
    <dgm:cxn modelId="{B9FCEAEC-401B-4364-8066-C6FB94AD17B7}" type="presOf" srcId="{F88FEFC6-75A6-4C63-BBF4-AF106CC3AC22}" destId="{C7FA5F94-FE07-4BB5-A1A6-894EA3C98FB4}" srcOrd="0" destOrd="0" presId="urn:microsoft.com/office/officeart/2005/8/layout/default"/>
    <dgm:cxn modelId="{EB463B72-EB3F-47B5-B6B0-35B7CFFDDC8B}" type="presOf" srcId="{9C96CA8B-DD0C-4269-AAB4-BDCAE15BAC65}" destId="{F8738192-3564-4004-B375-1F793C37BE25}" srcOrd="0" destOrd="0" presId="urn:microsoft.com/office/officeart/2005/8/layout/default"/>
    <dgm:cxn modelId="{8D35FC4C-D3E9-46AC-9F8E-31A6D4132A5A}" srcId="{C4CF6E18-8311-4F69-8F50-71569998C4B1}" destId="{E592B5BD-9F44-4CD0-A04A-2831FE77229E}" srcOrd="5" destOrd="0" parTransId="{2CE05D3F-E67A-4EEE-9C73-40CFADC7B37C}" sibTransId="{A80CB792-6C88-4BAE-96EA-84AFEDF9D708}"/>
    <dgm:cxn modelId="{BF590995-E084-45D1-93DC-3ECB1C110749}" srcId="{C4CF6E18-8311-4F69-8F50-71569998C4B1}" destId="{0A66970B-BF4F-4451-A154-5532E0954C10}" srcOrd="2" destOrd="0" parTransId="{FB4F51E2-CFB7-4170-8B7D-7B46C0BAC9E0}" sibTransId="{0A18BFD4-FD4C-4794-8840-D87BFF2AD026}"/>
    <dgm:cxn modelId="{6A0DE27B-F5A1-4CC6-A367-C4D3C5DD5343}" type="presOf" srcId="{9A75F60C-1431-4490-9E8D-EC740104802D}" destId="{90E76140-7896-4C1A-B61C-388408BABC9E}" srcOrd="0" destOrd="0" presId="urn:microsoft.com/office/officeart/2005/8/layout/default"/>
    <dgm:cxn modelId="{AE10CD3C-F93B-467A-BEB8-4FE481F4548E}" srcId="{C4CF6E18-8311-4F69-8F50-71569998C4B1}" destId="{F88FEFC6-75A6-4C63-BBF4-AF106CC3AC22}" srcOrd="7" destOrd="0" parTransId="{28BED595-B09C-4499-9C91-2C5663AC2F3C}" sibTransId="{81449623-B2F2-4CDC-9330-6BEAEA0BC9B0}"/>
    <dgm:cxn modelId="{7965A04E-FE6F-4DED-BB51-90632349D3F2}" type="presParOf" srcId="{F7244498-A18E-4116-9EE8-6B9630E24279}" destId="{90E76140-7896-4C1A-B61C-388408BABC9E}" srcOrd="0" destOrd="0" presId="urn:microsoft.com/office/officeart/2005/8/layout/default"/>
    <dgm:cxn modelId="{39146421-DDAC-44E0-9709-43F10A1CCECC}" type="presParOf" srcId="{F7244498-A18E-4116-9EE8-6B9630E24279}" destId="{0B392C69-B406-4FBC-BCA5-E8ED0C6234E3}" srcOrd="1" destOrd="0" presId="urn:microsoft.com/office/officeart/2005/8/layout/default"/>
    <dgm:cxn modelId="{37BE19C6-21BE-469A-97EA-2C0A0DF4164D}" type="presParOf" srcId="{F7244498-A18E-4116-9EE8-6B9630E24279}" destId="{8CF2404A-F6CA-4FF9-9069-B591C0AEC4E5}" srcOrd="2" destOrd="0" presId="urn:microsoft.com/office/officeart/2005/8/layout/default"/>
    <dgm:cxn modelId="{544F0BC9-5420-471C-A2DB-085D1E42327B}" type="presParOf" srcId="{F7244498-A18E-4116-9EE8-6B9630E24279}" destId="{310FA6B5-613E-4EB0-91C4-77EE68707796}" srcOrd="3" destOrd="0" presId="urn:microsoft.com/office/officeart/2005/8/layout/default"/>
    <dgm:cxn modelId="{5B4C28F8-F2AB-4EB6-9E61-C50169523DCC}" type="presParOf" srcId="{F7244498-A18E-4116-9EE8-6B9630E24279}" destId="{34895C69-2446-41B7-9460-C4C207128DB1}" srcOrd="4" destOrd="0" presId="urn:microsoft.com/office/officeart/2005/8/layout/default"/>
    <dgm:cxn modelId="{23F03278-263F-4ACE-B2E5-19FA95C48A81}" type="presParOf" srcId="{F7244498-A18E-4116-9EE8-6B9630E24279}" destId="{BDEAA408-42FE-47A8-A0FE-240546F71600}" srcOrd="5" destOrd="0" presId="urn:microsoft.com/office/officeart/2005/8/layout/default"/>
    <dgm:cxn modelId="{0B227FBA-C88F-40E7-91C4-0BC2F9B8CDFA}" type="presParOf" srcId="{F7244498-A18E-4116-9EE8-6B9630E24279}" destId="{3E96DAD6-BDAF-43E8-9D17-046D1347E350}" srcOrd="6" destOrd="0" presId="urn:microsoft.com/office/officeart/2005/8/layout/default"/>
    <dgm:cxn modelId="{C5DFD63F-8D0F-4D5F-B9CE-D614671E7F5B}" type="presParOf" srcId="{F7244498-A18E-4116-9EE8-6B9630E24279}" destId="{7D9E7442-05B7-4F68-9043-1950CD7DC2FB}" srcOrd="7" destOrd="0" presId="urn:microsoft.com/office/officeart/2005/8/layout/default"/>
    <dgm:cxn modelId="{0414F081-A6E1-49F8-923C-85278C5D1711}" type="presParOf" srcId="{F7244498-A18E-4116-9EE8-6B9630E24279}" destId="{EADB3DD2-DF23-41EF-901D-3D2AD276F54E}" srcOrd="8" destOrd="0" presId="urn:microsoft.com/office/officeart/2005/8/layout/default"/>
    <dgm:cxn modelId="{D8279FD0-E91D-40C8-B1CE-9694CE8C0D81}" type="presParOf" srcId="{F7244498-A18E-4116-9EE8-6B9630E24279}" destId="{E023D67C-268F-4CCF-9F11-774B9A1FA75E}" srcOrd="9" destOrd="0" presId="urn:microsoft.com/office/officeart/2005/8/layout/default"/>
    <dgm:cxn modelId="{4DBE2EDE-A597-4DF1-B22E-C9B2CC44C0C9}" type="presParOf" srcId="{F7244498-A18E-4116-9EE8-6B9630E24279}" destId="{A6F80A9F-C70C-44F6-9F32-897CC3B4EA80}" srcOrd="10" destOrd="0" presId="urn:microsoft.com/office/officeart/2005/8/layout/default"/>
    <dgm:cxn modelId="{15474FA2-07E3-4990-BC81-474738C5734E}" type="presParOf" srcId="{F7244498-A18E-4116-9EE8-6B9630E24279}" destId="{8A894DB1-89CA-4E9B-827C-3F65A297C674}" srcOrd="11" destOrd="0" presId="urn:microsoft.com/office/officeart/2005/8/layout/default"/>
    <dgm:cxn modelId="{56AC539F-F232-4D0F-AA45-073A6B27E73E}" type="presParOf" srcId="{F7244498-A18E-4116-9EE8-6B9630E24279}" destId="{F8738192-3564-4004-B375-1F793C37BE25}" srcOrd="12" destOrd="0" presId="urn:microsoft.com/office/officeart/2005/8/layout/default"/>
    <dgm:cxn modelId="{4B09C183-A210-4EDB-A817-F9EE86115C97}" type="presParOf" srcId="{F7244498-A18E-4116-9EE8-6B9630E24279}" destId="{91180DD3-9EEB-4A81-9FA1-5B8E8C54715F}" srcOrd="13" destOrd="0" presId="urn:microsoft.com/office/officeart/2005/8/layout/default"/>
    <dgm:cxn modelId="{CCC5C538-5603-45A5-BC6E-B3F351BF1C81}" type="presParOf" srcId="{F7244498-A18E-4116-9EE8-6B9630E24279}" destId="{C7FA5F94-FE07-4BB5-A1A6-894EA3C98FB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76140-7896-4C1A-B61C-388408BABC9E}">
      <dsp:nvSpPr>
        <dsp:cNvPr id="0" name=""/>
        <dsp:cNvSpPr/>
      </dsp:nvSpPr>
      <dsp:spPr>
        <a:xfrm>
          <a:off x="995079" y="1565"/>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Un taux de pauvreté moyen de </a:t>
          </a:r>
          <a:r>
            <a:rPr lang="fr-FR" sz="1000" b="1" kern="1200" dirty="0"/>
            <a:t>43,5%</a:t>
          </a:r>
          <a:r>
            <a:rPr lang="fr-FR" sz="1000" kern="1200" dirty="0"/>
            <a:t> contre </a:t>
          </a:r>
          <a:r>
            <a:rPr lang="fr-FR" sz="1000" b="1" kern="1200" dirty="0"/>
            <a:t>14,6% </a:t>
          </a:r>
          <a:r>
            <a:rPr lang="fr-FR" sz="1000" kern="1200" dirty="0"/>
            <a:t>pour la France </a:t>
          </a:r>
        </a:p>
        <a:p>
          <a:pPr lvl="0" algn="ctr" defTabSz="444500">
            <a:lnSpc>
              <a:spcPct val="90000"/>
            </a:lnSpc>
            <a:spcBef>
              <a:spcPct val="0"/>
            </a:spcBef>
            <a:spcAft>
              <a:spcPct val="35000"/>
            </a:spcAft>
          </a:pPr>
          <a:r>
            <a:rPr lang="fr-FR" sz="1000" b="1" kern="1200" dirty="0"/>
            <a:t>8%</a:t>
          </a:r>
          <a:r>
            <a:rPr lang="fr-FR" sz="1000" kern="1200" dirty="0"/>
            <a:t> de la population vit en quartiers prioritaires</a:t>
          </a:r>
        </a:p>
      </dsp:txBody>
      <dsp:txXfrm>
        <a:off x="995079" y="1565"/>
        <a:ext cx="1842668" cy="1105601"/>
      </dsp:txXfrm>
    </dsp:sp>
    <dsp:sp modelId="{8CF2404A-F6CA-4FF9-9069-B591C0AEC4E5}">
      <dsp:nvSpPr>
        <dsp:cNvPr id="0" name=""/>
        <dsp:cNvSpPr/>
      </dsp:nvSpPr>
      <dsp:spPr>
        <a:xfrm>
          <a:off x="3022015" y="1565"/>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Une empreinte carbone des </a:t>
          </a:r>
          <a:r>
            <a:rPr lang="fr-FR" sz="1000" b="1" kern="1200" dirty="0"/>
            <a:t>10%</a:t>
          </a:r>
          <a:r>
            <a:rPr lang="fr-FR" sz="1000" kern="1200" dirty="0"/>
            <a:t> les plus pauvres entre 3 et 4 fois inférieure à la moyenne nationale, pour des conséquences plus fortes du dérèglement climatique</a:t>
          </a:r>
        </a:p>
      </dsp:txBody>
      <dsp:txXfrm>
        <a:off x="3022015" y="1565"/>
        <a:ext cx="1842668" cy="1105601"/>
      </dsp:txXfrm>
    </dsp:sp>
    <dsp:sp modelId="{34895C69-2446-41B7-9460-C4C207128DB1}">
      <dsp:nvSpPr>
        <dsp:cNvPr id="0" name=""/>
        <dsp:cNvSpPr/>
      </dsp:nvSpPr>
      <dsp:spPr>
        <a:xfrm>
          <a:off x="5048951" y="1565"/>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Dans le parc social, environ </a:t>
          </a:r>
          <a:r>
            <a:rPr lang="fr-FR" sz="1000" b="1" kern="1200" dirty="0"/>
            <a:t>35%</a:t>
          </a:r>
          <a:r>
            <a:rPr lang="fr-FR" sz="1000" kern="1200" dirty="0"/>
            <a:t> des ménages en situation de précarité énergétique</a:t>
          </a:r>
        </a:p>
      </dsp:txBody>
      <dsp:txXfrm>
        <a:off x="5048951" y="1565"/>
        <a:ext cx="1842668" cy="1105601"/>
      </dsp:txXfrm>
    </dsp:sp>
    <dsp:sp modelId="{3E96DAD6-BDAF-43E8-9D17-046D1347E350}">
      <dsp:nvSpPr>
        <dsp:cNvPr id="0" name=""/>
        <dsp:cNvSpPr/>
      </dsp:nvSpPr>
      <dsp:spPr>
        <a:xfrm>
          <a:off x="995079" y="1291433"/>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72 % </a:t>
          </a:r>
          <a:r>
            <a:rPr lang="fr-FR" sz="1000" kern="1200" dirty="0"/>
            <a:t>des habitants-es des</a:t>
          </a:r>
        </a:p>
        <a:p>
          <a:pPr lvl="0" algn="ctr" defTabSz="444500">
            <a:lnSpc>
              <a:spcPct val="90000"/>
            </a:lnSpc>
            <a:spcBef>
              <a:spcPct val="0"/>
            </a:spcBef>
            <a:spcAft>
              <a:spcPct val="35000"/>
            </a:spcAft>
          </a:pPr>
          <a:r>
            <a:rPr lang="fr-FR" sz="1000" kern="1200" dirty="0"/>
            <a:t>quartiers prioritaires disent redouter</a:t>
          </a:r>
        </a:p>
        <a:p>
          <a:pPr lvl="0" algn="ctr" defTabSz="444500">
            <a:lnSpc>
              <a:spcPct val="90000"/>
            </a:lnSpc>
            <a:spcBef>
              <a:spcPct val="0"/>
            </a:spcBef>
            <a:spcAft>
              <a:spcPct val="35000"/>
            </a:spcAft>
          </a:pPr>
          <a:r>
            <a:rPr lang="fr-FR" sz="1000" kern="1200" dirty="0"/>
            <a:t>l’impact de la hausse des prix de</a:t>
          </a:r>
        </a:p>
        <a:p>
          <a:pPr lvl="0" algn="ctr" defTabSz="444500">
            <a:lnSpc>
              <a:spcPct val="90000"/>
            </a:lnSpc>
            <a:spcBef>
              <a:spcPct val="0"/>
            </a:spcBef>
            <a:spcAft>
              <a:spcPct val="35000"/>
            </a:spcAft>
          </a:pPr>
          <a:r>
            <a:rPr lang="fr-FR" sz="1000" kern="1200" dirty="0"/>
            <a:t>l’énergie sur leur capacité à se chauffer</a:t>
          </a:r>
        </a:p>
      </dsp:txBody>
      <dsp:txXfrm>
        <a:off x="995079" y="1291433"/>
        <a:ext cx="1842668" cy="1105601"/>
      </dsp:txXfrm>
    </dsp:sp>
    <dsp:sp modelId="{EADB3DD2-DF23-41EF-901D-3D2AD276F54E}">
      <dsp:nvSpPr>
        <dsp:cNvPr id="0" name=""/>
        <dsp:cNvSpPr/>
      </dsp:nvSpPr>
      <dsp:spPr>
        <a:xfrm>
          <a:off x="3022015" y="1291433"/>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70%</a:t>
          </a:r>
          <a:r>
            <a:rPr lang="fr-FR" sz="1000" kern="1200" dirty="0"/>
            <a:t> des habitants-es en quartiers prioritaires ont été confrontés à une température trop haute dans leur logement pendant l’été</a:t>
          </a:r>
        </a:p>
      </dsp:txBody>
      <dsp:txXfrm>
        <a:off x="3022015" y="1291433"/>
        <a:ext cx="1842668" cy="1105601"/>
      </dsp:txXfrm>
    </dsp:sp>
    <dsp:sp modelId="{A6F80A9F-C70C-44F6-9F32-897CC3B4EA80}">
      <dsp:nvSpPr>
        <dsp:cNvPr id="0" name=""/>
        <dsp:cNvSpPr/>
      </dsp:nvSpPr>
      <dsp:spPr>
        <a:xfrm>
          <a:off x="5048951" y="1291433"/>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62% </a:t>
          </a:r>
          <a:r>
            <a:rPr lang="fr-FR" sz="1000" kern="1200" dirty="0"/>
            <a:t>à des températures trop froides pendant l’hiver</a:t>
          </a:r>
        </a:p>
      </dsp:txBody>
      <dsp:txXfrm>
        <a:off x="5048951" y="1291433"/>
        <a:ext cx="1842668" cy="1105601"/>
      </dsp:txXfrm>
    </dsp:sp>
    <dsp:sp modelId="{F8738192-3564-4004-B375-1F793C37BE25}">
      <dsp:nvSpPr>
        <dsp:cNvPr id="0" name=""/>
        <dsp:cNvSpPr/>
      </dsp:nvSpPr>
      <dsp:spPr>
        <a:xfrm>
          <a:off x="2008547" y="2581302"/>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57% </a:t>
          </a:r>
          <a:r>
            <a:rPr lang="fr-FR" sz="1000" kern="1200" dirty="0"/>
            <a:t>à des nuisances sonores dues à une mauvaise isolation acoustique</a:t>
          </a:r>
        </a:p>
      </dsp:txBody>
      <dsp:txXfrm>
        <a:off x="2008547" y="2581302"/>
        <a:ext cx="1842668" cy="1105601"/>
      </dsp:txXfrm>
    </dsp:sp>
    <dsp:sp modelId="{C7FA5F94-FE07-4BB5-A1A6-894EA3C98FB4}">
      <dsp:nvSpPr>
        <dsp:cNvPr id="0" name=""/>
        <dsp:cNvSpPr/>
      </dsp:nvSpPr>
      <dsp:spPr>
        <a:xfrm>
          <a:off x="4035483" y="2581302"/>
          <a:ext cx="1842668" cy="1105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a:t>8</a:t>
          </a:r>
          <a:r>
            <a:rPr lang="fr-FR" sz="1000" kern="1200" dirty="0"/>
            <a:t> habitants-es sur </a:t>
          </a:r>
          <a:r>
            <a:rPr lang="fr-FR" sz="1000" b="1" kern="1200" dirty="0"/>
            <a:t>10</a:t>
          </a:r>
        </a:p>
        <a:p>
          <a:pPr lvl="0" algn="ctr" defTabSz="444500">
            <a:lnSpc>
              <a:spcPct val="90000"/>
            </a:lnSpc>
            <a:spcBef>
              <a:spcPct val="0"/>
            </a:spcBef>
            <a:spcAft>
              <a:spcPct val="35000"/>
            </a:spcAft>
          </a:pPr>
          <a:r>
            <a:rPr lang="fr-FR" sz="1000" kern="1200" dirty="0"/>
            <a:t>considèrent la végétalisation</a:t>
          </a:r>
        </a:p>
        <a:p>
          <a:pPr lvl="0" algn="ctr" defTabSz="444500">
            <a:lnSpc>
              <a:spcPct val="90000"/>
            </a:lnSpc>
            <a:spcBef>
              <a:spcPct val="0"/>
            </a:spcBef>
            <a:spcAft>
              <a:spcPct val="35000"/>
            </a:spcAft>
          </a:pPr>
          <a:r>
            <a:rPr lang="fr-FR" sz="1000" kern="1200" dirty="0"/>
            <a:t>comme une priorité dans les</a:t>
          </a:r>
        </a:p>
        <a:p>
          <a:pPr lvl="0" algn="ctr" defTabSz="444500">
            <a:lnSpc>
              <a:spcPct val="90000"/>
            </a:lnSpc>
            <a:spcBef>
              <a:spcPct val="0"/>
            </a:spcBef>
            <a:spcAft>
              <a:spcPct val="35000"/>
            </a:spcAft>
          </a:pPr>
          <a:r>
            <a:rPr lang="fr-FR" sz="1000" kern="1200" dirty="0"/>
            <a:t>quartiers de la politique de la ville</a:t>
          </a:r>
        </a:p>
      </dsp:txBody>
      <dsp:txXfrm>
        <a:off x="4035483" y="2581302"/>
        <a:ext cx="1842668" cy="11056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1163" cy="498852"/>
          </a:xfrm>
          <a:prstGeom prst="rect">
            <a:avLst/>
          </a:prstGeom>
        </p:spPr>
        <p:txBody>
          <a:bodyPr vert="horz" lIns="91436" tIns="45717" rIns="91436" bIns="45717" rtlCol="0"/>
          <a:lstStyle>
            <a:lvl1pPr algn="l">
              <a:defRPr sz="1300"/>
            </a:lvl1pPr>
          </a:lstStyle>
          <a:p>
            <a:endParaRPr lang="fr-FR"/>
          </a:p>
        </p:txBody>
      </p:sp>
      <p:sp>
        <p:nvSpPr>
          <p:cNvPr id="3" name="Espace réservé de la date 2"/>
          <p:cNvSpPr>
            <a:spLocks noGrp="1"/>
          </p:cNvSpPr>
          <p:nvPr>
            <p:ph type="dt" idx="1"/>
          </p:nvPr>
        </p:nvSpPr>
        <p:spPr>
          <a:xfrm>
            <a:off x="3857637" y="1"/>
            <a:ext cx="2951163" cy="498852"/>
          </a:xfrm>
          <a:prstGeom prst="rect">
            <a:avLst/>
          </a:prstGeom>
        </p:spPr>
        <p:txBody>
          <a:bodyPr vert="horz" lIns="91436" tIns="45717" rIns="91436" bIns="45717" rtlCol="0"/>
          <a:lstStyle>
            <a:lvl1pPr algn="r">
              <a:defRPr sz="1300"/>
            </a:lvl1pPr>
          </a:lstStyle>
          <a:p>
            <a:fld id="{E9D3DC3E-4CED-49C8-ABA3-1DD307387E90}" type="datetimeFigureOut">
              <a:rPr lang="fr-FR" smtClean="0"/>
              <a:t>15/01/2024</a:t>
            </a:fld>
            <a:endParaRPr lang="fr-FR"/>
          </a:p>
        </p:txBody>
      </p:sp>
      <p:sp>
        <p:nvSpPr>
          <p:cNvPr id="4" name="Espace réservé de l'image des diapositives 3"/>
          <p:cNvSpPr>
            <a:spLocks noGrp="1" noRot="1" noChangeAspect="1"/>
          </p:cNvSpPr>
          <p:nvPr>
            <p:ph type="sldImg" idx="2"/>
          </p:nvPr>
        </p:nvSpPr>
        <p:spPr>
          <a:xfrm>
            <a:off x="1169988" y="1243013"/>
            <a:ext cx="4470400" cy="3354387"/>
          </a:xfrm>
          <a:prstGeom prst="rect">
            <a:avLst/>
          </a:prstGeom>
          <a:noFill/>
          <a:ln w="12700">
            <a:solidFill>
              <a:prstClr val="black"/>
            </a:solidFill>
          </a:ln>
        </p:spPr>
        <p:txBody>
          <a:bodyPr vert="horz" lIns="91436" tIns="45717" rIns="91436" bIns="45717"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36" tIns="45717" rIns="91436" bIns="4571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4"/>
            <a:ext cx="2951163" cy="498851"/>
          </a:xfrm>
          <a:prstGeom prst="rect">
            <a:avLst/>
          </a:prstGeom>
        </p:spPr>
        <p:txBody>
          <a:bodyPr vert="horz" lIns="91436" tIns="45717" rIns="91436" bIns="457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7637" y="9443664"/>
            <a:ext cx="2951163" cy="498851"/>
          </a:xfrm>
          <a:prstGeom prst="rect">
            <a:avLst/>
          </a:prstGeom>
        </p:spPr>
        <p:txBody>
          <a:bodyPr vert="horz" lIns="91436" tIns="45717" rIns="91436" bIns="45717" rtlCol="0" anchor="b"/>
          <a:lstStyle>
            <a:lvl1pPr algn="r">
              <a:defRPr sz="1300"/>
            </a:lvl1pPr>
          </a:lstStyle>
          <a:p>
            <a:fld id="{06595EC0-66A9-40AD-930A-4BE3FBC038E2}" type="slidenum">
              <a:rPr lang="fr-FR" smtClean="0"/>
              <a:t>‹N°›</a:t>
            </a:fld>
            <a:endParaRPr lang="fr-FR"/>
          </a:p>
        </p:txBody>
      </p:sp>
    </p:spTree>
    <p:extLst>
      <p:ext uri="{BB962C8B-B14F-4D97-AF65-F5344CB8AC3E}">
        <p14:creationId xmlns:p14="http://schemas.microsoft.com/office/powerpoint/2010/main" val="18365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u="none" dirty="0"/>
          </a:p>
        </p:txBody>
      </p:sp>
      <p:sp>
        <p:nvSpPr>
          <p:cNvPr id="4" name="Espace réservé du numéro de diapositive 3"/>
          <p:cNvSpPr>
            <a:spLocks noGrp="1"/>
          </p:cNvSpPr>
          <p:nvPr>
            <p:ph type="sldNum" sz="quarter" idx="5"/>
          </p:nvPr>
        </p:nvSpPr>
        <p:spPr/>
        <p:txBody>
          <a:bodyPr/>
          <a:lstStyle/>
          <a:p>
            <a:fld id="{06595EC0-66A9-40AD-930A-4BE3FBC038E2}" type="slidenum">
              <a:rPr lang="fr-FR" smtClean="0"/>
              <a:t>2</a:t>
            </a:fld>
            <a:endParaRPr lang="fr-FR"/>
          </a:p>
        </p:txBody>
      </p:sp>
    </p:spTree>
    <p:extLst>
      <p:ext uri="{BB962C8B-B14F-4D97-AF65-F5344CB8AC3E}">
        <p14:creationId xmlns:p14="http://schemas.microsoft.com/office/powerpoint/2010/main" val="59443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Entre février 2021 et mai 2022 l’IREV, centre de ressources PV de</a:t>
            </a:r>
            <a:r>
              <a:rPr lang="fr-FR" baseline="0" dirty="0" smtClean="0"/>
              <a:t> la Région Nord a organisé 6 rencontres thématiques en lien avec la transition écologique en quartier prioritaire. Ces 6 rencontres ont notamment donné lieu à des synthèse écrites rédigées par Pierre-Edouard Martin et Pauline </a:t>
            </a:r>
            <a:r>
              <a:rPr lang="fr-FR" baseline="0" dirty="0" smtClean="0"/>
              <a:t>Auclair. </a:t>
            </a:r>
            <a:r>
              <a:rPr lang="fr-FR" baseline="0" dirty="0" smtClean="0"/>
              <a:t>C’est clair, contextualisé, bien organisé, ça fait entre 10 et </a:t>
            </a:r>
            <a:r>
              <a:rPr lang="fr-FR" baseline="0" dirty="0" smtClean="0"/>
              <a:t>20 pages et </a:t>
            </a:r>
            <a:r>
              <a:rPr lang="fr-FR" baseline="0" dirty="0" smtClean="0"/>
              <a:t>donne vraiment des clés de compréhension et d’action. </a:t>
            </a:r>
          </a:p>
          <a:p>
            <a:r>
              <a:rPr lang="fr-FR" baseline="0" dirty="0" smtClean="0"/>
              <a:t>Les 6 grandes thématiques traitées sont : </a:t>
            </a:r>
          </a:p>
          <a:p>
            <a:pPr marL="171450" indent="-171450">
              <a:buFontTx/>
              <a:buChar char="-"/>
            </a:pPr>
            <a:r>
              <a:rPr lang="fr-FR" baseline="0" dirty="0" smtClean="0"/>
              <a:t>Le renouvellement urbain</a:t>
            </a:r>
          </a:p>
          <a:p>
            <a:pPr marL="171450" indent="-171450">
              <a:buFontTx/>
              <a:buChar char="-"/>
            </a:pPr>
            <a:r>
              <a:rPr lang="fr-FR" baseline="0" dirty="0" smtClean="0"/>
              <a:t>L’alimentation durable</a:t>
            </a:r>
          </a:p>
          <a:p>
            <a:pPr marL="171450" indent="-171450">
              <a:buFontTx/>
              <a:buChar char="-"/>
            </a:pPr>
            <a:r>
              <a:rPr lang="fr-FR" baseline="0" dirty="0" smtClean="0"/>
              <a:t>L’économie circulaire en QPV</a:t>
            </a:r>
          </a:p>
          <a:p>
            <a:pPr marL="171450" indent="-171450">
              <a:buFontTx/>
              <a:buChar char="-"/>
            </a:pPr>
            <a:r>
              <a:rPr lang="fr-FR" baseline="0" dirty="0" smtClean="0"/>
              <a:t>Les mobilités</a:t>
            </a:r>
          </a:p>
          <a:p>
            <a:pPr marL="171450" indent="-171450">
              <a:buFontTx/>
              <a:buChar char="-"/>
            </a:pPr>
            <a:r>
              <a:rPr lang="fr-FR" baseline="0" dirty="0" smtClean="0"/>
              <a:t>Économie et résilience</a:t>
            </a:r>
          </a:p>
          <a:p>
            <a:pPr marL="171450" indent="-171450">
              <a:buFontTx/>
              <a:buChar char="-"/>
            </a:pPr>
            <a:r>
              <a:rPr lang="fr-FR" baseline="0" dirty="0" smtClean="0"/>
              <a:t>Habitat et logement</a:t>
            </a:r>
          </a:p>
          <a:p>
            <a:endParaRPr lang="fr-FR" dirty="0"/>
          </a:p>
        </p:txBody>
      </p:sp>
      <p:sp>
        <p:nvSpPr>
          <p:cNvPr id="4" name="Espace réservé du numéro de diapositive 3"/>
          <p:cNvSpPr>
            <a:spLocks noGrp="1"/>
          </p:cNvSpPr>
          <p:nvPr>
            <p:ph type="sldNum" sz="quarter" idx="10"/>
          </p:nvPr>
        </p:nvSpPr>
        <p:spPr/>
        <p:txBody>
          <a:bodyPr/>
          <a:lstStyle/>
          <a:p>
            <a:fld id="{71BD0E2B-66AF-4C08-9AF6-1075F5A7833D}" type="slidenum">
              <a:rPr lang="fr-FR" smtClean="0"/>
              <a:t>19</a:t>
            </a:fld>
            <a:endParaRPr lang="fr-FR"/>
          </a:p>
        </p:txBody>
      </p:sp>
    </p:spTree>
    <p:extLst>
      <p:ext uri="{BB962C8B-B14F-4D97-AF65-F5344CB8AC3E}">
        <p14:creationId xmlns:p14="http://schemas.microsoft.com/office/powerpoint/2010/main" val="368242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u="none" dirty="0"/>
          </a:p>
        </p:txBody>
      </p:sp>
      <p:sp>
        <p:nvSpPr>
          <p:cNvPr id="4" name="Espace réservé du numéro de diapositive 3"/>
          <p:cNvSpPr>
            <a:spLocks noGrp="1"/>
          </p:cNvSpPr>
          <p:nvPr>
            <p:ph type="sldNum" sz="quarter" idx="5"/>
          </p:nvPr>
        </p:nvSpPr>
        <p:spPr/>
        <p:txBody>
          <a:bodyPr/>
          <a:lstStyle/>
          <a:p>
            <a:fld id="{06595EC0-66A9-40AD-930A-4BE3FBC038E2}" type="slidenum">
              <a:rPr lang="fr-FR" smtClean="0"/>
              <a:t>3</a:t>
            </a:fld>
            <a:endParaRPr lang="fr-FR"/>
          </a:p>
        </p:txBody>
      </p:sp>
    </p:spTree>
    <p:extLst>
      <p:ext uri="{BB962C8B-B14F-4D97-AF65-F5344CB8AC3E}">
        <p14:creationId xmlns:p14="http://schemas.microsoft.com/office/powerpoint/2010/main" val="68164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595EC0-66A9-40AD-930A-4BE3FBC038E2}" type="slidenum">
              <a:rPr lang="fr-FR" smtClean="0"/>
              <a:t>4</a:t>
            </a:fld>
            <a:endParaRPr lang="fr-FR"/>
          </a:p>
        </p:txBody>
      </p:sp>
    </p:spTree>
    <p:extLst>
      <p:ext uri="{BB962C8B-B14F-4D97-AF65-F5344CB8AC3E}">
        <p14:creationId xmlns:p14="http://schemas.microsoft.com/office/powerpoint/2010/main" val="235727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mtClean="0"/>
              <a:t>L’ORIV souhaitait monter en compétences sur les enjeux de transitions dans les quartiers prioritaires. Cette note essaye de définir la notion, et identifie de grands enjeux sur lesquels agir.</a:t>
            </a:r>
            <a:endParaRPr lang="fr-FR" dirty="0"/>
          </a:p>
        </p:txBody>
      </p:sp>
      <p:sp>
        <p:nvSpPr>
          <p:cNvPr id="4" name="Espace réservé du numéro de diapositive 3"/>
          <p:cNvSpPr>
            <a:spLocks noGrp="1"/>
          </p:cNvSpPr>
          <p:nvPr>
            <p:ph type="sldNum" sz="quarter" idx="10"/>
          </p:nvPr>
        </p:nvSpPr>
        <p:spPr/>
        <p:txBody>
          <a:bodyPr/>
          <a:lstStyle/>
          <a:p>
            <a:fld id="{06595EC0-66A9-40AD-930A-4BE3FBC038E2}" type="slidenum">
              <a:rPr lang="fr-FR" smtClean="0"/>
              <a:t>12</a:t>
            </a:fld>
            <a:endParaRPr lang="fr-FR"/>
          </a:p>
        </p:txBody>
      </p:sp>
    </p:spTree>
    <p:extLst>
      <p:ext uri="{BB962C8B-B14F-4D97-AF65-F5344CB8AC3E}">
        <p14:creationId xmlns:p14="http://schemas.microsoft.com/office/powerpoint/2010/main" val="360357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note constitue la réponse à l’appel à contributions lancé par l’ANCT aux centres de ressources politique de la ville pour l’année 2021</a:t>
            </a:r>
          </a:p>
          <a:p>
            <a:r>
              <a:rPr lang="fr-FR" dirty="0" smtClean="0"/>
              <a:t>La démarche de rédaction s’est appuyée sur différentes étapes qui constituent le plan de cette contribution :</a:t>
            </a:r>
          </a:p>
          <a:p>
            <a:pPr marL="171450" indent="-171450">
              <a:buFontTx/>
              <a:buChar char="-"/>
            </a:pPr>
            <a:r>
              <a:rPr lang="fr-FR" dirty="0" smtClean="0"/>
              <a:t>la mise en récit de la prise en compte des transitions par chaque CRPV</a:t>
            </a:r>
          </a:p>
          <a:p>
            <a:pPr marL="171450" indent="-171450">
              <a:buFontTx/>
              <a:buChar char="-"/>
            </a:pPr>
            <a:r>
              <a:rPr lang="fr-FR" dirty="0" smtClean="0"/>
              <a:t>le partage des actions menées par les CRPV (information, sensibilisation, capitalisation, animation de réseaux)</a:t>
            </a:r>
          </a:p>
          <a:p>
            <a:pPr marL="171450" indent="-171450">
              <a:buFontTx/>
              <a:buChar char="-"/>
            </a:pPr>
            <a:r>
              <a:rPr lang="fr-FR" dirty="0" smtClean="0"/>
              <a:t>une sélection d’initiatives des territoires repérées et capitalisées par chaque CRPV qui illustre la manière dont les acteurs locaux se saisissent de ces enjeux, en particulier par le renouvellement des actions de solidarité alimentaire, le déploiement de l’agriculture urbaine, les actions relevant du cadre de vie, de l’habitat, des mobilités notamment par le levier des projets de renouvellement urbain.</a:t>
            </a:r>
            <a:endParaRPr lang="fr-FR" dirty="0"/>
          </a:p>
        </p:txBody>
      </p:sp>
      <p:sp>
        <p:nvSpPr>
          <p:cNvPr id="4" name="Espace réservé du numéro de diapositive 3"/>
          <p:cNvSpPr>
            <a:spLocks noGrp="1"/>
          </p:cNvSpPr>
          <p:nvPr>
            <p:ph type="sldNum" sz="quarter" idx="10"/>
          </p:nvPr>
        </p:nvSpPr>
        <p:spPr/>
        <p:txBody>
          <a:bodyPr/>
          <a:lstStyle/>
          <a:p>
            <a:fld id="{06595EC0-66A9-40AD-930A-4BE3FBC038E2}" type="slidenum">
              <a:rPr lang="fr-FR" smtClean="0"/>
              <a:t>13</a:t>
            </a:fld>
            <a:endParaRPr lang="fr-FR"/>
          </a:p>
        </p:txBody>
      </p:sp>
    </p:spTree>
    <p:extLst>
      <p:ext uri="{BB962C8B-B14F-4D97-AF65-F5344CB8AC3E}">
        <p14:creationId xmlns:p14="http://schemas.microsoft.com/office/powerpoint/2010/main" val="334469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 numéro c’est un petit bijou pour prendre en main la notion de transition dans les quartiers,</a:t>
            </a:r>
            <a:r>
              <a:rPr lang="fr-FR" baseline="0" dirty="0" smtClean="0"/>
              <a:t> comprendre les tenants et aboutissants grâce à de la parole habitante comme des écrits de chercheuses et chercheurs concis et clairs.</a:t>
            </a:r>
          </a:p>
          <a:p>
            <a:endParaRPr lang="fr-FR" baseline="0" dirty="0" smtClean="0"/>
          </a:p>
          <a:p>
            <a:r>
              <a:rPr lang="fr-FR" baseline="0" dirty="0" smtClean="0"/>
              <a:t> </a:t>
            </a:r>
            <a:r>
              <a:rPr lang="fr-FR" dirty="0" smtClean="0"/>
              <a:t>C’est un numéro articulé</a:t>
            </a:r>
            <a:r>
              <a:rPr lang="fr-FR" baseline="0" dirty="0" smtClean="0"/>
              <a:t> en 3 parties : </a:t>
            </a:r>
          </a:p>
          <a:p>
            <a:pPr marL="171450" indent="-171450">
              <a:buFontTx/>
              <a:buChar char="-"/>
            </a:pPr>
            <a:r>
              <a:rPr lang="fr-FR" baseline="0" dirty="0" smtClean="0"/>
              <a:t>Donner à voir des actions conduites dans les quartiers </a:t>
            </a:r>
            <a:r>
              <a:rPr lang="fr-FR" baseline="0" dirty="0" smtClean="0">
                <a:sym typeface="Wingdings" panose="05000000000000000000" pitchFamily="2" charset="2"/>
              </a:rPr>
              <a:t> montrer en quoi les transitions peuvent être facteurs de réduction des inégalités sociales et environnementales et leviers de développement</a:t>
            </a:r>
          </a:p>
          <a:p>
            <a:pPr marL="171450" indent="-171450">
              <a:buFontTx/>
              <a:buChar char="-"/>
            </a:pPr>
            <a:r>
              <a:rPr lang="fr-FR" baseline="0" dirty="0" smtClean="0">
                <a:sym typeface="Wingdings" panose="05000000000000000000" pitchFamily="2" charset="2"/>
              </a:rPr>
              <a:t>Quels sont les freins vers les transitions : sont-ils du côté des habitants? Des politiques publiques? comment expliquer les résistances à aller dans la direction des transitions?</a:t>
            </a:r>
          </a:p>
          <a:p>
            <a:pPr marL="171450" indent="-171450">
              <a:buFontTx/>
              <a:buChar char="-"/>
            </a:pPr>
            <a:r>
              <a:rPr lang="fr-FR" baseline="0" dirty="0" smtClean="0">
                <a:sym typeface="Wingdings" panose="05000000000000000000" pitchFamily="2" charset="2"/>
              </a:rPr>
              <a:t>L’avenir pour les transitions dans les quartiers populaires : comment agir, prendre en compte les transitions, dans un futur avec une mobilisation </a:t>
            </a:r>
            <a:r>
              <a:rPr lang="fr-FR" baseline="0" dirty="0" err="1" smtClean="0">
                <a:sym typeface="Wingdings" panose="05000000000000000000" pitchFamily="2" charset="2"/>
              </a:rPr>
              <a:t>cioyenne</a:t>
            </a:r>
            <a:r>
              <a:rPr lang="fr-FR" baseline="0" dirty="0" smtClean="0">
                <a:sym typeface="Wingdings" panose="05000000000000000000" pitchFamily="2" charset="2"/>
              </a:rPr>
              <a:t> effective?</a:t>
            </a:r>
            <a:endParaRPr lang="fr-FR" dirty="0"/>
          </a:p>
        </p:txBody>
      </p:sp>
      <p:sp>
        <p:nvSpPr>
          <p:cNvPr id="4" name="Espace réservé du numéro de diapositive 3"/>
          <p:cNvSpPr>
            <a:spLocks noGrp="1"/>
          </p:cNvSpPr>
          <p:nvPr>
            <p:ph type="sldNum" sz="quarter" idx="10"/>
          </p:nvPr>
        </p:nvSpPr>
        <p:spPr/>
        <p:txBody>
          <a:bodyPr/>
          <a:lstStyle/>
          <a:p>
            <a:fld id="{71BD0E2B-66AF-4C08-9AF6-1075F5A7833D}" type="slidenum">
              <a:rPr lang="fr-FR" smtClean="0"/>
              <a:t>15</a:t>
            </a:fld>
            <a:endParaRPr lang="fr-FR"/>
          </a:p>
        </p:txBody>
      </p:sp>
    </p:spTree>
    <p:extLst>
      <p:ext uri="{BB962C8B-B14F-4D97-AF65-F5344CB8AC3E}">
        <p14:creationId xmlns:p14="http://schemas.microsoft.com/office/powerpoint/2010/main" val="342700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Une ressource intéressante, avec</a:t>
            </a:r>
            <a:r>
              <a:rPr lang="fr-FR" baseline="0" dirty="0" smtClean="0"/>
              <a:t> un autre prisme d’analyse. On y trouve un dossier d’une dizaine de pages sur l’adaptation des QPV au changement climatique, avec des enjeux de gouvernance, de participation, de santé, de mobilité, de diagnostic de territoire, de lutte contre les ilots de chaleur, de renouvellement urbain, </a:t>
            </a:r>
            <a:r>
              <a:rPr lang="fr-FR" baseline="0" dirty="0" err="1" smtClean="0"/>
              <a:t>etc</a:t>
            </a:r>
            <a:endParaRPr lang="fr-FR" dirty="0"/>
          </a:p>
        </p:txBody>
      </p:sp>
      <p:sp>
        <p:nvSpPr>
          <p:cNvPr id="4" name="Espace réservé du numéro de diapositive 3"/>
          <p:cNvSpPr>
            <a:spLocks noGrp="1"/>
          </p:cNvSpPr>
          <p:nvPr>
            <p:ph type="sldNum" sz="quarter" idx="10"/>
          </p:nvPr>
        </p:nvSpPr>
        <p:spPr/>
        <p:txBody>
          <a:bodyPr/>
          <a:lstStyle/>
          <a:p>
            <a:fld id="{71BD0E2B-66AF-4C08-9AF6-1075F5A7833D}" type="slidenum">
              <a:rPr lang="fr-FR" smtClean="0"/>
              <a:t>16</a:t>
            </a:fld>
            <a:endParaRPr lang="fr-FR"/>
          </a:p>
        </p:txBody>
      </p:sp>
    </p:spTree>
    <p:extLst>
      <p:ext uri="{BB962C8B-B14F-4D97-AF65-F5344CB8AC3E}">
        <p14:creationId xmlns:p14="http://schemas.microsoft.com/office/powerpoint/2010/main" val="46014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démarche Quartiers en Transitions c’est avant tout l’équipe du Centre de Ressources</a:t>
            </a:r>
            <a:r>
              <a:rPr lang="fr-FR" baseline="0" dirty="0" smtClean="0"/>
              <a:t> </a:t>
            </a:r>
            <a:r>
              <a:rPr lang="fr-FR" baseline="0" dirty="0" err="1" smtClean="0"/>
              <a:t>Résovilles</a:t>
            </a:r>
            <a:r>
              <a:rPr lang="fr-FR" baseline="0" dirty="0" smtClean="0"/>
              <a:t> qui est convaincue que la transition peut être un levier de réduction des inégalités sociales en quartier populaire. Le 1</a:t>
            </a:r>
            <a:r>
              <a:rPr lang="fr-FR" baseline="30000" dirty="0" smtClean="0"/>
              <a:t>er</a:t>
            </a:r>
            <a:r>
              <a:rPr lang="fr-FR" baseline="0" dirty="0" smtClean="0"/>
              <a:t> numéro retrace un cycle qui de par la crise sanitaire a dû se faire en </a:t>
            </a:r>
            <a:r>
              <a:rPr lang="fr-FR" baseline="0" dirty="0" err="1" smtClean="0"/>
              <a:t>visio</a:t>
            </a:r>
            <a:r>
              <a:rPr lang="fr-FR" baseline="0" dirty="0" smtClean="0"/>
              <a:t>, et qui est disponible sur </a:t>
            </a:r>
            <a:r>
              <a:rPr lang="fr-FR" baseline="0" dirty="0" err="1" smtClean="0"/>
              <a:t>Youtube</a:t>
            </a:r>
            <a:r>
              <a:rPr lang="fr-FR" baseline="0" dirty="0" smtClean="0"/>
              <a:t>. Dans ce retour en format numérique et papier, trouvable gratuitement sur leur site, l’idée est que pour chaque sujet, les intervenants-es soient présentés, les enjeux et notions clés soient définies, que les points clés des interventions soient restitués à l’écrit, puis des expériences/initiatives de terrain sont présentées. L’ensemble de ces éléments amène à une dernière page avec des pistes de solutions. Vous voyez ici les différents sujets abordés dans ce 1</a:t>
            </a:r>
            <a:r>
              <a:rPr lang="fr-FR" baseline="30000" dirty="0" smtClean="0"/>
              <a:t>er</a:t>
            </a:r>
            <a:r>
              <a:rPr lang="fr-FR" baseline="0" dirty="0" smtClean="0"/>
              <a:t> numéro.</a:t>
            </a:r>
            <a:endParaRPr lang="fr-FR" dirty="0"/>
          </a:p>
        </p:txBody>
      </p:sp>
      <p:sp>
        <p:nvSpPr>
          <p:cNvPr id="4" name="Espace réservé du numéro de diapositive 3"/>
          <p:cNvSpPr>
            <a:spLocks noGrp="1"/>
          </p:cNvSpPr>
          <p:nvPr>
            <p:ph type="sldNum" sz="quarter" idx="10"/>
          </p:nvPr>
        </p:nvSpPr>
        <p:spPr/>
        <p:txBody>
          <a:bodyPr/>
          <a:lstStyle/>
          <a:p>
            <a:fld id="{71BD0E2B-66AF-4C08-9AF6-1075F5A7833D}" type="slidenum">
              <a:rPr lang="fr-FR" smtClean="0"/>
              <a:t>17</a:t>
            </a:fld>
            <a:endParaRPr lang="fr-FR"/>
          </a:p>
        </p:txBody>
      </p:sp>
    </p:spTree>
    <p:extLst>
      <p:ext uri="{BB962C8B-B14F-4D97-AF65-F5344CB8AC3E}">
        <p14:creationId xmlns:p14="http://schemas.microsoft.com/office/powerpoint/2010/main" val="54479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ce cycle « Quartiers en transitions 2 », </a:t>
            </a:r>
            <a:r>
              <a:rPr lang="fr-FR" dirty="0" err="1" smtClean="0"/>
              <a:t>RésO</a:t>
            </a:r>
            <a:r>
              <a:rPr lang="fr-FR" dirty="0" smtClean="0"/>
              <a:t> Villes a voulu mettre en avant les pratiques vertueuses et concrètes à la hauteur de ces défis qui s’imposent et qui accompagnent, sans le savoir parfois, ce processus de transition.</a:t>
            </a:r>
          </a:p>
          <a:p>
            <a:r>
              <a:rPr lang="fr-FR" dirty="0" smtClean="0"/>
              <a:t>Il</a:t>
            </a:r>
            <a:r>
              <a:rPr lang="fr-FR" baseline="0" dirty="0" smtClean="0"/>
              <a:t> a été </a:t>
            </a:r>
            <a:r>
              <a:rPr lang="fr-FR" dirty="0" smtClean="0"/>
              <a:t>échangé sur la biodiversité, la mobilité, la démocratie et les quartiers inclusifs.</a:t>
            </a:r>
            <a:r>
              <a:rPr lang="fr-FR" baseline="0" dirty="0" smtClean="0"/>
              <a:t> Sur le même modèle que le 1</a:t>
            </a:r>
            <a:r>
              <a:rPr lang="fr-FR" baseline="30000" dirty="0" smtClean="0"/>
              <a:t>er</a:t>
            </a:r>
            <a:r>
              <a:rPr lang="fr-FR" baseline="0" dirty="0" smtClean="0"/>
              <a:t> cycle, </a:t>
            </a:r>
            <a:r>
              <a:rPr lang="fr-FR" baseline="0" dirty="0" err="1" smtClean="0"/>
              <a:t>RésOvilles</a:t>
            </a:r>
            <a:r>
              <a:rPr lang="fr-FR" baseline="0" dirty="0" smtClean="0"/>
              <a:t> a </a:t>
            </a:r>
            <a:r>
              <a:rPr lang="fr-FR" dirty="0" smtClean="0"/>
              <a:t>interrogé des expertes et des experts et sont allés à la rencontre de projets qui révolutionnent le quotidien et qui participent de cette dynamique de changement.</a:t>
            </a:r>
          </a:p>
          <a:p>
            <a:endParaRPr lang="fr-FR" dirty="0"/>
          </a:p>
        </p:txBody>
      </p:sp>
      <p:sp>
        <p:nvSpPr>
          <p:cNvPr id="4" name="Espace réservé du numéro de diapositive 3"/>
          <p:cNvSpPr>
            <a:spLocks noGrp="1"/>
          </p:cNvSpPr>
          <p:nvPr>
            <p:ph type="sldNum" sz="quarter" idx="10"/>
          </p:nvPr>
        </p:nvSpPr>
        <p:spPr/>
        <p:txBody>
          <a:bodyPr/>
          <a:lstStyle/>
          <a:p>
            <a:fld id="{71BD0E2B-66AF-4C08-9AF6-1075F5A7833D}" type="slidenum">
              <a:rPr lang="fr-FR" smtClean="0"/>
              <a:t>18</a:t>
            </a:fld>
            <a:endParaRPr lang="fr-FR"/>
          </a:p>
        </p:txBody>
      </p:sp>
    </p:spTree>
    <p:extLst>
      <p:ext uri="{BB962C8B-B14F-4D97-AF65-F5344CB8AC3E}">
        <p14:creationId xmlns:p14="http://schemas.microsoft.com/office/powerpoint/2010/main" val="1607127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dirty="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E4A59A6-D3EB-47B8-8EBB-54E7F8C304F2}" type="datetimeFigureOut">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78E06-1C39-4BE9-AC93-9F5979CE0EA1}"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5815" y="0"/>
            <a:ext cx="5078185" cy="22043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8334"/>
            <a:ext cx="201822" cy="2759466"/>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6220" y="3935186"/>
            <a:ext cx="187780" cy="2922814"/>
          </a:xfrm>
          <a:prstGeom prst="rect">
            <a:avLst/>
          </a:prstGeom>
        </p:spPr>
      </p:pic>
    </p:spTree>
    <p:extLst>
      <p:ext uri="{BB962C8B-B14F-4D97-AF65-F5344CB8AC3E}">
        <p14:creationId xmlns:p14="http://schemas.microsoft.com/office/powerpoint/2010/main" val="385411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E4A59A6-D3EB-47B8-8EBB-54E7F8C304F2}" type="datetimeFigureOut">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428104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E4A59A6-D3EB-47B8-8EBB-54E7F8C304F2}" type="datetimeFigureOut">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352526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E4A59A6-D3EB-47B8-8EBB-54E7F8C304F2}" type="datetimeFigureOut">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78E06-1C39-4BE9-AC93-9F5979CE0EA1}"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5815" y="0"/>
            <a:ext cx="5078185" cy="22043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498334"/>
            <a:ext cx="201822" cy="2759466"/>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6220" y="3935186"/>
            <a:ext cx="187780" cy="2922814"/>
          </a:xfrm>
          <a:prstGeom prst="rect">
            <a:avLst/>
          </a:prstGeom>
        </p:spPr>
      </p:pic>
    </p:spTree>
    <p:extLst>
      <p:ext uri="{BB962C8B-B14F-4D97-AF65-F5344CB8AC3E}">
        <p14:creationId xmlns:p14="http://schemas.microsoft.com/office/powerpoint/2010/main" val="304095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E4A59A6-D3EB-47B8-8EBB-54E7F8C304F2}" type="datetimeFigureOut">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334698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4A59A6-D3EB-47B8-8EBB-54E7F8C304F2}" type="datetimeFigureOut">
              <a:rPr lang="fr-FR" smtClean="0"/>
              <a:t>15/01/2024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17594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E4A59A6-D3EB-47B8-8EBB-54E7F8C304F2}" type="datetimeFigureOut">
              <a:rPr lang="fr-FR" smtClean="0"/>
              <a:t>15/01/2024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37965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E4A59A6-D3EB-47B8-8EBB-54E7F8C304F2}" type="datetimeFigureOut">
              <a:rPr lang="fr-FR" smtClean="0"/>
              <a:t>15/01/2024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358080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A59A6-D3EB-47B8-8EBB-54E7F8C304F2}" type="datetimeFigureOut">
              <a:rPr lang="fr-FR" smtClean="0"/>
              <a:t>15/01/2024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143735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E4A59A6-D3EB-47B8-8EBB-54E7F8C304F2}" type="datetimeFigureOut">
              <a:rPr lang="fr-FR" smtClean="0"/>
              <a:t>15/01/2024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18783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E4A59A6-D3EB-47B8-8EBB-54E7F8C304F2}" type="datetimeFigureOut">
              <a:rPr lang="fr-FR" smtClean="0"/>
              <a:t>15/01/2024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078E06-1C39-4BE9-AC93-9F5979CE0EA1}" type="slidenum">
              <a:rPr lang="fr-FR" smtClean="0"/>
              <a:t>‹N°›</a:t>
            </a:fld>
            <a:endParaRPr lang="fr-FR"/>
          </a:p>
        </p:txBody>
      </p:sp>
    </p:spTree>
    <p:extLst>
      <p:ext uri="{BB962C8B-B14F-4D97-AF65-F5344CB8AC3E}">
        <p14:creationId xmlns:p14="http://schemas.microsoft.com/office/powerpoint/2010/main" val="50122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A59A6-D3EB-47B8-8EBB-54E7F8C304F2}" type="datetimeFigureOut">
              <a:rPr lang="fr-FR" smtClean="0"/>
              <a:t>15/01/2024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78E06-1C39-4BE9-AC93-9F5979CE0EA1}" type="slidenum">
              <a:rPr lang="fr-FR" smtClean="0"/>
              <a:t>‹N°›</a:t>
            </a:fld>
            <a:endParaRPr lang="fr-FR"/>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65815" y="0"/>
            <a:ext cx="5078185" cy="220436"/>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498334"/>
            <a:ext cx="201822" cy="2759466"/>
          </a:xfrm>
          <a:prstGeom prst="rect">
            <a:avLst/>
          </a:prstGeom>
        </p:spPr>
      </p:pic>
      <p:pic>
        <p:nvPicPr>
          <p:cNvPr id="9" name="Imag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956220" y="3935186"/>
            <a:ext cx="187780" cy="2922814"/>
          </a:xfrm>
          <a:prstGeom prst="rect">
            <a:avLst/>
          </a:prstGeom>
        </p:spPr>
      </p:pic>
    </p:spTree>
    <p:extLst>
      <p:ext uri="{BB962C8B-B14F-4D97-AF65-F5344CB8AC3E}">
        <p14:creationId xmlns:p14="http://schemas.microsoft.com/office/powerpoint/2010/main" val="3750291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oriv.org/publication/note-exploratoire-sur-les-enjeux-de-transitions-dans-les-quartiers-prioritaires-politique-de-la-vill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reseau-crpv.fr/pmb-publication/?pmb_p=82104"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bo-cites.org/publication/vient-de-paraitre-crise-environnementale-et-sociale-les-quartiers-populaires-releven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intercommunalites.fr/app/uploads/2023/05/INTERCO-Magazine282-Web.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resovilles.com/wp-content/uploads/2021/03/QET1-VF-Vnumerique.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s://www.resovilles.com/wp-content/uploads/2021/09/QenT2_web-1.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hyperlink" Target="https://irev.fr/thematiques/transition/cycle-de-rencontres-des-quartiers-en-transition-qet/presentation-du-cycle-d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gouvernement.fr/dossier-de-presse/comite-interministeriel-des-villes-chanteloup-les-vignes" TargetMode="External"/><Relationship Id="rId3" Type="http://schemas.openxmlformats.org/officeDocument/2006/relationships/image" Target="../media/image5.jpg"/><Relationship Id="rId7" Type="http://schemas.openxmlformats.org/officeDocument/2006/relationships/hyperlink" Target="https://www.lagazettedescommunes.com/telechargements/2023/09/circulaire-treb2322581c-datee-signee-31-08-2023-relative-aux-contrats-de-ville-2024-203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oriv.org/wp-content/uploads/2023/07/courrier-ministre-15mai23-.pdf" TargetMode="External"/><Relationship Id="rId5" Type="http://schemas.openxmlformats.org/officeDocument/2006/relationships/hyperlink" Target="https://www.oriv.org/wp-content/uploads/2023/07/courrier-ministre-03-04-23_Engagements-Quartiers-2030.pdf" TargetMode="External"/><Relationship Id="rId4" Type="http://schemas.openxmlformats.org/officeDocument/2006/relationships/hyperlink" Target="https://www.legifrance.gouv.fr/loda/id/JORFTEXT000028636804" TargetMode="External"/><Relationship Id="rId9" Type="http://schemas.openxmlformats.org/officeDocument/2006/relationships/hyperlink" Target="https://www.legifrance.gouv.fr/jorf/id/JORFTEXT00004870738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agence-cohesion-territoires.gouv.fr/crte-grand-est-8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9611" y="4820297"/>
            <a:ext cx="7772400" cy="1060677"/>
          </a:xfrm>
        </p:spPr>
        <p:txBody>
          <a:bodyPr>
            <a:normAutofit fontScale="90000"/>
          </a:bodyPr>
          <a:lstStyle/>
          <a:p>
            <a:r>
              <a:rPr lang="fr-FR" sz="3600" dirty="0">
                <a:latin typeface="+mn-lt"/>
              </a:rPr>
              <a:t>Séance </a:t>
            </a:r>
            <a:r>
              <a:rPr lang="fr-FR" sz="3600" dirty="0" smtClean="0">
                <a:latin typeface="+mn-lt"/>
              </a:rPr>
              <a:t>3</a:t>
            </a:r>
            <a:r>
              <a:rPr lang="fr-FR" sz="3600" dirty="0">
                <a:latin typeface="+mn-lt"/>
              </a:rPr>
              <a:t/>
            </a:r>
            <a:br>
              <a:rPr lang="fr-FR" sz="3600" dirty="0">
                <a:latin typeface="+mn-lt"/>
              </a:rPr>
            </a:br>
            <a:r>
              <a:rPr lang="fr-FR" sz="3600" dirty="0" smtClean="0">
                <a:latin typeface="+mn-lt"/>
              </a:rPr>
              <a:t>11 janvier 2024</a:t>
            </a:r>
            <a:endParaRPr lang="fr-FR" sz="3600" dirty="0">
              <a:latin typeface="+mn-lt"/>
            </a:endParaRPr>
          </a:p>
        </p:txBody>
      </p:sp>
      <p:sp>
        <p:nvSpPr>
          <p:cNvPr id="4" name="Titre 1"/>
          <p:cNvSpPr txBox="1">
            <a:spLocks/>
          </p:cNvSpPr>
          <p:nvPr/>
        </p:nvSpPr>
        <p:spPr>
          <a:xfrm>
            <a:off x="685800" y="3548847"/>
            <a:ext cx="7772400" cy="8938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fr-FR" sz="4400" b="1" dirty="0">
                <a:solidFill>
                  <a:schemeClr val="accent6">
                    <a:lumMod val="75000"/>
                  </a:schemeClr>
                </a:solidFill>
                <a:latin typeface="+mn-lt"/>
              </a:rPr>
              <a:t>Cycle de Qualification</a:t>
            </a:r>
          </a:p>
          <a:p>
            <a:pPr>
              <a:lnSpc>
                <a:spcPct val="120000"/>
              </a:lnSpc>
            </a:pPr>
            <a:r>
              <a:rPr lang="fr-FR" sz="4400" dirty="0">
                <a:solidFill>
                  <a:srgbClr val="008FD1"/>
                </a:solidFill>
                <a:latin typeface="+mn-lt"/>
              </a:rPr>
              <a:t>Contractualisation de la nouvelle génération des contrats de ville</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813" y="241222"/>
            <a:ext cx="1935810" cy="1266142"/>
          </a:xfrm>
          <a:prstGeom prst="rect">
            <a:avLst/>
          </a:prstGeom>
        </p:spPr>
      </p:pic>
      <p:sp>
        <p:nvSpPr>
          <p:cNvPr id="9" name="Titre 1"/>
          <p:cNvSpPr txBox="1">
            <a:spLocks/>
          </p:cNvSpPr>
          <p:nvPr/>
        </p:nvSpPr>
        <p:spPr>
          <a:xfrm>
            <a:off x="771989" y="4548017"/>
            <a:ext cx="7772400" cy="10606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4000" dirty="0">
              <a:latin typeface="+mn-lt"/>
            </a:endParaRPr>
          </a:p>
        </p:txBody>
      </p:sp>
    </p:spTree>
    <p:extLst>
      <p:ext uri="{BB962C8B-B14F-4D97-AF65-F5344CB8AC3E}">
        <p14:creationId xmlns:p14="http://schemas.microsoft.com/office/powerpoint/2010/main" val="2318151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671987"/>
            <a:ext cx="7772400" cy="2387600"/>
          </a:xfrm>
        </p:spPr>
        <p:txBody>
          <a:bodyPr>
            <a:normAutofit/>
          </a:bodyPr>
          <a:lstStyle/>
          <a:p>
            <a:r>
              <a:rPr lang="fr-FR" sz="3600" b="1" dirty="0">
                <a:solidFill>
                  <a:srgbClr val="0070C0"/>
                </a:solidFill>
                <a:latin typeface="+mn-lt"/>
              </a:rPr>
              <a:t>Intervention de Léa Billen</a:t>
            </a:r>
          </a:p>
        </p:txBody>
      </p:sp>
      <p:sp>
        <p:nvSpPr>
          <p:cNvPr id="5" name="Sous-titre 4"/>
          <p:cNvSpPr>
            <a:spLocks noGrp="1"/>
          </p:cNvSpPr>
          <p:nvPr>
            <p:ph type="subTitle" idx="1"/>
          </p:nvPr>
        </p:nvSpPr>
        <p:spPr>
          <a:xfrm>
            <a:off x="1143000" y="3206253"/>
            <a:ext cx="6858000" cy="1655762"/>
          </a:xfrm>
        </p:spPr>
        <p:txBody>
          <a:bodyPr>
            <a:normAutofit fontScale="92500" lnSpcReduction="20000"/>
          </a:bodyPr>
          <a:lstStyle/>
          <a:p>
            <a:endParaRPr lang="fr-FR" dirty="0"/>
          </a:p>
          <a:p>
            <a:r>
              <a:rPr lang="fr-FR" dirty="0"/>
              <a:t> </a:t>
            </a:r>
            <a:r>
              <a:rPr lang="fr-FR" i="1" dirty="0"/>
              <a:t>L’écologie ordinaire en quartiers populaires </a:t>
            </a:r>
            <a:r>
              <a:rPr lang="fr-FR" i="1" dirty="0" smtClean="0"/>
              <a:t>:</a:t>
            </a:r>
            <a:endParaRPr lang="fr-FR" i="1" dirty="0"/>
          </a:p>
          <a:p>
            <a:r>
              <a:rPr lang="fr-FR" i="1" dirty="0" smtClean="0"/>
              <a:t>Une </a:t>
            </a:r>
            <a:r>
              <a:rPr lang="fr-FR" i="1" dirty="0"/>
              <a:t>mise en regard des initiatives écologistes citoyennes dans trois quartiers classés en géographie prioritaire en France</a:t>
            </a:r>
          </a:p>
        </p:txBody>
      </p:sp>
    </p:spTree>
    <p:extLst>
      <p:ext uri="{BB962C8B-B14F-4D97-AF65-F5344CB8AC3E}">
        <p14:creationId xmlns:p14="http://schemas.microsoft.com/office/powerpoint/2010/main" val="355151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3600" b="1" dirty="0">
                <a:solidFill>
                  <a:srgbClr val="0070C0"/>
                </a:solidFill>
                <a:latin typeface="+mn-lt"/>
              </a:rPr>
              <a:t>Quelques ressources disponibles pour prendre le sujet en main</a:t>
            </a:r>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3670681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Note de </a:t>
            </a:r>
            <a:r>
              <a:rPr lang="fr-FR" sz="3600" b="1" dirty="0" smtClean="0">
                <a:solidFill>
                  <a:srgbClr val="0070C0"/>
                </a:solidFill>
                <a:latin typeface="+mn-lt"/>
              </a:rPr>
              <a:t>l’Oriv sur les enjeux de transitions </a:t>
            </a:r>
            <a:endParaRPr lang="fr-FR" sz="3600" b="1" dirty="0">
              <a:solidFill>
                <a:srgbClr val="0070C0"/>
              </a:solidFill>
              <a:latin typeface="+mn-lt"/>
            </a:endParaRPr>
          </a:p>
        </p:txBody>
      </p:sp>
      <p:pic>
        <p:nvPicPr>
          <p:cNvPr id="5" name="Espace réservé du contenu 4"/>
          <p:cNvPicPr>
            <a:picLocks noGrp="1" noChangeAspect="1"/>
          </p:cNvPicPr>
          <p:nvPr>
            <p:ph sz="half" idx="1"/>
          </p:nvPr>
        </p:nvPicPr>
        <p:blipFill rotWithShape="1">
          <a:blip r:embed="rId3"/>
          <a:srcRect l="24209" t="16780" r="24869" b="4516"/>
          <a:stretch/>
        </p:blipFill>
        <p:spPr>
          <a:xfrm>
            <a:off x="628650" y="2428919"/>
            <a:ext cx="3356496" cy="2916680"/>
          </a:xfrm>
          <a:prstGeom prst="rect">
            <a:avLst/>
          </a:prstGeom>
        </p:spPr>
      </p:pic>
      <p:sp>
        <p:nvSpPr>
          <p:cNvPr id="4" name="Espace réservé du contenu 3"/>
          <p:cNvSpPr>
            <a:spLocks noGrp="1"/>
          </p:cNvSpPr>
          <p:nvPr>
            <p:ph sz="half" idx="2"/>
          </p:nvPr>
        </p:nvSpPr>
        <p:spPr/>
        <p:txBody>
          <a:bodyPr>
            <a:normAutofit/>
          </a:bodyPr>
          <a:lstStyle/>
          <a:p>
            <a:pPr marL="0" indent="0">
              <a:buNone/>
            </a:pPr>
            <a:endParaRPr lang="fr-FR" sz="2000" dirty="0" smtClean="0"/>
          </a:p>
          <a:p>
            <a:pPr marL="0" indent="0">
              <a:buNone/>
            </a:pPr>
            <a:r>
              <a:rPr lang="fr-FR" sz="2000" dirty="0" smtClean="0"/>
              <a:t>Cette note se veut un </a:t>
            </a:r>
            <a:r>
              <a:rPr lang="fr-FR" sz="2000" dirty="0"/>
              <a:t>point d’entrée sur ce </a:t>
            </a:r>
            <a:r>
              <a:rPr lang="fr-FR" sz="2000" dirty="0" smtClean="0"/>
              <a:t>sujet, </a:t>
            </a:r>
            <a:r>
              <a:rPr lang="fr-FR" sz="2000" dirty="0"/>
              <a:t>et précise </a:t>
            </a:r>
            <a:r>
              <a:rPr lang="fr-FR" sz="2000" dirty="0" smtClean="0"/>
              <a:t>les </a:t>
            </a:r>
            <a:r>
              <a:rPr lang="fr-FR" sz="2000" dirty="0"/>
              <a:t>thématiques </a:t>
            </a:r>
            <a:r>
              <a:rPr lang="fr-FR" sz="2000" dirty="0" smtClean="0"/>
              <a:t>travaillées </a:t>
            </a:r>
            <a:r>
              <a:rPr lang="fr-FR" sz="2000" dirty="0"/>
              <a:t>sur les territoires dans ce but : habitat, renouvellement urbain, agriculture urbaine, alimentation durable, justice alimentaire, mobilités inclusives</a:t>
            </a:r>
          </a:p>
        </p:txBody>
      </p:sp>
      <p:sp>
        <p:nvSpPr>
          <p:cNvPr id="6" name="ZoneTexte 5"/>
          <p:cNvSpPr txBox="1"/>
          <p:nvPr/>
        </p:nvSpPr>
        <p:spPr>
          <a:xfrm>
            <a:off x="628650" y="5489972"/>
            <a:ext cx="994410" cy="300082"/>
          </a:xfrm>
          <a:prstGeom prst="rect">
            <a:avLst/>
          </a:prstGeom>
          <a:noFill/>
        </p:spPr>
        <p:txBody>
          <a:bodyPr wrap="square" rtlCol="0">
            <a:spAutoFit/>
          </a:bodyPr>
          <a:lstStyle/>
          <a:p>
            <a:r>
              <a:rPr lang="fr-FR" sz="1350" dirty="0">
                <a:hlinkClick r:id="rId4"/>
              </a:rPr>
              <a:t>Lien</a:t>
            </a:r>
            <a:endParaRPr lang="fr-FR" sz="1350" dirty="0"/>
          </a:p>
        </p:txBody>
      </p:sp>
    </p:spTree>
    <p:extLst>
      <p:ext uri="{BB962C8B-B14F-4D97-AF65-F5344CB8AC3E}">
        <p14:creationId xmlns:p14="http://schemas.microsoft.com/office/powerpoint/2010/main" val="1002058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pPr algn="ctr"/>
            <a:r>
              <a:rPr lang="fr-FR" sz="3600" b="1" dirty="0">
                <a:solidFill>
                  <a:srgbClr val="0070C0"/>
                </a:solidFill>
                <a:latin typeface="+mn-lt"/>
              </a:rPr>
              <a:t>Contribution des CRPV</a:t>
            </a:r>
          </a:p>
        </p:txBody>
      </p:sp>
      <p:sp>
        <p:nvSpPr>
          <p:cNvPr id="10" name="Espace réservé du contenu 9"/>
          <p:cNvSpPr>
            <a:spLocks noGrp="1"/>
          </p:cNvSpPr>
          <p:nvPr>
            <p:ph sz="half" idx="2"/>
          </p:nvPr>
        </p:nvSpPr>
        <p:spPr>
          <a:xfrm>
            <a:off x="4217158" y="1879502"/>
            <a:ext cx="4516556" cy="4351338"/>
          </a:xfrm>
        </p:spPr>
        <p:txBody>
          <a:bodyPr>
            <a:noAutofit/>
          </a:bodyPr>
          <a:lstStyle/>
          <a:p>
            <a:pPr lvl="1" algn="just">
              <a:lnSpc>
                <a:spcPct val="100000"/>
              </a:lnSpc>
              <a:spcBef>
                <a:spcPct val="20000"/>
              </a:spcBef>
              <a:buClr>
                <a:schemeClr val="accent6"/>
              </a:buClr>
              <a:tabLst>
                <a:tab pos="800100" algn="l"/>
              </a:tabLst>
              <a:defRPr/>
            </a:pPr>
            <a:r>
              <a:rPr lang="fr-FR" sz="1500" dirty="0">
                <a:latin typeface="Calibri" panose="020F0502020204030204" pitchFamily="34" charset="0"/>
                <a:cs typeface="Calibri" panose="020F0502020204030204" pitchFamily="34" charset="0"/>
              </a:rPr>
              <a:t>Analyse croisée des actions conduites par les centres de ressources</a:t>
            </a:r>
            <a:r>
              <a:rPr lang="fr-FR" sz="1500" dirty="0" smtClean="0">
                <a:latin typeface="Calibri" panose="020F0502020204030204" pitchFamily="34" charset="0"/>
                <a:cs typeface="Calibri" panose="020F0502020204030204" pitchFamily="34" charset="0"/>
              </a:rPr>
              <a:t>.</a:t>
            </a:r>
          </a:p>
          <a:p>
            <a:pPr lvl="1" algn="just">
              <a:lnSpc>
                <a:spcPct val="100000"/>
              </a:lnSpc>
              <a:spcBef>
                <a:spcPct val="20000"/>
              </a:spcBef>
              <a:buClr>
                <a:schemeClr val="accent6"/>
              </a:buClr>
              <a:tabLst>
                <a:tab pos="800100" algn="l"/>
              </a:tabLst>
              <a:defRPr/>
            </a:pPr>
            <a:endParaRPr lang="fr-FR" sz="1500" dirty="0">
              <a:latin typeface="Calibri" panose="020F0502020204030204" pitchFamily="34" charset="0"/>
              <a:cs typeface="Calibri" panose="020F0502020204030204" pitchFamily="34" charset="0"/>
            </a:endParaRPr>
          </a:p>
          <a:p>
            <a:pPr lvl="1" algn="just">
              <a:lnSpc>
                <a:spcPct val="100000"/>
              </a:lnSpc>
              <a:spcBef>
                <a:spcPct val="20000"/>
              </a:spcBef>
              <a:buClr>
                <a:schemeClr val="accent6"/>
              </a:buClr>
              <a:tabLst>
                <a:tab pos="800100" algn="l"/>
              </a:tabLst>
              <a:defRPr/>
            </a:pPr>
            <a:r>
              <a:rPr lang="fr-FR" sz="1500" dirty="0">
                <a:latin typeface="Calibri" panose="020F0502020204030204" pitchFamily="34" charset="0"/>
                <a:cs typeface="Calibri" panose="020F0502020204030204" pitchFamily="34" charset="0"/>
              </a:rPr>
              <a:t>L’alimentation et l’agriculture urbaine avec de multiples entrées (sante, bien-être, bien manger, convivialité, lien social, pouvoir d’achat, rapport à la nature, emploi…). </a:t>
            </a:r>
            <a:endParaRPr lang="fr-FR" sz="1500" dirty="0" smtClean="0">
              <a:latin typeface="Calibri" panose="020F0502020204030204" pitchFamily="34" charset="0"/>
              <a:cs typeface="Calibri" panose="020F0502020204030204" pitchFamily="34" charset="0"/>
            </a:endParaRPr>
          </a:p>
          <a:p>
            <a:pPr lvl="1" algn="just">
              <a:lnSpc>
                <a:spcPct val="100000"/>
              </a:lnSpc>
              <a:spcBef>
                <a:spcPct val="20000"/>
              </a:spcBef>
              <a:buClr>
                <a:schemeClr val="accent6"/>
              </a:buClr>
              <a:tabLst>
                <a:tab pos="800100" algn="l"/>
              </a:tabLst>
              <a:defRPr/>
            </a:pPr>
            <a:endParaRPr lang="fr-FR" sz="1500" dirty="0" smtClean="0">
              <a:latin typeface="Calibri" panose="020F0502020204030204" pitchFamily="34" charset="0"/>
              <a:cs typeface="Calibri" panose="020F0502020204030204" pitchFamily="34" charset="0"/>
            </a:endParaRPr>
          </a:p>
          <a:p>
            <a:pPr lvl="1" algn="just">
              <a:lnSpc>
                <a:spcPct val="100000"/>
              </a:lnSpc>
              <a:spcBef>
                <a:spcPct val="20000"/>
              </a:spcBef>
              <a:buClr>
                <a:schemeClr val="accent6"/>
              </a:buClr>
              <a:tabLst>
                <a:tab pos="800100" algn="l"/>
              </a:tabLst>
              <a:defRPr/>
            </a:pPr>
            <a:r>
              <a:rPr lang="fr-FR" sz="1500" dirty="0" smtClean="0">
                <a:latin typeface="Calibri" panose="020F0502020204030204" pitchFamily="34" charset="0"/>
                <a:cs typeface="Calibri" panose="020F0502020204030204" pitchFamily="34" charset="0"/>
              </a:rPr>
              <a:t>Le </a:t>
            </a:r>
            <a:r>
              <a:rPr lang="fr-FR" sz="1500" dirty="0">
                <a:latin typeface="Calibri" panose="020F0502020204030204" pitchFamily="34" charset="0"/>
                <a:cs typeface="Calibri" panose="020F0502020204030204" pitchFamily="34" charset="0"/>
              </a:rPr>
              <a:t>cadre de vie, l’habitat, la mobilité et le renouvellement urbain qui s’appuient sur des leviers forts tels que les projets de renouvellement urbain.</a:t>
            </a:r>
          </a:p>
        </p:txBody>
      </p:sp>
      <p:pic>
        <p:nvPicPr>
          <p:cNvPr id="5" name="Espace réservé du contenu 4">
            <a:hlinkClick r:id="rId3"/>
          </p:cNvPr>
          <p:cNvPicPr>
            <a:picLocks noGrp="1" noChangeAspect="1"/>
          </p:cNvPicPr>
          <p:nvPr>
            <p:ph sz="half" idx="1"/>
          </p:nvPr>
        </p:nvPicPr>
        <p:blipFill rotWithShape="1">
          <a:blip r:embed="rId4"/>
          <a:srcRect l="15197" t="18585" r="20342" b="7304"/>
          <a:stretch/>
        </p:blipFill>
        <p:spPr>
          <a:xfrm>
            <a:off x="259809" y="2620370"/>
            <a:ext cx="4439446" cy="2869603"/>
          </a:xfrm>
          <a:prstGeom prst="rect">
            <a:avLst/>
          </a:prstGeom>
        </p:spPr>
      </p:pic>
      <p:sp>
        <p:nvSpPr>
          <p:cNvPr id="2" name="ZoneTexte 1"/>
          <p:cNvSpPr txBox="1"/>
          <p:nvPr/>
        </p:nvSpPr>
        <p:spPr>
          <a:xfrm>
            <a:off x="628650" y="5489972"/>
            <a:ext cx="994410" cy="300082"/>
          </a:xfrm>
          <a:prstGeom prst="rect">
            <a:avLst/>
          </a:prstGeom>
          <a:noFill/>
        </p:spPr>
        <p:txBody>
          <a:bodyPr wrap="square" rtlCol="0">
            <a:spAutoFit/>
          </a:bodyPr>
          <a:lstStyle/>
          <a:p>
            <a:r>
              <a:rPr lang="fr-FR" sz="1350" dirty="0">
                <a:hlinkClick r:id="rId3"/>
              </a:rPr>
              <a:t>Lien</a:t>
            </a:r>
            <a:endParaRPr lang="fr-FR" sz="1350" dirty="0"/>
          </a:p>
        </p:txBody>
      </p:sp>
    </p:spTree>
    <p:extLst>
      <p:ext uri="{BB962C8B-B14F-4D97-AF65-F5344CB8AC3E}">
        <p14:creationId xmlns:p14="http://schemas.microsoft.com/office/powerpoint/2010/main" val="3782527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pPr algn="ctr"/>
            <a:r>
              <a:rPr lang="fr-FR" sz="3600" b="1" dirty="0">
                <a:solidFill>
                  <a:srgbClr val="0070C0"/>
                </a:solidFill>
                <a:latin typeface="+mn-lt"/>
              </a:rPr>
              <a:t>Contribution des CRPV</a:t>
            </a:r>
          </a:p>
        </p:txBody>
      </p:sp>
      <p:sp>
        <p:nvSpPr>
          <p:cNvPr id="10" name="Espace réservé du contenu 9"/>
          <p:cNvSpPr>
            <a:spLocks noGrp="1"/>
          </p:cNvSpPr>
          <p:nvPr>
            <p:ph sz="half" idx="2"/>
          </p:nvPr>
        </p:nvSpPr>
        <p:spPr>
          <a:xfrm>
            <a:off x="4629150" y="1980810"/>
            <a:ext cx="3966210" cy="4338104"/>
          </a:xfrm>
        </p:spPr>
        <p:txBody>
          <a:bodyPr>
            <a:normAutofit fontScale="25000" lnSpcReduction="20000"/>
          </a:bodyPr>
          <a:lstStyle/>
          <a:p>
            <a:pPr marL="0" indent="0">
              <a:buNone/>
            </a:pPr>
            <a:r>
              <a:rPr lang="fr-FR" sz="5600" dirty="0"/>
              <a:t>Enseignements</a:t>
            </a:r>
            <a:r>
              <a:rPr lang="fr-FR" sz="2625" dirty="0"/>
              <a:t> :</a:t>
            </a:r>
          </a:p>
          <a:p>
            <a:pPr lvl="1" algn="just">
              <a:lnSpc>
                <a:spcPct val="120000"/>
              </a:lnSpc>
              <a:spcBef>
                <a:spcPct val="20000"/>
              </a:spcBef>
              <a:buClr>
                <a:schemeClr val="accent6"/>
              </a:buClr>
              <a:tabLst>
                <a:tab pos="800100" algn="l"/>
              </a:tabLst>
              <a:defRPr/>
            </a:pPr>
            <a:r>
              <a:rPr lang="fr-FR" sz="5600" dirty="0">
                <a:latin typeface="Calibri" panose="020F0502020204030204" pitchFamily="34" charset="0"/>
                <a:cs typeface="Calibri" panose="020F0502020204030204" pitchFamily="34" charset="0"/>
              </a:rPr>
              <a:t> Si le précédent CV n’allait pas dans le sens des transitions,  consensus sur l’envie d’agir, beaucoup d’initiatives, avec pour motivation la justice </a:t>
            </a:r>
            <a:r>
              <a:rPr lang="fr-FR" sz="5600" dirty="0" smtClean="0">
                <a:latin typeface="Calibri" panose="020F0502020204030204" pitchFamily="34" charset="0"/>
                <a:cs typeface="Calibri" panose="020F0502020204030204" pitchFamily="34" charset="0"/>
              </a:rPr>
              <a:t>sociale</a:t>
            </a:r>
          </a:p>
          <a:p>
            <a:pPr lvl="1" algn="just">
              <a:lnSpc>
                <a:spcPct val="120000"/>
              </a:lnSpc>
              <a:spcBef>
                <a:spcPct val="20000"/>
              </a:spcBef>
              <a:buClr>
                <a:schemeClr val="accent6"/>
              </a:buClr>
              <a:tabLst>
                <a:tab pos="800100" algn="l"/>
              </a:tabLst>
              <a:defRPr/>
            </a:pPr>
            <a:endParaRPr lang="fr-FR" sz="56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5600" dirty="0">
                <a:latin typeface="Calibri" panose="020F0502020204030204" pitchFamily="34" charset="0"/>
                <a:cs typeface="Calibri" panose="020F0502020204030204" pitchFamily="34" charset="0"/>
              </a:rPr>
              <a:t>Face à une ingénierie territoriale de la PV pas toujours suffisante, capacité de travailler en transversalité, ensemble, monter des coopérations, des </a:t>
            </a:r>
            <a:r>
              <a:rPr lang="fr-FR" sz="5600" dirty="0" smtClean="0">
                <a:latin typeface="Calibri" panose="020F0502020204030204" pitchFamily="34" charset="0"/>
                <a:cs typeface="Calibri" panose="020F0502020204030204" pitchFamily="34" charset="0"/>
              </a:rPr>
              <a:t>partenariats</a:t>
            </a:r>
          </a:p>
          <a:p>
            <a:pPr lvl="1" algn="just">
              <a:lnSpc>
                <a:spcPct val="120000"/>
              </a:lnSpc>
              <a:spcBef>
                <a:spcPct val="20000"/>
              </a:spcBef>
              <a:buClr>
                <a:schemeClr val="accent6"/>
              </a:buClr>
              <a:tabLst>
                <a:tab pos="800100" algn="l"/>
              </a:tabLst>
              <a:defRPr/>
            </a:pPr>
            <a:endParaRPr lang="fr-FR" sz="56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5600" dirty="0">
                <a:latin typeface="Calibri" panose="020F0502020204030204" pitchFamily="34" charset="0"/>
                <a:cs typeface="Calibri" panose="020F0502020204030204" pitchFamily="34" charset="0"/>
              </a:rPr>
              <a:t>La capacité à penser les habitants-es dans les projets, dans la capacité de mise en œuvre</a:t>
            </a:r>
          </a:p>
          <a:p>
            <a:pPr lvl="1" algn="just">
              <a:lnSpc>
                <a:spcPct val="120000"/>
              </a:lnSpc>
              <a:spcBef>
                <a:spcPct val="20000"/>
              </a:spcBef>
              <a:buClr>
                <a:schemeClr val="accent6"/>
              </a:buClr>
              <a:tabLst>
                <a:tab pos="800100" algn="l"/>
              </a:tabLst>
              <a:defRPr/>
            </a:pPr>
            <a:r>
              <a:rPr lang="fr-FR" sz="5600" dirty="0">
                <a:latin typeface="Calibri" panose="020F0502020204030204" pitchFamily="34" charset="0"/>
                <a:cs typeface="Calibri" panose="020F0502020204030204" pitchFamily="34" charset="0"/>
              </a:rPr>
              <a:t>Zones d’effort : ce que veut dire la hausse des températures sur le vécu ; et penser au vivant, la régénération des </a:t>
            </a:r>
            <a:r>
              <a:rPr lang="fr-FR" sz="5600" dirty="0" smtClean="0">
                <a:latin typeface="Calibri" panose="020F0502020204030204" pitchFamily="34" charset="0"/>
                <a:cs typeface="Calibri" panose="020F0502020204030204" pitchFamily="34" charset="0"/>
              </a:rPr>
              <a:t>ressources</a:t>
            </a:r>
          </a:p>
          <a:p>
            <a:pPr lvl="1" algn="just">
              <a:lnSpc>
                <a:spcPct val="120000"/>
              </a:lnSpc>
              <a:spcBef>
                <a:spcPct val="20000"/>
              </a:spcBef>
              <a:buClr>
                <a:schemeClr val="accent6"/>
              </a:buClr>
              <a:tabLst>
                <a:tab pos="800100" algn="l"/>
              </a:tabLst>
              <a:defRPr/>
            </a:pPr>
            <a:endParaRPr lang="fr-FR" sz="56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5600" dirty="0">
                <a:latin typeface="Calibri" panose="020F0502020204030204" pitchFamily="34" charset="0"/>
                <a:cs typeface="Calibri" panose="020F0502020204030204" pitchFamily="34" charset="0"/>
              </a:rPr>
              <a:t>Récit assez inspirant des transitions dans l’action</a:t>
            </a:r>
          </a:p>
        </p:txBody>
      </p:sp>
      <p:pic>
        <p:nvPicPr>
          <p:cNvPr id="5" name="Espace réservé du contenu 4"/>
          <p:cNvPicPr>
            <a:picLocks noGrp="1" noChangeAspect="1"/>
          </p:cNvPicPr>
          <p:nvPr>
            <p:ph sz="half" idx="1"/>
          </p:nvPr>
        </p:nvPicPr>
        <p:blipFill rotWithShape="1">
          <a:blip r:embed="rId2"/>
          <a:srcRect l="15197" t="18585" r="20342" b="7304"/>
          <a:stretch/>
        </p:blipFill>
        <p:spPr>
          <a:xfrm>
            <a:off x="225763" y="2593074"/>
            <a:ext cx="4403387" cy="2846295"/>
          </a:xfrm>
          <a:prstGeom prst="rect">
            <a:avLst/>
          </a:prstGeom>
        </p:spPr>
      </p:pic>
    </p:spTree>
    <p:extLst>
      <p:ext uri="{BB962C8B-B14F-4D97-AF65-F5344CB8AC3E}">
        <p14:creationId xmlns:p14="http://schemas.microsoft.com/office/powerpoint/2010/main" val="2871865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a:bodyPr>
          <a:lstStyle/>
          <a:p>
            <a:pPr algn="ctr"/>
            <a:r>
              <a:rPr lang="fr-FR" sz="3600" b="1" dirty="0">
                <a:solidFill>
                  <a:srgbClr val="0070C0"/>
                </a:solidFill>
                <a:latin typeface="+mn-lt"/>
              </a:rPr>
              <a:t>Les cahiers du DSU, 1er trimestre 2023 (n°77)</a:t>
            </a:r>
          </a:p>
        </p:txBody>
      </p:sp>
      <p:sp>
        <p:nvSpPr>
          <p:cNvPr id="10" name="Espace réservé du contenu 9"/>
          <p:cNvSpPr>
            <a:spLocks noGrp="1"/>
          </p:cNvSpPr>
          <p:nvPr>
            <p:ph sz="half" idx="2"/>
          </p:nvPr>
        </p:nvSpPr>
        <p:spPr>
          <a:xfrm>
            <a:off x="4629150" y="2226469"/>
            <a:ext cx="3886200" cy="3774281"/>
          </a:xfrm>
        </p:spPr>
        <p:txBody>
          <a:bodyPr>
            <a:normAutofit fontScale="55000" lnSpcReduction="20000"/>
          </a:bodyPr>
          <a:lstStyle/>
          <a:p>
            <a:pPr marL="0" indent="0" algn="just">
              <a:lnSpc>
                <a:spcPct val="160000"/>
              </a:lnSpc>
              <a:buNone/>
            </a:pPr>
            <a:r>
              <a:rPr lang="fr-FR" dirty="0" smtClean="0"/>
              <a:t>« Avec </a:t>
            </a:r>
            <a:r>
              <a:rPr lang="fr-FR" dirty="0"/>
              <a:t>comme fil rouge la </a:t>
            </a:r>
            <a:r>
              <a:rPr lang="fr-FR" b="1" dirty="0"/>
              <a:t>mobilisation citoyenne</a:t>
            </a:r>
            <a:r>
              <a:rPr lang="fr-FR" dirty="0"/>
              <a:t>, l’ambition de ce numéro est de rendre visible la question des transitions dans les quartiers politique de la ville, de donner des </a:t>
            </a:r>
            <a:r>
              <a:rPr lang="fr-FR" b="1" dirty="0"/>
              <a:t>clés de lecture et de compréhension sur les constats et enjeux</a:t>
            </a:r>
            <a:r>
              <a:rPr lang="fr-FR" dirty="0"/>
              <a:t>, d’interroger les représentations et les poncifs, de </a:t>
            </a:r>
            <a:r>
              <a:rPr lang="fr-FR" b="1" dirty="0"/>
              <a:t>valoriser des expériences menées</a:t>
            </a:r>
            <a:r>
              <a:rPr lang="fr-FR" dirty="0"/>
              <a:t> par une grande diversité d’acteurs et d’offrir un espace de débat sur ce </a:t>
            </a:r>
            <a:r>
              <a:rPr lang="fr-FR" dirty="0" smtClean="0"/>
              <a:t>sujet » Frédérique Bourgeois, Directrice de </a:t>
            </a:r>
            <a:r>
              <a:rPr lang="fr-FR" dirty="0" err="1" smtClean="0"/>
              <a:t>LaboCités</a:t>
            </a:r>
            <a:r>
              <a:rPr lang="fr-FR" dirty="0" smtClean="0"/>
              <a:t>.</a:t>
            </a:r>
            <a:endParaRPr lang="fr-FR" dirty="0"/>
          </a:p>
        </p:txBody>
      </p:sp>
      <p:pic>
        <p:nvPicPr>
          <p:cNvPr id="3" name="Espace réservé du contenu 2">
            <a:hlinkClick r:id="rId3"/>
          </p:cNvPr>
          <p:cNvPicPr>
            <a:picLocks noGrp="1" noChangeAspect="1"/>
          </p:cNvPicPr>
          <p:nvPr>
            <p:ph sz="half" idx="1"/>
          </p:nvPr>
        </p:nvPicPr>
        <p:blipFill>
          <a:blip r:embed="rId4"/>
          <a:stretch>
            <a:fillRect/>
          </a:stretch>
        </p:blipFill>
        <p:spPr>
          <a:xfrm>
            <a:off x="1432322" y="2247305"/>
            <a:ext cx="2278856" cy="3221831"/>
          </a:xfrm>
          <a:prstGeom prst="rect">
            <a:avLst/>
          </a:prstGeom>
        </p:spPr>
      </p:pic>
      <p:sp>
        <p:nvSpPr>
          <p:cNvPr id="5" name="ZoneTexte 4"/>
          <p:cNvSpPr txBox="1"/>
          <p:nvPr/>
        </p:nvSpPr>
        <p:spPr>
          <a:xfrm>
            <a:off x="628650" y="5489972"/>
            <a:ext cx="994410" cy="300082"/>
          </a:xfrm>
          <a:prstGeom prst="rect">
            <a:avLst/>
          </a:prstGeom>
          <a:noFill/>
        </p:spPr>
        <p:txBody>
          <a:bodyPr wrap="square" rtlCol="0">
            <a:spAutoFit/>
          </a:bodyPr>
          <a:lstStyle/>
          <a:p>
            <a:r>
              <a:rPr lang="fr-FR" sz="1350" dirty="0">
                <a:hlinkClick r:id="rId3"/>
              </a:rPr>
              <a:t>Lien</a:t>
            </a:r>
            <a:endParaRPr lang="fr-FR" sz="1350" dirty="0"/>
          </a:p>
        </p:txBody>
      </p:sp>
    </p:spTree>
    <p:extLst>
      <p:ext uri="{BB962C8B-B14F-4D97-AF65-F5344CB8AC3E}">
        <p14:creationId xmlns:p14="http://schemas.microsoft.com/office/powerpoint/2010/main" val="4190186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Intercommunalités Magazine n°282</a:t>
            </a:r>
          </a:p>
        </p:txBody>
      </p:sp>
      <p:pic>
        <p:nvPicPr>
          <p:cNvPr id="5" name="Espace réservé du contenu 4">
            <a:hlinkClick r:id="rId3"/>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501451" y="2226469"/>
            <a:ext cx="2140599" cy="3263504"/>
          </a:xfrm>
        </p:spPr>
      </p:pic>
      <p:sp>
        <p:nvSpPr>
          <p:cNvPr id="4" name="Espace réservé du contenu 3"/>
          <p:cNvSpPr>
            <a:spLocks noGrp="1"/>
          </p:cNvSpPr>
          <p:nvPr>
            <p:ph sz="half" idx="2"/>
          </p:nvPr>
        </p:nvSpPr>
        <p:spPr/>
        <p:txBody>
          <a:bodyPr>
            <a:noAutofit/>
          </a:bodyPr>
          <a:lstStyle/>
          <a:p>
            <a:pPr marL="0" indent="0" algn="just">
              <a:lnSpc>
                <a:spcPct val="120000"/>
              </a:lnSpc>
              <a:buNone/>
            </a:pPr>
            <a:r>
              <a:rPr lang="fr-FR" sz="1400" dirty="0"/>
              <a:t>Le magazine contient tout un dossier sur comment adapter les quartiers prioritaires au changement climatique.</a:t>
            </a:r>
          </a:p>
          <a:p>
            <a:pPr algn="just">
              <a:lnSpc>
                <a:spcPct val="120000"/>
              </a:lnSpc>
            </a:pPr>
            <a:r>
              <a:rPr lang="fr-FR" sz="1400" dirty="0"/>
              <a:t>Une opportunité pour les quartiers en termes d’effectivité</a:t>
            </a:r>
          </a:p>
          <a:p>
            <a:pPr algn="just">
              <a:lnSpc>
                <a:spcPct val="120000"/>
              </a:lnSpc>
            </a:pPr>
            <a:r>
              <a:rPr lang="fr-FR" sz="1400" dirty="0"/>
              <a:t>Ce que peuvent proposer les intercommunalités et communes pour </a:t>
            </a:r>
            <a:r>
              <a:rPr lang="fr-FR" sz="1400" b="1" dirty="0"/>
              <a:t>faire évoluer les modes d’intervention </a:t>
            </a:r>
            <a:r>
              <a:rPr lang="fr-FR" sz="1400" dirty="0"/>
              <a:t>de la politique de la ville vers une transition juste</a:t>
            </a:r>
          </a:p>
          <a:p>
            <a:pPr algn="just">
              <a:lnSpc>
                <a:spcPct val="120000"/>
              </a:lnSpc>
            </a:pPr>
            <a:r>
              <a:rPr lang="fr-FR" sz="1400" dirty="0"/>
              <a:t>Renouveler les modes d’action, </a:t>
            </a:r>
            <a:r>
              <a:rPr lang="fr-FR" sz="1400" b="1" dirty="0"/>
              <a:t>expérimenter</a:t>
            </a:r>
          </a:p>
          <a:p>
            <a:pPr algn="just">
              <a:lnSpc>
                <a:spcPct val="120000"/>
              </a:lnSpc>
            </a:pPr>
            <a:r>
              <a:rPr lang="fr-FR" sz="1400" b="1" dirty="0"/>
              <a:t>Coopérer</a:t>
            </a:r>
            <a:r>
              <a:rPr lang="fr-FR" sz="1400" dirty="0"/>
              <a:t> entre territoires, et enjeux de </a:t>
            </a:r>
            <a:r>
              <a:rPr lang="fr-FR" sz="1400" b="1" dirty="0"/>
              <a:t>pilotage</a:t>
            </a:r>
            <a:r>
              <a:rPr lang="fr-FR" sz="1400" dirty="0"/>
              <a:t> des CV</a:t>
            </a:r>
          </a:p>
          <a:p>
            <a:pPr algn="just">
              <a:lnSpc>
                <a:spcPct val="120000"/>
              </a:lnSpc>
            </a:pPr>
            <a:r>
              <a:rPr lang="fr-FR" sz="1400" dirty="0"/>
              <a:t>Enjeux de mobilité</a:t>
            </a:r>
          </a:p>
          <a:p>
            <a:pPr algn="just">
              <a:lnSpc>
                <a:spcPct val="120000"/>
              </a:lnSpc>
            </a:pPr>
            <a:r>
              <a:rPr lang="fr-FR" sz="1400" dirty="0"/>
              <a:t>Enjeux de santé-environnement</a:t>
            </a:r>
          </a:p>
        </p:txBody>
      </p:sp>
      <p:sp>
        <p:nvSpPr>
          <p:cNvPr id="6" name="ZoneTexte 5"/>
          <p:cNvSpPr txBox="1"/>
          <p:nvPr/>
        </p:nvSpPr>
        <p:spPr>
          <a:xfrm>
            <a:off x="628650" y="5489972"/>
            <a:ext cx="994410" cy="300082"/>
          </a:xfrm>
          <a:prstGeom prst="rect">
            <a:avLst/>
          </a:prstGeom>
          <a:noFill/>
        </p:spPr>
        <p:txBody>
          <a:bodyPr wrap="square" rtlCol="0">
            <a:spAutoFit/>
          </a:bodyPr>
          <a:lstStyle/>
          <a:p>
            <a:r>
              <a:rPr lang="fr-FR" sz="1350" dirty="0">
                <a:hlinkClick r:id="rId3"/>
              </a:rPr>
              <a:t>Lien</a:t>
            </a:r>
            <a:endParaRPr lang="fr-FR" sz="1350" dirty="0"/>
          </a:p>
        </p:txBody>
      </p:sp>
    </p:spTree>
    <p:extLst>
      <p:ext uri="{BB962C8B-B14F-4D97-AF65-F5344CB8AC3E}">
        <p14:creationId xmlns:p14="http://schemas.microsoft.com/office/powerpoint/2010/main" val="3180079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831453"/>
            <a:ext cx="7886700" cy="994172"/>
          </a:xfrm>
        </p:spPr>
        <p:txBody>
          <a:bodyPr>
            <a:noAutofit/>
          </a:bodyPr>
          <a:lstStyle/>
          <a:p>
            <a:pPr algn="ctr"/>
            <a:r>
              <a:rPr lang="fr-FR" sz="3600" b="1" dirty="0">
                <a:solidFill>
                  <a:srgbClr val="0070C0"/>
                </a:solidFill>
                <a:latin typeface="+mn-lt"/>
              </a:rPr>
              <a:t>Retour sur le cycle </a:t>
            </a:r>
            <a:r>
              <a:rPr lang="fr-FR" sz="3600" b="1" i="1" dirty="0">
                <a:solidFill>
                  <a:srgbClr val="0070C0"/>
                </a:solidFill>
                <a:latin typeface="+mn-lt"/>
              </a:rPr>
              <a:t>Quartiers en Transitions 2020</a:t>
            </a:r>
            <a:r>
              <a:rPr lang="fr-FR" sz="3600" b="1" dirty="0">
                <a:solidFill>
                  <a:srgbClr val="0070C0"/>
                </a:solidFill>
                <a:latin typeface="+mn-lt"/>
              </a:rPr>
              <a:t> de </a:t>
            </a:r>
            <a:r>
              <a:rPr lang="fr-FR" sz="3600" b="1" dirty="0" err="1">
                <a:solidFill>
                  <a:srgbClr val="0070C0"/>
                </a:solidFill>
                <a:latin typeface="+mn-lt"/>
              </a:rPr>
              <a:t>RésOvilles</a:t>
            </a:r>
            <a:endParaRPr lang="fr-FR" sz="3600" b="1" dirty="0">
              <a:solidFill>
                <a:srgbClr val="0070C0"/>
              </a:solidFill>
              <a:latin typeface="+mn-lt"/>
            </a:endParaRPr>
          </a:p>
        </p:txBody>
      </p:sp>
      <p:pic>
        <p:nvPicPr>
          <p:cNvPr id="5" name="Espace réservé du contenu 4">
            <a:hlinkClick r:id="rId3"/>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28650" y="2603302"/>
            <a:ext cx="3886200" cy="2509838"/>
          </a:xfrm>
        </p:spPr>
      </p:pic>
      <p:sp>
        <p:nvSpPr>
          <p:cNvPr id="4" name="Espace réservé du contenu 3"/>
          <p:cNvSpPr>
            <a:spLocks noGrp="1"/>
          </p:cNvSpPr>
          <p:nvPr>
            <p:ph sz="half" idx="2"/>
          </p:nvPr>
        </p:nvSpPr>
        <p:spPr/>
        <p:txBody>
          <a:bodyPr>
            <a:normAutofit fontScale="62500" lnSpcReduction="20000"/>
          </a:bodyPr>
          <a:lstStyle/>
          <a:p>
            <a:pPr marL="0" indent="0" algn="just">
              <a:lnSpc>
                <a:spcPct val="110000"/>
              </a:lnSpc>
              <a:buNone/>
            </a:pPr>
            <a:r>
              <a:rPr lang="fr-FR" dirty="0" smtClean="0"/>
              <a:t>Sujets abordés : </a:t>
            </a:r>
          </a:p>
          <a:p>
            <a:pPr algn="just">
              <a:lnSpc>
                <a:spcPct val="110000"/>
              </a:lnSpc>
            </a:pPr>
            <a:r>
              <a:rPr lang="fr-FR" dirty="0" smtClean="0"/>
              <a:t>Alimentation </a:t>
            </a:r>
            <a:r>
              <a:rPr lang="fr-FR" dirty="0"/>
              <a:t>et </a:t>
            </a:r>
            <a:r>
              <a:rPr lang="fr-FR" dirty="0" smtClean="0"/>
              <a:t>agriculture </a:t>
            </a:r>
            <a:r>
              <a:rPr lang="fr-FR" dirty="0"/>
              <a:t>durable, avec un triple enjeu d’augmentation du reste à vivre, de santé environnementale, et de montée en compétence des </a:t>
            </a:r>
            <a:r>
              <a:rPr lang="fr-FR" dirty="0" smtClean="0"/>
              <a:t>habitants-es</a:t>
            </a:r>
          </a:p>
          <a:p>
            <a:pPr algn="just">
              <a:lnSpc>
                <a:spcPct val="110000"/>
              </a:lnSpc>
            </a:pPr>
            <a:endParaRPr lang="fr-FR" dirty="0" smtClean="0"/>
          </a:p>
          <a:p>
            <a:pPr algn="just">
              <a:lnSpc>
                <a:spcPct val="110000"/>
              </a:lnSpc>
            </a:pPr>
            <a:r>
              <a:rPr lang="fr-FR" dirty="0"/>
              <a:t>D</a:t>
            </a:r>
            <a:r>
              <a:rPr lang="fr-FR" dirty="0" smtClean="0"/>
              <a:t>émarches </a:t>
            </a:r>
            <a:r>
              <a:rPr lang="fr-FR" dirty="0"/>
              <a:t>d’économie </a:t>
            </a:r>
            <a:r>
              <a:rPr lang="fr-FR" dirty="0" smtClean="0"/>
              <a:t>circulaire</a:t>
            </a:r>
          </a:p>
          <a:p>
            <a:pPr algn="just">
              <a:lnSpc>
                <a:spcPct val="110000"/>
              </a:lnSpc>
            </a:pPr>
            <a:endParaRPr lang="fr-FR" dirty="0" smtClean="0"/>
          </a:p>
          <a:p>
            <a:pPr algn="just">
              <a:lnSpc>
                <a:spcPct val="110000"/>
              </a:lnSpc>
            </a:pPr>
            <a:r>
              <a:rPr lang="fr-FR" dirty="0" smtClean="0"/>
              <a:t>Solidarité et résilience </a:t>
            </a:r>
            <a:r>
              <a:rPr lang="fr-FR" dirty="0"/>
              <a:t>climatique des quartiers </a:t>
            </a:r>
            <a:endParaRPr lang="fr-FR" dirty="0" smtClean="0"/>
          </a:p>
          <a:p>
            <a:pPr marL="0" indent="0" algn="just">
              <a:lnSpc>
                <a:spcPct val="110000"/>
              </a:lnSpc>
              <a:buNone/>
            </a:pPr>
            <a:r>
              <a:rPr lang="fr-FR" dirty="0" smtClean="0"/>
              <a:t> </a:t>
            </a:r>
          </a:p>
          <a:p>
            <a:pPr algn="just">
              <a:lnSpc>
                <a:spcPct val="110000"/>
              </a:lnSpc>
            </a:pPr>
            <a:r>
              <a:rPr lang="fr-FR" dirty="0"/>
              <a:t>P</a:t>
            </a:r>
            <a:r>
              <a:rPr lang="fr-FR" dirty="0" smtClean="0"/>
              <a:t>ratiques </a:t>
            </a:r>
            <a:r>
              <a:rPr lang="fr-FR" dirty="0"/>
              <a:t>informelles</a:t>
            </a:r>
          </a:p>
        </p:txBody>
      </p:sp>
      <p:sp>
        <p:nvSpPr>
          <p:cNvPr id="6" name="ZoneTexte 5"/>
          <p:cNvSpPr txBox="1"/>
          <p:nvPr/>
        </p:nvSpPr>
        <p:spPr>
          <a:xfrm>
            <a:off x="628650" y="5489972"/>
            <a:ext cx="994410" cy="300082"/>
          </a:xfrm>
          <a:prstGeom prst="rect">
            <a:avLst/>
          </a:prstGeom>
          <a:noFill/>
        </p:spPr>
        <p:txBody>
          <a:bodyPr wrap="square" rtlCol="0">
            <a:spAutoFit/>
          </a:bodyPr>
          <a:lstStyle/>
          <a:p>
            <a:r>
              <a:rPr lang="fr-FR" sz="1350" dirty="0">
                <a:hlinkClick r:id="rId3"/>
              </a:rPr>
              <a:t>Lien</a:t>
            </a:r>
            <a:endParaRPr lang="fr-FR" sz="1350" dirty="0"/>
          </a:p>
        </p:txBody>
      </p:sp>
    </p:spTree>
    <p:extLst>
      <p:ext uri="{BB962C8B-B14F-4D97-AF65-F5344CB8AC3E}">
        <p14:creationId xmlns:p14="http://schemas.microsoft.com/office/powerpoint/2010/main" val="696260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Retour sur le cycle </a:t>
            </a:r>
            <a:r>
              <a:rPr lang="fr-FR" sz="3600" b="1" i="1" dirty="0">
                <a:solidFill>
                  <a:srgbClr val="0070C0"/>
                </a:solidFill>
                <a:latin typeface="+mn-lt"/>
              </a:rPr>
              <a:t>Quartiers en Transitions 2021 </a:t>
            </a:r>
            <a:r>
              <a:rPr lang="fr-FR" sz="3600" b="1" dirty="0">
                <a:solidFill>
                  <a:srgbClr val="0070C0"/>
                </a:solidFill>
                <a:latin typeface="+mn-lt"/>
              </a:rPr>
              <a:t>de </a:t>
            </a:r>
            <a:r>
              <a:rPr lang="fr-FR" sz="3600" b="1" dirty="0" err="1">
                <a:solidFill>
                  <a:srgbClr val="0070C0"/>
                </a:solidFill>
                <a:latin typeface="+mn-lt"/>
              </a:rPr>
              <a:t>RésOvilles</a:t>
            </a:r>
            <a:endParaRPr lang="fr-FR" sz="3600" b="1" dirty="0">
              <a:solidFill>
                <a:srgbClr val="0070C0"/>
              </a:solidFill>
              <a:latin typeface="+mn-lt"/>
            </a:endParaRPr>
          </a:p>
        </p:txBody>
      </p:sp>
      <p:pic>
        <p:nvPicPr>
          <p:cNvPr id="5" name="Espace réservé du contenu 4">
            <a:hlinkClick r:id="rId3"/>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57250" y="2744939"/>
            <a:ext cx="3429000" cy="2226564"/>
          </a:xfrm>
        </p:spPr>
      </p:pic>
      <p:sp>
        <p:nvSpPr>
          <p:cNvPr id="4" name="Espace réservé du contenu 3"/>
          <p:cNvSpPr>
            <a:spLocks noGrp="1"/>
          </p:cNvSpPr>
          <p:nvPr>
            <p:ph sz="half" idx="2"/>
          </p:nvPr>
        </p:nvSpPr>
        <p:spPr/>
        <p:txBody>
          <a:bodyPr/>
          <a:lstStyle/>
          <a:p>
            <a:pPr marL="0" indent="0">
              <a:buNone/>
            </a:pPr>
            <a:endParaRPr lang="fr-FR" dirty="0" smtClean="0"/>
          </a:p>
          <a:p>
            <a:pPr marL="0" indent="0" algn="just">
              <a:lnSpc>
                <a:spcPct val="100000"/>
              </a:lnSpc>
              <a:buNone/>
            </a:pPr>
            <a:r>
              <a:rPr lang="fr-FR" dirty="0" smtClean="0"/>
              <a:t>Sujets abordés : </a:t>
            </a:r>
          </a:p>
          <a:p>
            <a:pPr algn="just">
              <a:lnSpc>
                <a:spcPct val="100000"/>
              </a:lnSpc>
            </a:pPr>
            <a:r>
              <a:rPr lang="fr-FR" dirty="0" smtClean="0"/>
              <a:t>Biodiversité</a:t>
            </a:r>
          </a:p>
          <a:p>
            <a:pPr algn="just">
              <a:lnSpc>
                <a:spcPct val="100000"/>
              </a:lnSpc>
            </a:pPr>
            <a:r>
              <a:rPr lang="fr-FR" dirty="0" smtClean="0"/>
              <a:t>Mobilité</a:t>
            </a:r>
          </a:p>
          <a:p>
            <a:pPr algn="just">
              <a:lnSpc>
                <a:spcPct val="100000"/>
              </a:lnSpc>
            </a:pPr>
            <a:r>
              <a:rPr lang="fr-FR" dirty="0" smtClean="0"/>
              <a:t>Démocratie</a:t>
            </a:r>
          </a:p>
          <a:p>
            <a:pPr algn="just">
              <a:lnSpc>
                <a:spcPct val="100000"/>
              </a:lnSpc>
            </a:pPr>
            <a:r>
              <a:rPr lang="fr-FR" dirty="0" smtClean="0"/>
              <a:t>Quartiers inclusifs</a:t>
            </a:r>
          </a:p>
          <a:p>
            <a:pPr marL="0" indent="0">
              <a:buNone/>
            </a:pPr>
            <a:endParaRPr lang="fr-FR" dirty="0"/>
          </a:p>
        </p:txBody>
      </p:sp>
      <p:sp>
        <p:nvSpPr>
          <p:cNvPr id="6" name="ZoneTexte 5"/>
          <p:cNvSpPr txBox="1"/>
          <p:nvPr/>
        </p:nvSpPr>
        <p:spPr>
          <a:xfrm>
            <a:off x="628650" y="5489972"/>
            <a:ext cx="994410" cy="300082"/>
          </a:xfrm>
          <a:prstGeom prst="rect">
            <a:avLst/>
          </a:prstGeom>
          <a:noFill/>
        </p:spPr>
        <p:txBody>
          <a:bodyPr wrap="square" rtlCol="0">
            <a:spAutoFit/>
          </a:bodyPr>
          <a:lstStyle/>
          <a:p>
            <a:r>
              <a:rPr lang="fr-FR" sz="1350" dirty="0">
                <a:hlinkClick r:id="rId3"/>
              </a:rPr>
              <a:t>Lien</a:t>
            </a:r>
            <a:endParaRPr lang="fr-FR" sz="1350" dirty="0"/>
          </a:p>
        </p:txBody>
      </p:sp>
    </p:spTree>
    <p:extLst>
      <p:ext uri="{BB962C8B-B14F-4D97-AF65-F5344CB8AC3E}">
        <p14:creationId xmlns:p14="http://schemas.microsoft.com/office/powerpoint/2010/main" val="2347939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Les synthèses du cycle </a:t>
            </a:r>
            <a:r>
              <a:rPr lang="fr-FR" sz="3600" b="1" i="1" dirty="0">
                <a:solidFill>
                  <a:srgbClr val="0070C0"/>
                </a:solidFill>
                <a:latin typeface="+mn-lt"/>
              </a:rPr>
              <a:t>Des quartiers en Transition</a:t>
            </a:r>
            <a:r>
              <a:rPr lang="fr-FR" sz="3600" b="1" dirty="0">
                <a:solidFill>
                  <a:srgbClr val="0070C0"/>
                </a:solidFill>
                <a:latin typeface="+mn-lt"/>
              </a:rPr>
              <a:t> de l’IREV</a:t>
            </a:r>
          </a:p>
        </p:txBody>
      </p:sp>
      <p:pic>
        <p:nvPicPr>
          <p:cNvPr id="5" name="Espace réservé du contenu 4">
            <a:hlinkClick r:id="rId3"/>
          </p:cNvPr>
          <p:cNvPicPr>
            <a:picLocks noGrp="1" noChangeAspect="1"/>
          </p:cNvPicPr>
          <p:nvPr>
            <p:ph sz="half" idx="1"/>
          </p:nvPr>
        </p:nvPicPr>
        <p:blipFill rotWithShape="1">
          <a:blip r:embed="rId4"/>
          <a:srcRect l="45832" t="17712" r="12991" b="18203"/>
          <a:stretch/>
        </p:blipFill>
        <p:spPr>
          <a:xfrm>
            <a:off x="876300" y="2599729"/>
            <a:ext cx="2876550" cy="2516983"/>
          </a:xfrm>
          <a:prstGeom prst="rect">
            <a:avLst/>
          </a:prstGeom>
        </p:spPr>
      </p:pic>
      <p:sp>
        <p:nvSpPr>
          <p:cNvPr id="4" name="Espace réservé du contenu 3"/>
          <p:cNvSpPr>
            <a:spLocks noGrp="1"/>
          </p:cNvSpPr>
          <p:nvPr>
            <p:ph sz="half" idx="2"/>
          </p:nvPr>
        </p:nvSpPr>
        <p:spPr>
          <a:xfrm>
            <a:off x="4629150" y="2226469"/>
            <a:ext cx="3886200" cy="3637121"/>
          </a:xfrm>
        </p:spPr>
        <p:txBody>
          <a:bodyPr>
            <a:noAutofit/>
          </a:bodyPr>
          <a:lstStyle/>
          <a:p>
            <a:pPr marL="0" indent="0">
              <a:buNone/>
            </a:pPr>
            <a:r>
              <a:rPr lang="fr-FR" sz="1600" dirty="0"/>
              <a:t>6 séances : </a:t>
            </a:r>
          </a:p>
          <a:p>
            <a:pPr lvl="1" algn="just">
              <a:lnSpc>
                <a:spcPct val="120000"/>
              </a:lnSpc>
              <a:spcBef>
                <a:spcPct val="20000"/>
              </a:spcBef>
              <a:buClr>
                <a:schemeClr val="accent6"/>
              </a:buClr>
              <a:tabLst>
                <a:tab pos="800100" algn="l"/>
              </a:tabLst>
              <a:defRPr/>
            </a:pPr>
            <a:r>
              <a:rPr lang="fr-FR" sz="1400" dirty="0">
                <a:latin typeface="Calibri" panose="020F0502020204030204" pitchFamily="34" charset="0"/>
                <a:cs typeface="Calibri" panose="020F0502020204030204" pitchFamily="34" charset="0"/>
              </a:rPr>
              <a:t>Le renouvellement urbain à l'épreuve des changements </a:t>
            </a:r>
            <a:r>
              <a:rPr lang="fr-FR" sz="1400" dirty="0" smtClean="0">
                <a:latin typeface="Calibri" panose="020F0502020204030204" pitchFamily="34" charset="0"/>
                <a:cs typeface="Calibri" panose="020F0502020204030204" pitchFamily="34" charset="0"/>
              </a:rPr>
              <a:t>climatiques</a:t>
            </a:r>
            <a:endParaRPr lang="fr-FR" sz="14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1400" dirty="0">
                <a:latin typeface="Calibri" panose="020F0502020204030204" pitchFamily="34" charset="0"/>
                <a:cs typeface="Calibri" panose="020F0502020204030204" pitchFamily="34" charset="0"/>
              </a:rPr>
              <a:t>Entre transition agro écologique et évolution des modes de consommation, accompagner les quartiers prioritaires vers l’alimentation </a:t>
            </a:r>
            <a:r>
              <a:rPr lang="fr-FR" sz="1400" dirty="0" smtClean="0">
                <a:latin typeface="Calibri" panose="020F0502020204030204" pitchFamily="34" charset="0"/>
                <a:cs typeface="Calibri" panose="020F0502020204030204" pitchFamily="34" charset="0"/>
              </a:rPr>
              <a:t>durable</a:t>
            </a:r>
            <a:endParaRPr lang="fr-FR" sz="14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1400" dirty="0">
                <a:latin typeface="Calibri" panose="020F0502020204030204" pitchFamily="34" charset="0"/>
                <a:cs typeface="Calibri" panose="020F0502020204030204" pitchFamily="34" charset="0"/>
              </a:rPr>
              <a:t>Des matières premières épuisables : comment intégrer l’économie de la circularité dans les quartiers </a:t>
            </a:r>
            <a:r>
              <a:rPr lang="fr-FR" sz="1400" dirty="0" smtClean="0">
                <a:latin typeface="Calibri" panose="020F0502020204030204" pitchFamily="34" charset="0"/>
                <a:cs typeface="Calibri" panose="020F0502020204030204" pitchFamily="34" charset="0"/>
              </a:rPr>
              <a:t>prioritaires</a:t>
            </a:r>
            <a:endParaRPr lang="fr-FR" sz="14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1400" dirty="0">
                <a:latin typeface="Calibri" panose="020F0502020204030204" pitchFamily="34" charset="0"/>
                <a:cs typeface="Calibri" panose="020F0502020204030204" pitchFamily="34" charset="0"/>
              </a:rPr>
              <a:t>Des mobilités inclusives pour les déplacements du </a:t>
            </a:r>
            <a:r>
              <a:rPr lang="fr-FR" sz="1400" dirty="0" smtClean="0">
                <a:latin typeface="Calibri" panose="020F0502020204030204" pitchFamily="34" charset="0"/>
                <a:cs typeface="Calibri" panose="020F0502020204030204" pitchFamily="34" charset="0"/>
              </a:rPr>
              <a:t>quotidien</a:t>
            </a:r>
            <a:endParaRPr lang="fr-FR" sz="14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1400" dirty="0">
                <a:latin typeface="Calibri" panose="020F0502020204030204" pitchFamily="34" charset="0"/>
                <a:cs typeface="Calibri" panose="020F0502020204030204" pitchFamily="34" charset="0"/>
              </a:rPr>
              <a:t>Mutations de l’économie, transition et résilience </a:t>
            </a:r>
            <a:r>
              <a:rPr lang="fr-FR" sz="1400" dirty="0" smtClean="0">
                <a:latin typeface="Calibri" panose="020F0502020204030204" pitchFamily="34" charset="0"/>
                <a:cs typeface="Calibri" panose="020F0502020204030204" pitchFamily="34" charset="0"/>
              </a:rPr>
              <a:t>territoriale</a:t>
            </a:r>
            <a:endParaRPr lang="fr-FR" sz="1400" dirty="0">
              <a:latin typeface="Calibri" panose="020F0502020204030204" pitchFamily="34" charset="0"/>
              <a:cs typeface="Calibri" panose="020F0502020204030204" pitchFamily="34" charset="0"/>
            </a:endParaRPr>
          </a:p>
          <a:p>
            <a:pPr lvl="1" algn="just">
              <a:lnSpc>
                <a:spcPct val="120000"/>
              </a:lnSpc>
              <a:spcBef>
                <a:spcPct val="20000"/>
              </a:spcBef>
              <a:buClr>
                <a:schemeClr val="accent6"/>
              </a:buClr>
              <a:tabLst>
                <a:tab pos="800100" algn="l"/>
              </a:tabLst>
              <a:defRPr/>
            </a:pPr>
            <a:r>
              <a:rPr lang="fr-FR" sz="1400" dirty="0">
                <a:latin typeface="Calibri" panose="020F0502020204030204" pitchFamily="34" charset="0"/>
                <a:cs typeface="Calibri" panose="020F0502020204030204" pitchFamily="34" charset="0"/>
              </a:rPr>
              <a:t>Habiter demain : de la précarité énergétique au logement vertueux</a:t>
            </a:r>
          </a:p>
        </p:txBody>
      </p:sp>
      <p:sp>
        <p:nvSpPr>
          <p:cNvPr id="6" name="ZoneTexte 5"/>
          <p:cNvSpPr txBox="1"/>
          <p:nvPr/>
        </p:nvSpPr>
        <p:spPr>
          <a:xfrm>
            <a:off x="628650" y="5489972"/>
            <a:ext cx="994410" cy="300082"/>
          </a:xfrm>
          <a:prstGeom prst="rect">
            <a:avLst/>
          </a:prstGeom>
          <a:noFill/>
        </p:spPr>
        <p:txBody>
          <a:bodyPr wrap="square" rtlCol="0">
            <a:spAutoFit/>
          </a:bodyPr>
          <a:lstStyle/>
          <a:p>
            <a:r>
              <a:rPr lang="fr-FR" sz="1350" dirty="0">
                <a:hlinkClick r:id="rId3"/>
              </a:rPr>
              <a:t>Lien</a:t>
            </a:r>
            <a:endParaRPr lang="fr-FR" sz="1350" dirty="0"/>
          </a:p>
        </p:txBody>
      </p:sp>
    </p:spTree>
    <p:extLst>
      <p:ext uri="{BB962C8B-B14F-4D97-AF65-F5344CB8AC3E}">
        <p14:creationId xmlns:p14="http://schemas.microsoft.com/office/powerpoint/2010/main" val="1949831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26611"/>
            <a:ext cx="7886700" cy="913821"/>
          </a:xfrm>
        </p:spPr>
        <p:txBody>
          <a:bodyPr>
            <a:normAutofit fontScale="90000"/>
          </a:bodyPr>
          <a:lstStyle/>
          <a:p>
            <a:pPr algn="ctr"/>
            <a:r>
              <a:rPr lang="fr-FR" sz="4000" b="1" dirty="0">
                <a:solidFill>
                  <a:srgbClr val="0070C0"/>
                </a:solidFill>
                <a:latin typeface="+mn-lt"/>
              </a:rPr>
              <a:t>Objectifs et contenu du cycle de qualification</a:t>
            </a:r>
          </a:p>
        </p:txBody>
      </p:sp>
      <p:sp>
        <p:nvSpPr>
          <p:cNvPr id="3" name="ZoneTexte 2">
            <a:extLst>
              <a:ext uri="{FF2B5EF4-FFF2-40B4-BE49-F238E27FC236}">
                <a16:creationId xmlns:a16="http://schemas.microsoft.com/office/drawing/2014/main" id="{4CA377AD-8945-7AB5-A7A4-E5EE1C6E0F45}"/>
              </a:ext>
            </a:extLst>
          </p:cNvPr>
          <p:cNvSpPr txBox="1"/>
          <p:nvPr/>
        </p:nvSpPr>
        <p:spPr>
          <a:xfrm>
            <a:off x="318499" y="1368411"/>
            <a:ext cx="8476179" cy="5324535"/>
          </a:xfrm>
          <a:prstGeom prst="rect">
            <a:avLst/>
          </a:prstGeom>
          <a:noFill/>
        </p:spPr>
        <p:txBody>
          <a:bodyPr wrap="square">
            <a:spAutoFit/>
          </a:bodyPr>
          <a:lstStyle/>
          <a:p>
            <a:pPr marL="228600" lvl="1" indent="-228600" algn="just" defTabSz="914400">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Un cycle de qualification structuré autour de 4 séances en visio-conférence, de 2h30 qui visent à apporter des contenus et favoriser les échanges dans le cadre de l’élaboration des nouveaux contrats de ville 2024-2030.</a:t>
            </a:r>
          </a:p>
          <a:p>
            <a:pPr marL="228600" lvl="1" indent="-228600" algn="just" defTabSz="914400">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Le cycle est construit autour de trois étapes clés de la construction des contrats de ville et propose par ailleurs un zoom thématique sur un enjeu important des contrats de ville qui reste difficile à appréhender : les transitions.</a:t>
            </a:r>
          </a:p>
          <a:p>
            <a:pPr marL="800100" lvl="2" indent="-342900" algn="just" defTabSz="914400">
              <a:spcBef>
                <a:spcPct val="20000"/>
              </a:spcBef>
              <a:buClr>
                <a:schemeClr val="accent6"/>
              </a:buClr>
              <a:buFont typeface="Wingdings" panose="05000000000000000000" pitchFamily="2" charset="2"/>
              <a:buChar char="§"/>
              <a:tabLst>
                <a:tab pos="800100" algn="l"/>
              </a:tabLst>
              <a:defRPr/>
            </a:pPr>
            <a:r>
              <a:rPr lang="fr-FR" sz="2000" dirty="0">
                <a:latin typeface="Calibri" panose="020F0502020204030204" pitchFamily="34" charset="0"/>
                <a:cs typeface="Calibri" panose="020F0502020204030204" pitchFamily="34" charset="0"/>
              </a:rPr>
              <a:t>Séance 1 : Des attentes des habitants à la construction des projets de quartier ? 4 décembre 2023, de 14h00 à 16h30</a:t>
            </a:r>
          </a:p>
          <a:p>
            <a:pPr marL="800100" lvl="2" indent="-342900" algn="just" defTabSz="914400">
              <a:spcBef>
                <a:spcPct val="20000"/>
              </a:spcBef>
              <a:buClr>
                <a:schemeClr val="accent6"/>
              </a:buClr>
              <a:buFont typeface="Wingdings" panose="05000000000000000000" pitchFamily="2" charset="2"/>
              <a:buChar char="§"/>
              <a:tabLst>
                <a:tab pos="800100" algn="l"/>
              </a:tabLst>
              <a:defRPr/>
            </a:pPr>
            <a:r>
              <a:rPr lang="fr-FR" sz="2000" dirty="0" smtClean="0">
                <a:latin typeface="Calibri" panose="020F0502020204030204" pitchFamily="34" charset="0"/>
                <a:cs typeface="Calibri" panose="020F0502020204030204" pitchFamily="34" charset="0"/>
              </a:rPr>
              <a:t>Séance 2 : Comment faire vivre le contrat de ville dans la durée ? 18 décembre 2023, de 14h00 à 16h30</a:t>
            </a:r>
          </a:p>
          <a:p>
            <a:pPr marL="800100" lvl="2" indent="-342900" algn="just" defTabSz="914400">
              <a:spcBef>
                <a:spcPct val="20000"/>
              </a:spcBef>
              <a:buClr>
                <a:schemeClr val="accent6"/>
              </a:buClr>
              <a:buFont typeface="Wingdings" panose="05000000000000000000" pitchFamily="2" charset="2"/>
              <a:buChar char="§"/>
              <a:tabLst>
                <a:tab pos="800100" algn="l"/>
              </a:tabLst>
              <a:defRPr/>
            </a:pPr>
            <a:r>
              <a:rPr lang="fr-FR" sz="2000" u="sng" dirty="0" smtClean="0">
                <a:latin typeface="Calibri" panose="020F0502020204030204" pitchFamily="34" charset="0"/>
                <a:cs typeface="Calibri" panose="020F0502020204030204" pitchFamily="34" charset="0"/>
              </a:rPr>
              <a:t>Séance 3 : Les enjeux de transition écologique en QPV : de quoi parle-t-on ? Quelles pistes pour agir en quartiers prioritaires de la ville ? 11 janvier 2024, de 9h30 à 12h.</a:t>
            </a:r>
          </a:p>
          <a:p>
            <a:pPr marL="800100" lvl="2" indent="-342900" algn="just" defTabSz="914400">
              <a:spcBef>
                <a:spcPct val="20000"/>
              </a:spcBef>
              <a:buClr>
                <a:schemeClr val="accent6"/>
              </a:buClr>
              <a:buFont typeface="Wingdings" panose="05000000000000000000" pitchFamily="2" charset="2"/>
              <a:buChar char="§"/>
              <a:tabLst>
                <a:tab pos="800100" algn="l"/>
              </a:tabLst>
              <a:defRPr/>
            </a:pPr>
            <a:r>
              <a:rPr lang="fr-FR" sz="2000" dirty="0" smtClean="0">
                <a:latin typeface="Calibri" panose="020F0502020204030204" pitchFamily="34" charset="0"/>
                <a:cs typeface="Calibri" panose="020F0502020204030204" pitchFamily="34" charset="0"/>
              </a:rPr>
              <a:t>Séance </a:t>
            </a:r>
            <a:r>
              <a:rPr lang="fr-FR" sz="2000" dirty="0">
                <a:latin typeface="Calibri" panose="020F0502020204030204" pitchFamily="34" charset="0"/>
                <a:cs typeface="Calibri" panose="020F0502020204030204" pitchFamily="34" charset="0"/>
              </a:rPr>
              <a:t>4 : Passer des enjeux à des objectifs opérationnels en mobilisant les partenaires ? 16 janvier 2024, de 9h30 à 12h</a:t>
            </a:r>
          </a:p>
        </p:txBody>
      </p:sp>
    </p:spTree>
    <p:extLst>
      <p:ext uri="{BB962C8B-B14F-4D97-AF65-F5344CB8AC3E}">
        <p14:creationId xmlns:p14="http://schemas.microsoft.com/office/powerpoint/2010/main" val="3229019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8710" y="2667000"/>
            <a:ext cx="6858000" cy="1790700"/>
          </a:xfrm>
        </p:spPr>
        <p:txBody>
          <a:bodyPr>
            <a:noAutofit/>
          </a:bodyPr>
          <a:lstStyle/>
          <a:p>
            <a:r>
              <a:rPr lang="fr-FR" sz="3600" b="1" dirty="0">
                <a:solidFill>
                  <a:srgbClr val="0070C0"/>
                </a:solidFill>
                <a:latin typeface="+mn-lt"/>
              </a:rPr>
              <a:t>Dans la perspective d’un cycle de </a:t>
            </a:r>
            <a:r>
              <a:rPr lang="fr-FR" sz="3600" b="1" dirty="0" smtClean="0">
                <a:solidFill>
                  <a:srgbClr val="0070C0"/>
                </a:solidFill>
                <a:latin typeface="+mn-lt"/>
              </a:rPr>
              <a:t>conférences, </a:t>
            </a:r>
            <a:r>
              <a:rPr lang="fr-FR" sz="3600" b="1" dirty="0">
                <a:solidFill>
                  <a:srgbClr val="0070C0"/>
                </a:solidFill>
                <a:latin typeface="+mn-lt"/>
              </a:rPr>
              <a:t>quels sujets voudriez-vous que l’on traite prochainement?</a:t>
            </a:r>
          </a:p>
        </p:txBody>
      </p:sp>
    </p:spTree>
    <p:extLst>
      <p:ext uri="{BB962C8B-B14F-4D97-AF65-F5344CB8AC3E}">
        <p14:creationId xmlns:p14="http://schemas.microsoft.com/office/powerpoint/2010/main" val="35927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26611"/>
            <a:ext cx="7886700" cy="913821"/>
          </a:xfrm>
        </p:spPr>
        <p:txBody>
          <a:bodyPr>
            <a:normAutofit fontScale="90000"/>
          </a:bodyPr>
          <a:lstStyle/>
          <a:p>
            <a:pPr algn="ctr"/>
            <a:r>
              <a:rPr lang="fr-FR" sz="4000" b="1" dirty="0">
                <a:solidFill>
                  <a:srgbClr val="0070C0"/>
                </a:solidFill>
                <a:latin typeface="+mn-lt"/>
              </a:rPr>
              <a:t>Cadre général pour la nouvelle contractualisation</a:t>
            </a:r>
          </a:p>
        </p:txBody>
      </p:sp>
      <p:sp>
        <p:nvSpPr>
          <p:cNvPr id="3" name="ZoneTexte 2">
            <a:extLst>
              <a:ext uri="{FF2B5EF4-FFF2-40B4-BE49-F238E27FC236}">
                <a16:creationId xmlns:a16="http://schemas.microsoft.com/office/drawing/2014/main" id="{4CA377AD-8945-7AB5-A7A4-E5EE1C6E0F45}"/>
              </a:ext>
            </a:extLst>
          </p:cNvPr>
          <p:cNvSpPr txBox="1"/>
          <p:nvPr/>
        </p:nvSpPr>
        <p:spPr>
          <a:xfrm>
            <a:off x="439755" y="1368410"/>
            <a:ext cx="8075595" cy="5386090"/>
          </a:xfrm>
          <a:prstGeom prst="rect">
            <a:avLst/>
          </a:prstGeom>
          <a:noFill/>
        </p:spPr>
        <p:txBody>
          <a:bodyPr wrap="square">
            <a:spAutoFit/>
          </a:bodyPr>
          <a:lstStyle/>
          <a:p>
            <a:pPr marL="228600" lvl="1" indent="-228600" algn="just" defTabSz="914400">
              <a:spcBef>
                <a:spcPct val="20000"/>
              </a:spcBef>
              <a:buClr>
                <a:schemeClr val="accent6"/>
              </a:buClr>
              <a:buBlip>
                <a:blip r:embed="rId3"/>
              </a:buBlip>
              <a:tabLst>
                <a:tab pos="800100" algn="l"/>
              </a:tabLst>
              <a:defRPr/>
            </a:pPr>
            <a:r>
              <a:rPr lang="fr-FR" sz="2000" kern="0" dirty="0">
                <a:latin typeface="Calibri" panose="020F0502020204030204" pitchFamily="34" charset="0"/>
              </a:rPr>
              <a:t>Un cadre légal maintenu : celui de la </a:t>
            </a:r>
            <a:r>
              <a:rPr lang="fr-FR" sz="2000" kern="0" dirty="0">
                <a:latin typeface="Calibri" panose="020F0502020204030204" pitchFamily="34" charset="0"/>
                <a:hlinkClick r:id="rId4"/>
              </a:rPr>
              <a:t>loi de programmation pour la ville et la cohésion urbaine du 21 février 2014 </a:t>
            </a:r>
            <a:r>
              <a:rPr lang="fr-FR" sz="2000" kern="0" dirty="0">
                <a:latin typeface="Calibri" panose="020F0502020204030204" pitchFamily="34" charset="0"/>
              </a:rPr>
              <a:t> </a:t>
            </a:r>
            <a:r>
              <a:rPr lang="fr-FR" sz="2000" dirty="0">
                <a:latin typeface="Calibri" panose="020F0502020204030204" pitchFamily="34" charset="0"/>
                <a:cs typeface="Calibri" panose="020F0502020204030204" pitchFamily="34" charset="0"/>
              </a:rPr>
              <a:t>qui a créé les « contrats de ville ».</a:t>
            </a:r>
          </a:p>
          <a:p>
            <a:pPr marL="228600" lvl="1" indent="-228600" algn="just" defTabSz="914400">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La </a:t>
            </a:r>
            <a:r>
              <a:rPr lang="fr-FR" sz="2000" dirty="0">
                <a:latin typeface="Calibri" panose="020F0502020204030204" pitchFamily="34" charset="0"/>
                <a:cs typeface="Calibri" panose="020F0502020204030204" pitchFamily="34" charset="0"/>
                <a:hlinkClick r:id="rId5"/>
              </a:rPr>
              <a:t>circulaire du 3 avril 2023 </a:t>
            </a:r>
            <a:r>
              <a:rPr lang="fr-FR" sz="2000" dirty="0">
                <a:latin typeface="Calibri" panose="020F0502020204030204" pitchFamily="34" charset="0"/>
                <a:cs typeface="Calibri" panose="020F0502020204030204" pitchFamily="34" charset="0"/>
              </a:rPr>
              <a:t>qui présente le cadrage général de la nouvelle contractualisation : un zonage actualisé, une participation ravivée et une contractualisation resserrée.</a:t>
            </a:r>
          </a:p>
          <a:p>
            <a:pPr marL="228600" lvl="1" indent="-228600" algn="just" defTabSz="914400">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La </a:t>
            </a:r>
            <a:r>
              <a:rPr lang="fr-FR" sz="2000" dirty="0">
                <a:latin typeface="Calibri" panose="020F0502020204030204" pitchFamily="34" charset="0"/>
                <a:cs typeface="Calibri" panose="020F0502020204030204" pitchFamily="34" charset="0"/>
                <a:hlinkClick r:id="rId6"/>
              </a:rPr>
              <a:t>circulaire du 15 mai 2023 </a:t>
            </a:r>
            <a:r>
              <a:rPr lang="fr-FR" sz="2000" dirty="0">
                <a:latin typeface="Calibri" panose="020F0502020204030204" pitchFamily="34" charset="0"/>
                <a:cs typeface="Calibri" panose="020F0502020204030204" pitchFamily="34" charset="0"/>
              </a:rPr>
              <a:t>qui précise le volet « concertation citoyenne » en lien avec les premières recommandations de la commission « participation citoyenne » présidée par Mohammed MECHMACHE et mise en place par le ministre de la ville et du logement le 6 mars 2023. </a:t>
            </a:r>
          </a:p>
          <a:p>
            <a:pPr marL="228600" lvl="1" indent="-228600" algn="just" defTabSz="914400">
              <a:spcBef>
                <a:spcPct val="20000"/>
              </a:spcBef>
              <a:buClr>
                <a:schemeClr val="accent6"/>
              </a:buClr>
              <a:buBlip>
                <a:blip r:embed="rId3"/>
              </a:buBlip>
              <a:tabLst>
                <a:tab pos="800100" algn="l"/>
              </a:tabLst>
              <a:defRPr/>
            </a:pPr>
            <a:r>
              <a:rPr lang="fr-FR" sz="2000" kern="0" dirty="0">
                <a:latin typeface="Calibri" panose="020F0502020204030204" pitchFamily="34" charset="0"/>
              </a:rPr>
              <a:t>Une </a:t>
            </a:r>
            <a:r>
              <a:rPr lang="fr-FR" sz="2000" kern="0" dirty="0">
                <a:latin typeface="Calibri" panose="020F0502020204030204" pitchFamily="34" charset="0"/>
                <a:hlinkClick r:id="rId7"/>
              </a:rPr>
              <a:t>circulaire du 31 08 2023 </a:t>
            </a:r>
            <a:r>
              <a:rPr lang="fr-FR" sz="2000" kern="0" dirty="0">
                <a:latin typeface="Calibri" panose="020F0502020204030204" pitchFamily="34" charset="0"/>
              </a:rPr>
              <a:t>qui </a:t>
            </a:r>
            <a:r>
              <a:rPr lang="fr-FR" sz="2000" dirty="0">
                <a:latin typeface="Calibri" panose="020F0502020204030204" pitchFamily="34" charset="0"/>
                <a:cs typeface="Calibri" panose="020F0502020204030204" pitchFamily="34" charset="0"/>
              </a:rPr>
              <a:t>fixe le calendrier et les modalités méthodologiques d’élaboration de la nouvelle génération 2024-2030 des contrats de ville.</a:t>
            </a:r>
          </a:p>
          <a:p>
            <a:pPr marL="228600" lvl="1" indent="-228600" algn="just" defTabSz="914400">
              <a:spcBef>
                <a:spcPct val="20000"/>
              </a:spcBef>
              <a:buClr>
                <a:schemeClr val="accent6"/>
              </a:buClr>
              <a:buBlip>
                <a:blip r:embed="rId3"/>
              </a:buBlip>
              <a:tabLst>
                <a:tab pos="800100" algn="l"/>
              </a:tabLst>
              <a:defRPr/>
            </a:pPr>
            <a:r>
              <a:rPr lang="fr-FR" sz="2000" kern="0" dirty="0">
                <a:latin typeface="Calibri" panose="020F0502020204030204" pitchFamily="34" charset="0"/>
              </a:rPr>
              <a:t>Un </a:t>
            </a:r>
            <a:r>
              <a:rPr lang="fr-FR" sz="2000" kern="0" dirty="0">
                <a:latin typeface="Calibri" panose="020F0502020204030204" pitchFamily="34" charset="0"/>
                <a:hlinkClick r:id="rId8"/>
              </a:rPr>
              <a:t>comité interministériel des villes </a:t>
            </a:r>
            <a:r>
              <a:rPr lang="fr-FR" sz="2000" kern="0" dirty="0">
                <a:latin typeface="Calibri" panose="020F0502020204030204" pitchFamily="34" charset="0"/>
              </a:rPr>
              <a:t>qui s’est tenu le 27 octobre 2023.</a:t>
            </a:r>
          </a:p>
          <a:p>
            <a:pPr marL="228600" lvl="1" indent="-228600" algn="just" defTabSz="914400">
              <a:spcBef>
                <a:spcPct val="20000"/>
              </a:spcBef>
              <a:buClr>
                <a:schemeClr val="accent6"/>
              </a:buClr>
              <a:buBlip>
                <a:blip r:embed="rId3"/>
              </a:buBlip>
              <a:tabLst>
                <a:tab pos="800100" algn="l"/>
              </a:tabLst>
              <a:defRPr/>
            </a:pPr>
            <a:r>
              <a:rPr lang="fr-FR" sz="2000" kern="0" dirty="0">
                <a:latin typeface="Calibri" panose="020F0502020204030204" pitchFamily="34" charset="0"/>
              </a:rPr>
              <a:t>Un décret lié à la </a:t>
            </a:r>
            <a:r>
              <a:rPr lang="fr-FR" sz="2000" kern="0" dirty="0">
                <a:latin typeface="Calibri" panose="020F0502020204030204" pitchFamily="34" charset="0"/>
                <a:hlinkClick r:id="rId9"/>
              </a:rPr>
              <a:t>nouvelle géographie prioritaire </a:t>
            </a:r>
            <a:r>
              <a:rPr lang="fr-FR" sz="2000" kern="0" dirty="0">
                <a:latin typeface="Calibri" panose="020F0502020204030204" pitchFamily="34" charset="0"/>
              </a:rPr>
              <a:t>(29 décembre 2023).</a:t>
            </a:r>
          </a:p>
          <a:p>
            <a:pPr marL="228600" lvl="1" indent="-228600" algn="just" defTabSz="914400">
              <a:spcBef>
                <a:spcPct val="20000"/>
              </a:spcBef>
              <a:buClr>
                <a:schemeClr val="accent6"/>
              </a:buClr>
              <a:buBlip>
                <a:blip r:embed="rId3"/>
              </a:buBlip>
              <a:tabLst>
                <a:tab pos="800100" algn="l"/>
              </a:tabLst>
              <a:defRPr/>
            </a:pPr>
            <a:r>
              <a:rPr lang="fr-FR" sz="2000" kern="0" dirty="0">
                <a:latin typeface="Calibri" panose="020F0502020204030204" pitchFamily="34" charset="0"/>
              </a:rPr>
              <a:t>Une circulaire sur la gouvernance, publiée le 4 janvier 2024.</a:t>
            </a:r>
          </a:p>
        </p:txBody>
      </p:sp>
    </p:spTree>
    <p:extLst>
      <p:ext uri="{BB962C8B-B14F-4D97-AF65-F5344CB8AC3E}">
        <p14:creationId xmlns:p14="http://schemas.microsoft.com/office/powerpoint/2010/main" val="2493940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Déroulé de la séance</a:t>
            </a:r>
          </a:p>
        </p:txBody>
      </p:sp>
      <p:sp>
        <p:nvSpPr>
          <p:cNvPr id="3" name="Espace réservé du contenu 2"/>
          <p:cNvSpPr>
            <a:spLocks noGrp="1"/>
          </p:cNvSpPr>
          <p:nvPr>
            <p:ph idx="1"/>
          </p:nvPr>
        </p:nvSpPr>
        <p:spPr/>
        <p:txBody>
          <a:bodyPr>
            <a:normAutofit/>
          </a:bodyPr>
          <a:lstStyle/>
          <a:p>
            <a:pPr marL="228600" lvl="1" algn="just">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Cadrage général sur la transition écologique et les vulnérabilités du Grand-Est par Charlotte </a:t>
            </a:r>
            <a:r>
              <a:rPr lang="fr-FR" sz="2000" dirty="0" smtClean="0">
                <a:latin typeface="Calibri" panose="020F0502020204030204" pitchFamily="34" charset="0"/>
                <a:cs typeface="Calibri" panose="020F0502020204030204" pitchFamily="34" charset="0"/>
              </a:rPr>
              <a:t>Sitz</a:t>
            </a:r>
          </a:p>
          <a:p>
            <a:pPr marL="0" lvl="1" indent="0" algn="just">
              <a:spcBef>
                <a:spcPct val="20000"/>
              </a:spcBef>
              <a:buClr>
                <a:schemeClr val="accent6"/>
              </a:buClr>
              <a:buNone/>
              <a:tabLst>
                <a:tab pos="800100" algn="l"/>
              </a:tabLst>
              <a:defRPr/>
            </a:pPr>
            <a:endParaRPr lang="fr-FR" sz="2000" dirty="0">
              <a:latin typeface="Calibri" panose="020F0502020204030204" pitchFamily="34" charset="0"/>
              <a:cs typeface="Calibri" panose="020F0502020204030204" pitchFamily="34" charset="0"/>
            </a:endParaRPr>
          </a:p>
          <a:p>
            <a:pPr marL="228600" lvl="1" algn="just">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Quels enjeux de transition écologique dans les quartiers prioritaires </a:t>
            </a:r>
            <a:r>
              <a:rPr lang="fr-FR" sz="2000" dirty="0" smtClean="0">
                <a:latin typeface="Calibri" panose="020F0502020204030204" pitchFamily="34" charset="0"/>
                <a:cs typeface="Calibri" panose="020F0502020204030204" pitchFamily="34" charset="0"/>
              </a:rPr>
              <a:t>?</a:t>
            </a:r>
          </a:p>
          <a:p>
            <a:pPr marL="0" lvl="1" indent="0" algn="just">
              <a:spcBef>
                <a:spcPct val="20000"/>
              </a:spcBef>
              <a:buClr>
                <a:schemeClr val="accent6"/>
              </a:buClr>
              <a:buNone/>
              <a:tabLst>
                <a:tab pos="800100" algn="l"/>
              </a:tabLst>
              <a:defRPr/>
            </a:pPr>
            <a:endParaRPr lang="fr-FR" sz="2000" dirty="0">
              <a:latin typeface="Calibri" panose="020F0502020204030204" pitchFamily="34" charset="0"/>
              <a:cs typeface="Calibri" panose="020F0502020204030204" pitchFamily="34" charset="0"/>
            </a:endParaRPr>
          </a:p>
          <a:p>
            <a:pPr marL="228600" lvl="1" algn="just">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 Présentation par Léa Billen de ses travaux sur les initiatives écologiques en quartiers </a:t>
            </a:r>
            <a:r>
              <a:rPr lang="fr-FR" sz="2000" dirty="0" smtClean="0">
                <a:latin typeface="Calibri" panose="020F0502020204030204" pitchFamily="34" charset="0"/>
                <a:cs typeface="Calibri" panose="020F0502020204030204" pitchFamily="34" charset="0"/>
              </a:rPr>
              <a:t>prioritaires</a:t>
            </a:r>
          </a:p>
          <a:p>
            <a:pPr marL="0" lvl="1" indent="0" algn="just">
              <a:spcBef>
                <a:spcPct val="20000"/>
              </a:spcBef>
              <a:buClr>
                <a:schemeClr val="accent6"/>
              </a:buClr>
              <a:buNone/>
              <a:tabLst>
                <a:tab pos="800100" algn="l"/>
              </a:tabLst>
              <a:defRPr/>
            </a:pPr>
            <a:endParaRPr lang="fr-FR" sz="2000" dirty="0">
              <a:latin typeface="Calibri" panose="020F0502020204030204" pitchFamily="34" charset="0"/>
              <a:cs typeface="Calibri" panose="020F0502020204030204" pitchFamily="34" charset="0"/>
            </a:endParaRPr>
          </a:p>
          <a:p>
            <a:pPr marL="228600" lvl="1" algn="just">
              <a:spcBef>
                <a:spcPct val="20000"/>
              </a:spcBef>
              <a:buClr>
                <a:schemeClr val="accent6"/>
              </a:buClr>
              <a:buBlip>
                <a:blip r:embed="rId3"/>
              </a:buBlip>
              <a:tabLst>
                <a:tab pos="800100" algn="l"/>
              </a:tabLst>
              <a:defRPr/>
            </a:pPr>
            <a:r>
              <a:rPr lang="fr-FR" sz="2000" dirty="0">
                <a:latin typeface="Calibri" panose="020F0502020204030204" pitchFamily="34" charset="0"/>
                <a:cs typeface="Calibri" panose="020F0502020204030204" pitchFamily="34" charset="0"/>
              </a:rPr>
              <a:t>Présentation de publications produites par les centres de ressource politique de la ville (CRPV) sur les enjeux de transition en QPV </a:t>
            </a:r>
          </a:p>
        </p:txBody>
      </p:sp>
    </p:spTree>
    <p:extLst>
      <p:ext uri="{BB962C8B-B14F-4D97-AF65-F5344CB8AC3E}">
        <p14:creationId xmlns:p14="http://schemas.microsoft.com/office/powerpoint/2010/main" val="300609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3600" b="1" dirty="0">
                <a:solidFill>
                  <a:srgbClr val="0070C0"/>
                </a:solidFill>
                <a:latin typeface="+mn-lt"/>
              </a:rPr>
              <a:t>Intervention de cadrage général sur la transition écologique par Charlotte Sitz</a:t>
            </a:r>
          </a:p>
        </p:txBody>
      </p:sp>
      <p:sp>
        <p:nvSpPr>
          <p:cNvPr id="5" name="Sous-titre 4"/>
          <p:cNvSpPr>
            <a:spLocks noGrp="1"/>
          </p:cNvSpPr>
          <p:nvPr>
            <p:ph type="subTitle" idx="1"/>
          </p:nvPr>
        </p:nvSpPr>
        <p:spPr/>
        <p:txBody>
          <a:bodyPr/>
          <a:lstStyle/>
          <a:p>
            <a:r>
              <a:rPr lang="fr-FR" dirty="0" smtClean="0"/>
              <a:t>Ingénieure d’études à ATMO Grand-Est et coordinatrice de </a:t>
            </a:r>
            <a:r>
              <a:rPr lang="fr-FR" dirty="0"/>
              <a:t>l’Observatoire Climat-Air-Energie Grand Est</a:t>
            </a:r>
          </a:p>
        </p:txBody>
      </p:sp>
    </p:spTree>
    <p:extLst>
      <p:ext uri="{BB962C8B-B14F-4D97-AF65-F5344CB8AC3E}">
        <p14:creationId xmlns:p14="http://schemas.microsoft.com/office/powerpoint/2010/main" val="181335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Un intérêt à penser la transition dans la politique de la ville</a:t>
            </a:r>
          </a:p>
        </p:txBody>
      </p:sp>
      <p:sp>
        <p:nvSpPr>
          <p:cNvPr id="3" name="Espace réservé du contenu 2"/>
          <p:cNvSpPr>
            <a:spLocks noGrp="1"/>
          </p:cNvSpPr>
          <p:nvPr>
            <p:ph idx="1"/>
          </p:nvPr>
        </p:nvSpPr>
        <p:spPr/>
        <p:txBody>
          <a:bodyPr>
            <a:normAutofit fontScale="92500"/>
          </a:bodyPr>
          <a:lstStyle/>
          <a:p>
            <a:pPr lvl="1" algn="just">
              <a:lnSpc>
                <a:spcPct val="100000"/>
              </a:lnSpc>
              <a:spcBef>
                <a:spcPct val="20000"/>
              </a:spcBef>
              <a:buClr>
                <a:schemeClr val="accent6"/>
              </a:buClr>
              <a:tabLst>
                <a:tab pos="800100" algn="l"/>
              </a:tabLst>
              <a:defRPr/>
            </a:pPr>
            <a:r>
              <a:rPr lang="fr-FR" dirty="0">
                <a:latin typeface="Calibri" panose="020F0502020204030204" pitchFamily="34" charset="0"/>
                <a:cs typeface="Calibri" panose="020F0502020204030204" pitchFamily="34" charset="0"/>
              </a:rPr>
              <a:t>Le paradigme des transitions, un levier de réduction des inégalités sociales, pour la justice sociale et environnementale</a:t>
            </a:r>
          </a:p>
          <a:p>
            <a:pPr marL="0" lvl="1" indent="0" algn="just">
              <a:lnSpc>
                <a:spcPct val="100000"/>
              </a:lnSpc>
              <a:spcBef>
                <a:spcPct val="20000"/>
              </a:spcBef>
              <a:buClr>
                <a:schemeClr val="accent6"/>
              </a:buClr>
              <a:buFont typeface="Arial" panose="020B0604020202020204" pitchFamily="34" charset="0"/>
              <a:buNone/>
              <a:tabLst>
                <a:tab pos="800100" algn="l"/>
              </a:tabLst>
              <a:defRPr/>
            </a:pPr>
            <a:endParaRPr lang="fr-FR" dirty="0">
              <a:latin typeface="Calibri" panose="020F0502020204030204" pitchFamily="34" charset="0"/>
              <a:cs typeface="Calibri" panose="020F0502020204030204" pitchFamily="34" charset="0"/>
            </a:endParaRPr>
          </a:p>
          <a:p>
            <a:pPr lvl="1" algn="just">
              <a:lnSpc>
                <a:spcPct val="100000"/>
              </a:lnSpc>
              <a:spcBef>
                <a:spcPct val="20000"/>
              </a:spcBef>
              <a:buClr>
                <a:schemeClr val="accent6"/>
              </a:buClr>
              <a:tabLst>
                <a:tab pos="800100" algn="l"/>
              </a:tabLst>
              <a:defRPr/>
            </a:pPr>
            <a:r>
              <a:rPr lang="fr-FR" dirty="0">
                <a:latin typeface="Calibri" panose="020F0502020204030204" pitchFamily="34" charset="0"/>
                <a:cs typeface="Calibri" panose="020F0502020204030204" pitchFamily="34" charset="0"/>
              </a:rPr>
              <a:t>La politique de la ville, un atout pour réussir cette transition</a:t>
            </a:r>
          </a:p>
          <a:p>
            <a:pPr marL="0" lvl="1" indent="0" algn="just">
              <a:lnSpc>
                <a:spcPct val="100000"/>
              </a:lnSpc>
              <a:spcBef>
                <a:spcPct val="20000"/>
              </a:spcBef>
              <a:buClr>
                <a:schemeClr val="accent6"/>
              </a:buClr>
              <a:buFont typeface="Arial" panose="020B0604020202020204" pitchFamily="34" charset="0"/>
              <a:buNone/>
              <a:tabLst>
                <a:tab pos="800100" algn="l"/>
              </a:tabLst>
              <a:defRPr/>
            </a:pPr>
            <a:endParaRPr lang="fr-FR" dirty="0">
              <a:latin typeface="Calibri" panose="020F0502020204030204" pitchFamily="34" charset="0"/>
              <a:cs typeface="Calibri" panose="020F0502020204030204" pitchFamily="34" charset="0"/>
            </a:endParaRPr>
          </a:p>
          <a:p>
            <a:pPr lvl="1" algn="just">
              <a:lnSpc>
                <a:spcPct val="100000"/>
              </a:lnSpc>
              <a:spcBef>
                <a:spcPct val="20000"/>
              </a:spcBef>
              <a:buClr>
                <a:schemeClr val="accent6"/>
              </a:buClr>
              <a:tabLst>
                <a:tab pos="800100" algn="l"/>
              </a:tabLst>
              <a:defRPr/>
            </a:pPr>
            <a:r>
              <a:rPr lang="fr-FR" dirty="0">
                <a:latin typeface="Calibri" panose="020F0502020204030204" pitchFamily="34" charset="0"/>
                <a:cs typeface="Calibri" panose="020F0502020204030204" pitchFamily="34" charset="0"/>
              </a:rPr>
              <a:t>L’écologie comme parent pauvre des contrats de ville jusqu’ici</a:t>
            </a:r>
          </a:p>
          <a:p>
            <a:pPr lvl="1" algn="just">
              <a:lnSpc>
                <a:spcPct val="100000"/>
              </a:lnSpc>
              <a:spcBef>
                <a:spcPct val="20000"/>
              </a:spcBef>
              <a:buClr>
                <a:schemeClr val="accent6"/>
              </a:buClr>
              <a:tabLst>
                <a:tab pos="800100" algn="l"/>
              </a:tabLst>
              <a:defRPr/>
            </a:pPr>
            <a:endParaRPr lang="fr-FR" dirty="0">
              <a:latin typeface="Calibri" panose="020F0502020204030204" pitchFamily="34" charset="0"/>
              <a:cs typeface="Calibri" panose="020F0502020204030204" pitchFamily="34" charset="0"/>
            </a:endParaRPr>
          </a:p>
          <a:p>
            <a:pPr lvl="1" algn="just">
              <a:lnSpc>
                <a:spcPct val="100000"/>
              </a:lnSpc>
              <a:spcBef>
                <a:spcPct val="20000"/>
              </a:spcBef>
              <a:buClr>
                <a:schemeClr val="accent6"/>
              </a:buClr>
              <a:tabLst>
                <a:tab pos="800100" algn="l"/>
              </a:tabLst>
              <a:defRPr/>
            </a:pPr>
            <a:r>
              <a:rPr lang="fr-FR" dirty="0">
                <a:latin typeface="Calibri" panose="020F0502020204030204" pitchFamily="34" charset="0"/>
                <a:cs typeface="Calibri" panose="020F0502020204030204" pitchFamily="34" charset="0"/>
              </a:rPr>
              <a:t>Circulaire sur la gouvernance du 04/01/2024 : recherche de partenariat avec l’ADEME, de convergence avec les </a:t>
            </a:r>
            <a:r>
              <a:rPr lang="fr-FR" dirty="0">
                <a:hlinkClick r:id="rId2"/>
              </a:rPr>
              <a:t>CRTE</a:t>
            </a:r>
            <a:endParaRPr lang="fr-FR" dirty="0"/>
          </a:p>
          <a:p>
            <a:endParaRPr lang="fr-FR" dirty="0"/>
          </a:p>
          <a:p>
            <a:endParaRPr lang="fr-FR" dirty="0"/>
          </a:p>
        </p:txBody>
      </p:sp>
    </p:spTree>
    <p:extLst>
      <p:ext uri="{BB962C8B-B14F-4D97-AF65-F5344CB8AC3E}">
        <p14:creationId xmlns:p14="http://schemas.microsoft.com/office/powerpoint/2010/main" val="378384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Spécificités des QPV en matière énergétique et environnementale</a:t>
            </a:r>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598" y="2125266"/>
            <a:ext cx="5656804" cy="3832025"/>
          </a:xfrm>
        </p:spPr>
      </p:pic>
      <p:sp>
        <p:nvSpPr>
          <p:cNvPr id="4" name="ZoneTexte 3"/>
          <p:cNvSpPr txBox="1"/>
          <p:nvPr/>
        </p:nvSpPr>
        <p:spPr>
          <a:xfrm>
            <a:off x="6005015" y="5957291"/>
            <a:ext cx="2169994" cy="461665"/>
          </a:xfrm>
          <a:prstGeom prst="rect">
            <a:avLst/>
          </a:prstGeom>
          <a:noFill/>
        </p:spPr>
        <p:txBody>
          <a:bodyPr wrap="square" rtlCol="0">
            <a:spAutoFit/>
          </a:bodyPr>
          <a:lstStyle/>
          <a:p>
            <a:r>
              <a:rPr lang="fr-FR" sz="1200" dirty="0" smtClean="0"/>
              <a:t>Source : Intercommunalités magazine n°282</a:t>
            </a:r>
            <a:endParaRPr lang="fr-FR" sz="1200" dirty="0"/>
          </a:p>
        </p:txBody>
      </p:sp>
    </p:spTree>
    <p:extLst>
      <p:ext uri="{BB962C8B-B14F-4D97-AF65-F5344CB8AC3E}">
        <p14:creationId xmlns:p14="http://schemas.microsoft.com/office/powerpoint/2010/main" val="396841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600" b="1" dirty="0">
                <a:solidFill>
                  <a:srgbClr val="0070C0"/>
                </a:solidFill>
                <a:latin typeface="+mn-lt"/>
              </a:rPr>
              <a:t>Les enjeux de la transition environnementale dans les quartiers prioritaires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37832146"/>
              </p:ext>
            </p:extLst>
          </p:nvPr>
        </p:nvGraphicFramePr>
        <p:xfrm>
          <a:off x="628650" y="1801504"/>
          <a:ext cx="7886700" cy="368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5753100" y="5600788"/>
            <a:ext cx="3105150" cy="715581"/>
          </a:xfrm>
          <a:prstGeom prst="rect">
            <a:avLst/>
          </a:prstGeom>
          <a:noFill/>
        </p:spPr>
        <p:txBody>
          <a:bodyPr wrap="square" rtlCol="0">
            <a:spAutoFit/>
          </a:bodyPr>
          <a:lstStyle/>
          <a:p>
            <a:r>
              <a:rPr lang="fr-FR" sz="1350" dirty="0"/>
              <a:t>Source : Harris Interactive pour l’ANRU, enquête « Les français dans leur quartier », 2022</a:t>
            </a:r>
          </a:p>
        </p:txBody>
      </p:sp>
    </p:spTree>
    <p:extLst>
      <p:ext uri="{BB962C8B-B14F-4D97-AF65-F5344CB8AC3E}">
        <p14:creationId xmlns:p14="http://schemas.microsoft.com/office/powerpoint/2010/main" val="3251938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a:solidFill>
                  <a:srgbClr val="0070C0"/>
                </a:solidFill>
                <a:latin typeface="+mn-lt"/>
              </a:rPr>
              <a:t>Quelques prérequis à </a:t>
            </a:r>
            <a:r>
              <a:rPr lang="fr-FR" sz="3600" b="1" dirty="0" smtClean="0">
                <a:solidFill>
                  <a:srgbClr val="0070C0"/>
                </a:solidFill>
                <a:latin typeface="+mn-lt"/>
              </a:rPr>
              <a:t>l’action</a:t>
            </a:r>
            <a:endParaRPr lang="fr-FR" sz="3600" b="1" dirty="0">
              <a:solidFill>
                <a:srgbClr val="0070C0"/>
              </a:solidFill>
              <a:latin typeface="+mn-lt"/>
            </a:endParaRPr>
          </a:p>
        </p:txBody>
      </p:sp>
      <p:sp>
        <p:nvSpPr>
          <p:cNvPr id="3" name="Espace réservé du contenu 2"/>
          <p:cNvSpPr>
            <a:spLocks noGrp="1"/>
          </p:cNvSpPr>
          <p:nvPr>
            <p:ph idx="1"/>
          </p:nvPr>
        </p:nvSpPr>
        <p:spPr/>
        <p:txBody>
          <a:bodyPr/>
          <a:lstStyle/>
          <a:p>
            <a:pPr marL="0" indent="0">
              <a:buNone/>
            </a:pPr>
            <a:r>
              <a:rPr lang="fr-FR" dirty="0" smtClean="0"/>
              <a:t>Procéder à une évaluation : </a:t>
            </a:r>
          </a:p>
          <a:p>
            <a:pPr marL="0" indent="0">
              <a:buNone/>
            </a:pPr>
            <a:endParaRPr lang="fr-FR" dirty="0" smtClean="0"/>
          </a:p>
          <a:p>
            <a:pPr marL="228600" lvl="1" algn="just">
              <a:spcBef>
                <a:spcPct val="20000"/>
              </a:spcBef>
              <a:buClr>
                <a:schemeClr val="accent6"/>
              </a:buClr>
              <a:buBlip>
                <a:blip r:embed="rId2"/>
              </a:buBlip>
              <a:tabLst>
                <a:tab pos="800100" algn="l"/>
              </a:tabLst>
              <a:defRPr/>
            </a:pPr>
            <a:r>
              <a:rPr lang="fr-FR" sz="2000" dirty="0" smtClean="0">
                <a:latin typeface="Calibri" panose="020F0502020204030204" pitchFamily="34" charset="0"/>
                <a:cs typeface="Calibri" panose="020F0502020204030204" pitchFamily="34" charset="0"/>
              </a:rPr>
              <a:t>Des vulnérabilités et besoins des populations, du quartier </a:t>
            </a:r>
            <a:r>
              <a:rPr lang="fr-FR" sz="2000" dirty="0" smtClean="0">
                <a:latin typeface="Calibri" panose="020F0502020204030204" pitchFamily="34" charset="0"/>
                <a:cs typeface="Calibri" panose="020F0502020204030204" pitchFamily="34" charset="0"/>
                <a:sym typeface="Wingdings" panose="05000000000000000000" pitchFamily="2" charset="2"/>
              </a:rPr>
              <a:t>projet de quartier</a:t>
            </a:r>
          </a:p>
          <a:p>
            <a:pPr marL="0" lvl="1" indent="0" algn="just">
              <a:spcBef>
                <a:spcPct val="20000"/>
              </a:spcBef>
              <a:buClr>
                <a:schemeClr val="accent6"/>
              </a:buClr>
              <a:buNone/>
              <a:tabLst>
                <a:tab pos="800100" algn="l"/>
              </a:tabLst>
              <a:defRPr/>
            </a:pPr>
            <a:endParaRPr lang="fr-FR" sz="2000" dirty="0" smtClean="0">
              <a:latin typeface="Calibri" panose="020F0502020204030204" pitchFamily="34" charset="0"/>
              <a:cs typeface="Calibri" panose="020F0502020204030204" pitchFamily="34" charset="0"/>
              <a:sym typeface="Wingdings" panose="05000000000000000000" pitchFamily="2" charset="2"/>
            </a:endParaRPr>
          </a:p>
          <a:p>
            <a:pPr marL="228600" lvl="1" algn="just">
              <a:spcBef>
                <a:spcPct val="20000"/>
              </a:spcBef>
              <a:buClr>
                <a:schemeClr val="accent6"/>
              </a:buClr>
              <a:buBlip>
                <a:blip r:embed="rId2"/>
              </a:buBlip>
              <a:tabLst>
                <a:tab pos="800100" algn="l"/>
              </a:tabLst>
              <a:defRPr/>
            </a:pPr>
            <a:r>
              <a:rPr lang="fr-FR" sz="2000" dirty="0" smtClean="0">
                <a:latin typeface="Calibri" panose="020F0502020204030204" pitchFamily="34" charset="0"/>
                <a:cs typeface="Calibri" panose="020F0502020204030204" pitchFamily="34" charset="0"/>
                <a:sym typeface="Wingdings" panose="05000000000000000000" pitchFamily="2" charset="2"/>
              </a:rPr>
              <a:t>Des interdépendances avec d’autres territoires : quelles fonctions de ces quartiers par rapports aux limitrophes?</a:t>
            </a:r>
          </a:p>
          <a:p>
            <a:pPr marL="0" lvl="1" indent="0" algn="just">
              <a:spcBef>
                <a:spcPct val="20000"/>
              </a:spcBef>
              <a:buClr>
                <a:schemeClr val="accent6"/>
              </a:buClr>
              <a:buNone/>
              <a:tabLst>
                <a:tab pos="800100" algn="l"/>
              </a:tabLst>
              <a:defRPr/>
            </a:pPr>
            <a:endParaRPr lang="fr-FR" sz="2000" dirty="0" smtClean="0">
              <a:latin typeface="Calibri" panose="020F0502020204030204" pitchFamily="34" charset="0"/>
              <a:cs typeface="Calibri" panose="020F0502020204030204" pitchFamily="34" charset="0"/>
              <a:sym typeface="Wingdings" panose="05000000000000000000" pitchFamily="2" charset="2"/>
            </a:endParaRPr>
          </a:p>
          <a:p>
            <a:pPr marL="228600" lvl="1" algn="just">
              <a:spcBef>
                <a:spcPct val="20000"/>
              </a:spcBef>
              <a:buClr>
                <a:schemeClr val="accent6"/>
              </a:buClr>
              <a:buBlip>
                <a:blip r:embed="rId2"/>
              </a:buBlip>
              <a:tabLst>
                <a:tab pos="800100" algn="l"/>
              </a:tabLst>
              <a:defRPr/>
            </a:pPr>
            <a:r>
              <a:rPr lang="fr-FR" sz="2000" dirty="0" smtClean="0">
                <a:latin typeface="Calibri" panose="020F0502020204030204" pitchFamily="34" charset="0"/>
                <a:cs typeface="Calibri" panose="020F0502020204030204" pitchFamily="34" charset="0"/>
                <a:sym typeface="Wingdings" panose="05000000000000000000" pitchFamily="2" charset="2"/>
              </a:rPr>
              <a:t>Comprendre les enjeux locaux et les partager, se les approprier</a:t>
            </a:r>
          </a:p>
          <a:p>
            <a:pPr marL="0" lvl="1" indent="0" algn="just">
              <a:spcBef>
                <a:spcPct val="20000"/>
              </a:spcBef>
              <a:buClr>
                <a:schemeClr val="accent6"/>
              </a:buClr>
              <a:buNone/>
              <a:tabLst>
                <a:tab pos="800100" algn="l"/>
              </a:tabLst>
              <a:defRPr/>
            </a:pPr>
            <a:endParaRPr lang="fr-FR" sz="2000" dirty="0">
              <a:latin typeface="Calibri" panose="020F0502020204030204" pitchFamily="34" charset="0"/>
              <a:cs typeface="Calibri" panose="020F0502020204030204" pitchFamily="34" charset="0"/>
              <a:sym typeface="Wingdings" panose="05000000000000000000" pitchFamily="2" charset="2"/>
            </a:endParaRPr>
          </a:p>
          <a:p>
            <a:pPr marL="0" lvl="1" indent="0" algn="just">
              <a:spcBef>
                <a:spcPct val="20000"/>
              </a:spcBef>
              <a:buClr>
                <a:schemeClr val="accent6"/>
              </a:buClr>
              <a:buNone/>
              <a:tabLst>
                <a:tab pos="800100" algn="l"/>
              </a:tabLst>
              <a:defRPr/>
            </a:pPr>
            <a:r>
              <a:rPr lang="fr-FR" sz="2000" dirty="0" smtClean="0">
                <a:latin typeface="Calibri" panose="020F0502020204030204" pitchFamily="34" charset="0"/>
                <a:cs typeface="Calibri" panose="020F0502020204030204" pitchFamily="34" charset="0"/>
                <a:sym typeface="Wingdings" panose="05000000000000000000" pitchFamily="2" charset="2"/>
              </a:rPr>
              <a:t>Co-construire ces politiques avec les habitants-es</a:t>
            </a:r>
          </a:p>
          <a:p>
            <a:pPr marL="0" lvl="1" indent="0" algn="just">
              <a:spcBef>
                <a:spcPct val="20000"/>
              </a:spcBef>
              <a:buClr>
                <a:schemeClr val="accent6"/>
              </a:buClr>
              <a:buNone/>
              <a:tabLst>
                <a:tab pos="800100" algn="l"/>
              </a:tabLst>
              <a:defRPr/>
            </a:pPr>
            <a:r>
              <a:rPr lang="fr-FR" sz="2000" dirty="0" smtClean="0">
                <a:latin typeface="Calibri" panose="020F0502020204030204" pitchFamily="34" charset="0"/>
                <a:cs typeface="Calibri" panose="020F0502020204030204" pitchFamily="34" charset="0"/>
                <a:sym typeface="Wingdings" panose="05000000000000000000" pitchFamily="2" charset="2"/>
              </a:rPr>
              <a:t>Des pratiques vertueuses des habitants-es, bien qu’en partie subies</a:t>
            </a:r>
            <a:endParaRPr lang="fr-FR" sz="2000" dirty="0" smtClean="0">
              <a:latin typeface="Calibri" panose="020F0502020204030204" pitchFamily="34" charset="0"/>
              <a:cs typeface="Calibri" panose="020F0502020204030204" pitchFamily="34" charset="0"/>
            </a:endParaRPr>
          </a:p>
          <a:p>
            <a:pPr marL="228600" lvl="1" algn="just">
              <a:spcBef>
                <a:spcPct val="20000"/>
              </a:spcBef>
              <a:buClr>
                <a:schemeClr val="accent6"/>
              </a:buClr>
              <a:buBlip>
                <a:blip r:embed="rId2"/>
              </a:buBlip>
              <a:tabLst>
                <a:tab pos="800100" algn="l"/>
              </a:tabLst>
              <a:defRPr/>
            </a:pPr>
            <a:endParaRPr lang="fr-FR" sz="2000" dirty="0">
              <a:latin typeface="Calibri" panose="020F0502020204030204" pitchFamily="34" charset="0"/>
              <a:cs typeface="Calibri" panose="020F0502020204030204" pitchFamily="34" charset="0"/>
            </a:endParaRPr>
          </a:p>
          <a:p>
            <a:pPr marL="228600" lvl="1" algn="just">
              <a:spcBef>
                <a:spcPct val="20000"/>
              </a:spcBef>
              <a:buClr>
                <a:schemeClr val="accent6"/>
              </a:buClr>
              <a:buBlip>
                <a:blip r:embed="rId2"/>
              </a:buBlip>
              <a:tabLst>
                <a:tab pos="800100" algn="l"/>
              </a:tabLst>
              <a:defRPr/>
            </a:pPr>
            <a:endParaRPr lang="fr-FR" sz="2000" dirty="0" smtClean="0">
              <a:latin typeface="Calibri" panose="020F0502020204030204" pitchFamily="34" charset="0"/>
              <a:cs typeface="Calibri" panose="020F0502020204030204" pitchFamily="34" charset="0"/>
            </a:endParaRPr>
          </a:p>
          <a:p>
            <a:pPr marL="228600" lvl="1" algn="just">
              <a:spcBef>
                <a:spcPct val="20000"/>
              </a:spcBef>
              <a:buClr>
                <a:schemeClr val="accent6"/>
              </a:buClr>
              <a:buBlip>
                <a:blip r:embed="rId2"/>
              </a:buBlip>
              <a:tabLst>
                <a:tab pos="800100" algn="l"/>
              </a:tabLst>
              <a:defRPr/>
            </a:pPr>
            <a:endParaRPr lang="fr-FR" sz="2000" dirty="0">
              <a:latin typeface="Calibri" panose="020F0502020204030204" pitchFamily="34" charset="0"/>
              <a:cs typeface="Calibri" panose="020F0502020204030204" pitchFamily="34" charset="0"/>
            </a:endParaRPr>
          </a:p>
          <a:p>
            <a:pPr marL="228600" lvl="1" algn="just">
              <a:spcBef>
                <a:spcPct val="20000"/>
              </a:spcBef>
              <a:buClr>
                <a:schemeClr val="accent6"/>
              </a:buClr>
              <a:buBlip>
                <a:blip r:embed="rId2"/>
              </a:buBlip>
              <a:tabLst>
                <a:tab pos="800100" algn="l"/>
              </a:tabLst>
              <a:defRPr/>
            </a:pP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51064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E401"/>
      </a:accent4>
      <a:accent5>
        <a:srgbClr val="4472C4"/>
      </a:accent5>
      <a:accent6>
        <a:srgbClr val="AABA12"/>
      </a:accent6>
      <a:hlink>
        <a:srgbClr val="008FD1"/>
      </a:hlink>
      <a:folHlink>
        <a:srgbClr val="ED7D31"/>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43920B7A942D4592383BEA3F578EFC" ma:contentTypeVersion="11" ma:contentTypeDescription="Create a new document." ma:contentTypeScope="" ma:versionID="6666d663619e838cfab0481c7cbb8f1a">
  <xsd:schema xmlns:xsd="http://www.w3.org/2001/XMLSchema" xmlns:xs="http://www.w3.org/2001/XMLSchema" xmlns:p="http://schemas.microsoft.com/office/2006/metadata/properties" xmlns:ns3="55cd2ac3-0955-4b8b-89b5-7a1340cbbe21" targetNamespace="http://schemas.microsoft.com/office/2006/metadata/properties" ma:root="true" ma:fieldsID="982ce46e5e2cd4873e1baf8372754ec9" ns3:_="">
    <xsd:import namespace="55cd2ac3-0955-4b8b-89b5-7a1340cbbe2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d2ac3-0955-4b8b-89b5-7a1340cbbe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BE9B14-88A1-418A-AD71-57DB5173BB3C}">
  <ds:schemaRefs>
    <ds:schemaRef ds:uri="http://schemas.microsoft.com/sharepoint/v3/contenttype/forms"/>
  </ds:schemaRefs>
</ds:datastoreItem>
</file>

<file path=customXml/itemProps2.xml><?xml version="1.0" encoding="utf-8"?>
<ds:datastoreItem xmlns:ds="http://schemas.openxmlformats.org/officeDocument/2006/customXml" ds:itemID="{EE33CE04-0526-4074-BFE5-D6017358A5D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5cd2ac3-0955-4b8b-89b5-7a1340cbbe21"/>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DE406538-7F62-40C2-9A59-2098BAAAB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cd2ac3-0955-4b8b-89b5-7a1340cbb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3959</TotalTime>
  <Words>2127</Words>
  <Application>Microsoft Office PowerPoint</Application>
  <PresentationFormat>Affichage à l'écran (4:3)</PresentationFormat>
  <Paragraphs>168</Paragraphs>
  <Slides>20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Wingdings</vt:lpstr>
      <vt:lpstr>Thème Office</vt:lpstr>
      <vt:lpstr>Séance 3 11 janvier 2024</vt:lpstr>
      <vt:lpstr>Objectifs et contenu du cycle de qualification</vt:lpstr>
      <vt:lpstr>Cadre général pour la nouvelle contractualisation</vt:lpstr>
      <vt:lpstr>Déroulé de la séance</vt:lpstr>
      <vt:lpstr>Intervention de cadrage général sur la transition écologique par Charlotte Sitz</vt:lpstr>
      <vt:lpstr>Un intérêt à penser la transition dans la politique de la ville</vt:lpstr>
      <vt:lpstr>Spécificités des QPV en matière énergétique et environnementale</vt:lpstr>
      <vt:lpstr>Les enjeux de la transition environnementale dans les quartiers prioritaires</vt:lpstr>
      <vt:lpstr>Quelques prérequis à l’action</vt:lpstr>
      <vt:lpstr>Intervention de Léa Billen</vt:lpstr>
      <vt:lpstr>Quelques ressources disponibles pour prendre le sujet en main</vt:lpstr>
      <vt:lpstr>Note de l’Oriv sur les enjeux de transitions </vt:lpstr>
      <vt:lpstr>Contribution des CRPV</vt:lpstr>
      <vt:lpstr>Contribution des CRPV</vt:lpstr>
      <vt:lpstr>Les cahiers du DSU, 1er trimestre 2023 (n°77)</vt:lpstr>
      <vt:lpstr>Intercommunalités Magazine n°282</vt:lpstr>
      <vt:lpstr>Retour sur le cycle Quartiers en Transitions 2020 de RésOvilles</vt:lpstr>
      <vt:lpstr>Retour sur le cycle Quartiers en Transitions 2021 de RésOvilles</vt:lpstr>
      <vt:lpstr>Les synthèses du cycle Des quartiers en Transition de l’IREV</vt:lpstr>
      <vt:lpstr>Dans la perspective d’un cycle de conférences, quels sujets voudriez-vous que l’on traite prochainement?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Meurthe-et-Moselle / 30.11.2020</dc:title>
  <dc:creator>Murielle MAFFESSOLI</dc:creator>
  <cp:lastModifiedBy>Rémi FONTAINE</cp:lastModifiedBy>
  <cp:revision>83</cp:revision>
  <cp:lastPrinted>2024-01-09T09:56:01Z</cp:lastPrinted>
  <dcterms:created xsi:type="dcterms:W3CDTF">2020-11-30T04:33:33Z</dcterms:created>
  <dcterms:modified xsi:type="dcterms:W3CDTF">2024-01-15T08:15:09Z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0x010100A543920B7A942D4592383BEA3F578EFC</vt:lpwstr>
  </property>
</Properties>
</file>